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notesSlides/notesSlide2.xml" ContentType="application/vnd.openxmlformats-officedocument.presentationml.notesSlide+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8.xml" ContentType="application/vnd.openxmlformats-officedocument.presentationml.tags+xml"/>
  <Override PartName="/ppt/notesSlides/notesSlide29.xml" ContentType="application/vnd.openxmlformats-officedocument.presentationml.notesSlide+xml"/>
  <Override PartName="/ppt/tags/tag3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1.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2.xml" ContentType="application/vnd.openxmlformats-officedocument.presentationml.tags+xml"/>
  <Override PartName="/ppt/notesSlides/notesSlide52.xml" ContentType="application/vnd.openxmlformats-officedocument.presentationml.notesSlide+xml"/>
  <Override PartName="/ppt/tags/tag43.xml" ContentType="application/vnd.openxmlformats-officedocument.presentationml.tags+xml"/>
  <Override PartName="/ppt/notesSlides/notesSlide53.xml" ContentType="application/vnd.openxmlformats-officedocument.presentationml.notesSlide+xml"/>
  <Override PartName="/ppt/tags/tag44.xml" ContentType="application/vnd.openxmlformats-officedocument.presentationml.tags+xml"/>
  <Override PartName="/ppt/notesSlides/notesSlide54.xml" ContentType="application/vnd.openxmlformats-officedocument.presentationml.notesSlide+xml"/>
  <Override PartName="/ppt/tags/tag45.xml" ContentType="application/vnd.openxmlformats-officedocument.presentationml.tags+xml"/>
  <Override PartName="/ppt/notesSlides/notesSlide55.xml" ContentType="application/vnd.openxmlformats-officedocument.presentationml.notesSlide+xml"/>
  <Override PartName="/ppt/tags/tag46.xml" ContentType="application/vnd.openxmlformats-officedocument.presentationml.tags+xml"/>
  <Override PartName="/ppt/notesSlides/notesSlide56.xml" ContentType="application/vnd.openxmlformats-officedocument.presentationml.notesSlide+xml"/>
  <Override PartName="/ppt/tags/tag47.xml" ContentType="application/vnd.openxmlformats-officedocument.presentationml.tags+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65"/>
  </p:notesMasterIdLst>
  <p:handoutMasterIdLst>
    <p:handoutMasterId r:id="rId66"/>
  </p:handoutMasterIdLst>
  <p:sldIdLst>
    <p:sldId id="256" r:id="rId5"/>
    <p:sldId id="385" r:id="rId6"/>
    <p:sldId id="259" r:id="rId7"/>
    <p:sldId id="393" r:id="rId8"/>
    <p:sldId id="450" r:id="rId9"/>
    <p:sldId id="262" r:id="rId10"/>
    <p:sldId id="2670" r:id="rId11"/>
    <p:sldId id="2619" r:id="rId12"/>
    <p:sldId id="387" r:id="rId13"/>
    <p:sldId id="739" r:id="rId14"/>
    <p:sldId id="2650" r:id="rId15"/>
    <p:sldId id="2667" r:id="rId16"/>
    <p:sldId id="2668" r:id="rId17"/>
    <p:sldId id="740" r:id="rId18"/>
    <p:sldId id="743" r:id="rId19"/>
    <p:sldId id="2639" r:id="rId20"/>
    <p:sldId id="404" r:id="rId21"/>
    <p:sldId id="405" r:id="rId22"/>
    <p:sldId id="741" r:id="rId23"/>
    <p:sldId id="2681" r:id="rId24"/>
    <p:sldId id="2682" r:id="rId25"/>
    <p:sldId id="2712" r:id="rId26"/>
    <p:sldId id="2683" r:id="rId27"/>
    <p:sldId id="412" r:id="rId28"/>
    <p:sldId id="424" r:id="rId29"/>
    <p:sldId id="425" r:id="rId30"/>
    <p:sldId id="426" r:id="rId31"/>
    <p:sldId id="428" r:id="rId32"/>
    <p:sldId id="416" r:id="rId33"/>
    <p:sldId id="2433" r:id="rId34"/>
    <p:sldId id="2716" r:id="rId35"/>
    <p:sldId id="2717" r:id="rId36"/>
    <p:sldId id="442" r:id="rId37"/>
    <p:sldId id="411" r:id="rId38"/>
    <p:sldId id="2446" r:id="rId39"/>
    <p:sldId id="2445" r:id="rId40"/>
    <p:sldId id="453" r:id="rId41"/>
    <p:sldId id="419" r:id="rId42"/>
    <p:sldId id="451" r:id="rId43"/>
    <p:sldId id="452" r:id="rId44"/>
    <p:sldId id="443" r:id="rId45"/>
    <p:sldId id="420" r:id="rId46"/>
    <p:sldId id="421" r:id="rId47"/>
    <p:sldId id="458" r:id="rId48"/>
    <p:sldId id="2436" r:id="rId49"/>
    <p:sldId id="2448" r:id="rId50"/>
    <p:sldId id="456" r:id="rId51"/>
    <p:sldId id="2441" r:id="rId52"/>
    <p:sldId id="457" r:id="rId53"/>
    <p:sldId id="2718" r:id="rId54"/>
    <p:sldId id="445" r:id="rId55"/>
    <p:sldId id="462" r:id="rId56"/>
    <p:sldId id="447" r:id="rId57"/>
    <p:sldId id="460" r:id="rId58"/>
    <p:sldId id="392" r:id="rId59"/>
    <p:sldId id="2719" r:id="rId60"/>
    <p:sldId id="2720" r:id="rId61"/>
    <p:sldId id="2723" r:id="rId62"/>
    <p:sldId id="459" r:id="rId63"/>
    <p:sldId id="480" r:id="rId64"/>
  </p:sldIdLst>
  <p:sldSz cx="16256000" cy="9144000"/>
  <p:notesSz cx="6858000" cy="9144000"/>
  <p:custDataLst>
    <p:tags r:id="rId6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DqXwhnv9wkBYwfsXXZk7A==" hashData="13x5gfV0FfLTr+sdVeAcbUtqqJo8ym5nSdvlULxnKt6eQSDoUNGPtIndKjmxVivxvNayQv2MBbG+xYHNVQIUmQ=="/>
  <p:extLst>
    <p:ext uri="{EFAFB233-063F-42B5-8137-9DF3F51BA10A}">
      <p15:sldGuideLst xmlns:p15="http://schemas.microsoft.com/office/powerpoint/2012/main">
        <p15:guide id="8" orient="horz" pos="4014" userDrawn="1">
          <p15:clr>
            <a:srgbClr val="A4A3A4"/>
          </p15:clr>
        </p15:guide>
        <p15:guide id="9" pos="2330" userDrawn="1">
          <p15:clr>
            <a:srgbClr val="A4A3A4"/>
          </p15:clr>
        </p15:guide>
        <p15:guide id="10" orient="horz" pos="176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D65512-BACE-D4C2-CF24-A88E9B734CD3}" name="Athresh PS" initials="AP" userId="S::athresh@simplilearn.com::6aaba706-7cac-4f49-bd78-392633c5ba9f" providerId="AD"/>
  <p188:author id="{7F8D9B16-9901-4A1F-D66F-AAB4C5CEF9D7}" name="Uma Kumari" initials="UK" userId="S::uma.kumari@simplilearn.com::f154a5f4-9073-40a7-83a4-0584e0f34eaa" providerId="AD"/>
  <p188:author id="{862FC623-FA80-6620-6192-671D1513C975}" name="Rashmi Tarkeshwar Singh" initials="RS" userId="S::rashmi.tsingh@simplilearn.com::68a6778a-50ba-49c5-9a37-e67a9d27a7f7" providerId="AD"/>
  <p188:author id="{7147AB37-616D-714F-485D-6B3E61E1F683}" name="Ravi Tulsiani" initials="RT" userId="S::ravi.tulsiani@simplilearn.com::241f6397-9641-434e-a98e-095052eb9ccb" providerId="AD"/>
  <p188:author id="{9C43D13B-805C-3905-D790-8A7ED34254AE}" name="Shreemayee Bhattacharyya" initials="SB" userId="S::shreemayee.bhattacharyya@simplilearn.com::73035bad-e703-4b66-9870-28e9edb9c0a7" providerId="AD"/>
  <p188:author id="{CECA9C48-9A13-DA77-0EA5-162E7A548901}" name="Vidya Rao" initials="VR" userId="S::vidya.rao@simplilearn.com::0d4e6a4d-48fc-4570-80f8-83370d86e5c0" providerId="AD"/>
  <p188:author id="{C5B91275-2E97-4445-A0F9-79660D53D934}" name="Gajendra MS" initials="GM" userId="S::gajendra.ms@simplilearn.com::2fac9be5-0aaf-4a4e-81e3-665d10c1ffa5" providerId="AD"/>
  <p188:author id="{B76F24AE-CEC9-E774-FEE4-1C5E5921F8D4}" name="Anjana Lalitha" initials="AL" userId="S::anjana.lalitha@simplilearn.com::7da6e5b1-f104-4b75-9a49-f3cd2cec10c3" providerId="AD"/>
  <p188:author id="{9A7CC7CD-E7C0-55A8-1631-34158A16EFD8}" name="Sachidanand Yadav" initials="SY" userId="S::sachidanand.yadav@simplilearn.com::fc04851c-d4d3-4ace-abdd-a067ce788121" providerId="AD"/>
  <p188:author id="{2217B4E1-9409-F7F9-DCDF-A0141344703A}" name="Roop Kumar" initials="RK" userId="S::roop.kumar@simplilearn.com::ec229fc9-1ae5-4424-ad91-f4b472f033de" providerId="AD"/>
  <p188:author id="{E94806F5-F1DD-79F5-3D8D-85F6927CF9C2}" name="Author" initials="V" userId="Author" providerId="None"/>
  <p188:author id="{2752B7FC-0CE6-83EC-8E6F-C776CFB0C414}" name="Prakash A" initials="PA" userId="bc0a8386e82a765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705C"/>
    <a:srgbClr val="6A7C6A"/>
    <a:srgbClr val="5A6E5A"/>
    <a:srgbClr val="C3A245"/>
    <a:srgbClr val="33546D"/>
    <a:srgbClr val="9D574E"/>
    <a:srgbClr val="93CF9F"/>
    <a:srgbClr val="A0DAE2"/>
    <a:srgbClr val="458DC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AFB31-2C3D-4DB4-A53D-6D76FFAAAD5C}" v="29" dt="2024-10-03T08:27:55.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07" autoAdjust="0"/>
  </p:normalViewPr>
  <p:slideViewPr>
    <p:cSldViewPr snapToGrid="0">
      <p:cViewPr varScale="1">
        <p:scale>
          <a:sx n="45" d="100"/>
          <a:sy n="45" d="100"/>
        </p:scale>
        <p:origin x="1020" y="60"/>
      </p:cViewPr>
      <p:guideLst>
        <p:guide orient="horz" pos="4014"/>
        <p:guide pos="2330"/>
        <p:guide orient="horz" pos="176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74"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chidanand Yadav" userId="fc04851c-d4d3-4ace-abdd-a067ce788121" providerId="ADAL" clId="{0DBAFB31-2C3D-4DB4-A53D-6D76FFAAAD5C}"/>
    <pc:docChg chg="undo custSel modSld">
      <pc:chgData name="Sachidanand Yadav" userId="fc04851c-d4d3-4ace-abdd-a067ce788121" providerId="ADAL" clId="{0DBAFB31-2C3D-4DB4-A53D-6D76FFAAAD5C}" dt="2024-10-03T08:29:05.947" v="24" actId="20577"/>
      <pc:docMkLst>
        <pc:docMk/>
      </pc:docMkLst>
      <pc:sldChg chg="modSp mod">
        <pc:chgData name="Sachidanand Yadav" userId="fc04851c-d4d3-4ace-abdd-a067ce788121" providerId="ADAL" clId="{0DBAFB31-2C3D-4DB4-A53D-6D76FFAAAD5C}" dt="2024-10-03T08:23:31.674" v="3" actId="20577"/>
        <pc:sldMkLst>
          <pc:docMk/>
          <pc:sldMk cId="2541467057" sldId="459"/>
        </pc:sldMkLst>
        <pc:spChg chg="mod">
          <ac:chgData name="Sachidanand Yadav" userId="fc04851c-d4d3-4ace-abdd-a067ce788121" providerId="ADAL" clId="{0DBAFB31-2C3D-4DB4-A53D-6D76FFAAAD5C}" dt="2024-10-03T08:23:31.674" v="3" actId="20577"/>
          <ac:spMkLst>
            <pc:docMk/>
            <pc:sldMk cId="2541467057" sldId="459"/>
            <ac:spMk id="4" creationId="{B8357FB8-5714-D164-8214-9A13E6586A70}"/>
          </ac:spMkLst>
        </pc:spChg>
      </pc:sldChg>
      <pc:sldChg chg="modSp mod modCm">
        <pc:chgData name="Sachidanand Yadav" userId="fc04851c-d4d3-4ace-abdd-a067ce788121" providerId="ADAL" clId="{0DBAFB31-2C3D-4DB4-A53D-6D76FFAAAD5C}" dt="2024-10-03T08:29:05.947" v="24" actId="20577"/>
        <pc:sldMkLst>
          <pc:docMk/>
          <pc:sldMk cId="2527483197" sldId="2716"/>
        </pc:sldMkLst>
        <pc:spChg chg="mod">
          <ac:chgData name="Sachidanand Yadav" userId="fc04851c-d4d3-4ace-abdd-a067ce788121" providerId="ADAL" clId="{0DBAFB31-2C3D-4DB4-A53D-6D76FFAAAD5C}" dt="2024-10-03T08:29:05.947" v="24" actId="20577"/>
          <ac:spMkLst>
            <pc:docMk/>
            <pc:sldMk cId="2527483197" sldId="2716"/>
            <ac:spMk id="3" creationId="{0462AC37-AF0C-8E1F-A429-F39E0AAC6E4E}"/>
          </ac:spMkLst>
        </pc:spChg>
        <pc:extLst>
          <p:ext xmlns:p="http://schemas.openxmlformats.org/presentationml/2006/main" uri="{D6D511B9-2390-475A-947B-AFAB55BFBCF1}">
            <pc226:cmChg xmlns:pc226="http://schemas.microsoft.com/office/powerpoint/2022/06/main/command" chg="mod">
              <pc226:chgData name="Sachidanand Yadav" userId="fc04851c-d4d3-4ace-abdd-a067ce788121" providerId="ADAL" clId="{0DBAFB31-2C3D-4DB4-A53D-6D76FFAAAD5C}" dt="2024-10-03T08:29:05.947" v="24" actId="20577"/>
              <pc2:cmMkLst xmlns:pc2="http://schemas.microsoft.com/office/powerpoint/2019/9/main/command">
                <pc:docMk/>
                <pc:sldMk cId="2527483197" sldId="2716"/>
                <pc2:cmMk id="{D59B6690-91C3-4781-8612-392AF18AB37C}"/>
              </pc2:cmMkLst>
            </pc226:cmChg>
            <pc226:cmChg xmlns:pc226="http://schemas.microsoft.com/office/powerpoint/2022/06/main/command" chg="mod">
              <pc226:chgData name="Sachidanand Yadav" userId="fc04851c-d4d3-4ace-abdd-a067ce788121" providerId="ADAL" clId="{0DBAFB31-2C3D-4DB4-A53D-6D76FFAAAD5C}" dt="2024-10-03T08:29:05.947" v="24" actId="20577"/>
              <pc2:cmMkLst xmlns:pc2="http://schemas.microsoft.com/office/powerpoint/2019/9/main/command">
                <pc:docMk/>
                <pc:sldMk cId="2527483197" sldId="2716"/>
                <pc2:cmMk id="{04B674E6-0040-4DFC-9F89-87262633E893}"/>
              </pc2:cmMkLst>
            </pc226:cmChg>
          </p:ext>
        </pc:extLst>
      </pc:sldChg>
      <pc:sldChg chg="modSp mod modCm">
        <pc:chgData name="Sachidanand Yadav" userId="fc04851c-d4d3-4ace-abdd-a067ce788121" providerId="ADAL" clId="{0DBAFB31-2C3D-4DB4-A53D-6D76FFAAAD5C}" dt="2024-10-03T08:27:00.060" v="16" actId="20577"/>
        <pc:sldMkLst>
          <pc:docMk/>
          <pc:sldMk cId="1450294134" sldId="2717"/>
        </pc:sldMkLst>
        <pc:spChg chg="mod">
          <ac:chgData name="Sachidanand Yadav" userId="fc04851c-d4d3-4ace-abdd-a067ce788121" providerId="ADAL" clId="{0DBAFB31-2C3D-4DB4-A53D-6D76FFAAAD5C}" dt="2024-10-03T08:27:00.060" v="16" actId="20577"/>
          <ac:spMkLst>
            <pc:docMk/>
            <pc:sldMk cId="1450294134" sldId="2717"/>
            <ac:spMk id="3" creationId="{0462AC37-AF0C-8E1F-A429-F39E0AAC6E4E}"/>
          </ac:spMkLst>
        </pc:spChg>
        <pc:extLst>
          <p:ext xmlns:p="http://schemas.openxmlformats.org/presentationml/2006/main" uri="{D6D511B9-2390-475A-947B-AFAB55BFBCF1}">
            <pc226:cmChg xmlns:pc226="http://schemas.microsoft.com/office/powerpoint/2022/06/main/command" chg="mod">
              <pc226:chgData name="Sachidanand Yadav" userId="fc04851c-d4d3-4ace-abdd-a067ce788121" providerId="ADAL" clId="{0DBAFB31-2C3D-4DB4-A53D-6D76FFAAAD5C}" dt="2024-10-03T08:27:00.060" v="16" actId="20577"/>
              <pc2:cmMkLst xmlns:pc2="http://schemas.microsoft.com/office/powerpoint/2019/9/main/command">
                <pc:docMk/>
                <pc:sldMk cId="1450294134" sldId="2717"/>
                <pc2:cmMk id="{63C4E2A1-F07B-408C-9B7C-EEEB85359FBD}"/>
              </pc2:cmMkLst>
            </pc226:cmChg>
          </p:ext>
        </pc:extLst>
      </pc:sldChg>
      <pc:sldChg chg="modSp mod">
        <pc:chgData name="Sachidanand Yadav" userId="fc04851c-d4d3-4ace-abdd-a067ce788121" providerId="ADAL" clId="{0DBAFB31-2C3D-4DB4-A53D-6D76FFAAAD5C}" dt="2024-10-03T08:20:50.221" v="1" actId="20577"/>
        <pc:sldMkLst>
          <pc:docMk/>
          <pc:sldMk cId="3228462715" sldId="2718"/>
        </pc:sldMkLst>
        <pc:spChg chg="mod">
          <ac:chgData name="Sachidanand Yadav" userId="fc04851c-d4d3-4ace-abdd-a067ce788121" providerId="ADAL" clId="{0DBAFB31-2C3D-4DB4-A53D-6D76FFAAAD5C}" dt="2024-10-03T08:20:50.221" v="1" actId="20577"/>
          <ac:spMkLst>
            <pc:docMk/>
            <pc:sldMk cId="3228462715" sldId="2718"/>
            <ac:spMk id="3" creationId="{0462AC37-AF0C-8E1F-A429-F39E0AAC6E4E}"/>
          </ac:spMkLst>
        </pc:spChg>
      </pc:sldChg>
      <pc:sldChg chg="modSp mod">
        <pc:chgData name="Sachidanand Yadav" userId="fc04851c-d4d3-4ace-abdd-a067ce788121" providerId="ADAL" clId="{0DBAFB31-2C3D-4DB4-A53D-6D76FFAAAD5C}" dt="2024-10-03T08:25:42.530" v="14" actId="20577"/>
        <pc:sldMkLst>
          <pc:docMk/>
          <pc:sldMk cId="3762157086" sldId="2723"/>
        </pc:sldMkLst>
        <pc:spChg chg="mod">
          <ac:chgData name="Sachidanand Yadav" userId="fc04851c-d4d3-4ace-abdd-a067ce788121" providerId="ADAL" clId="{0DBAFB31-2C3D-4DB4-A53D-6D76FFAAAD5C}" dt="2024-10-03T08:25:42.530" v="14" actId="20577"/>
          <ac:spMkLst>
            <pc:docMk/>
            <pc:sldMk cId="3762157086" sldId="2723"/>
            <ac:spMk id="4" creationId="{7F554D72-A874-02A4-5BAA-EA1410FE7B5B}"/>
          </ac:spMkLst>
        </pc:spChg>
      </pc:sldChg>
    </pc:docChg>
  </pc:docChgLst>
  <pc:docChgLst>
    <pc:chgData name="Rashmi Tarkeshwar Singh" userId="68a6778a-50ba-49c5-9a37-e67a9d27a7f7" providerId="ADAL" clId="{3D58D44A-43C3-460A-85D9-2427AF38BE48}"/>
    <pc:docChg chg="undo custSel modSld">
      <pc:chgData name="Rashmi Tarkeshwar Singh" userId="68a6778a-50ba-49c5-9a37-e67a9d27a7f7" providerId="ADAL" clId="{3D58D44A-43C3-460A-85D9-2427AF38BE48}" dt="2024-10-03T08:44:45.003" v="39"/>
      <pc:docMkLst>
        <pc:docMk/>
      </pc:docMkLst>
      <pc:sldChg chg="modSp mod">
        <pc:chgData name="Rashmi Tarkeshwar Singh" userId="68a6778a-50ba-49c5-9a37-e67a9d27a7f7" providerId="ADAL" clId="{3D58D44A-43C3-460A-85D9-2427AF38BE48}" dt="2024-10-03T07:45:15.160" v="19" actId="20577"/>
        <pc:sldMkLst>
          <pc:docMk/>
          <pc:sldMk cId="838295058" sldId="442"/>
        </pc:sldMkLst>
        <pc:spChg chg="mod">
          <ac:chgData name="Rashmi Tarkeshwar Singh" userId="68a6778a-50ba-49c5-9a37-e67a9d27a7f7" providerId="ADAL" clId="{3D58D44A-43C3-460A-85D9-2427AF38BE48}" dt="2024-10-03T07:45:15.160" v="19" actId="20577"/>
          <ac:spMkLst>
            <pc:docMk/>
            <pc:sldMk cId="838295058" sldId="442"/>
            <ac:spMk id="5" creationId="{0DDB490B-5E67-EC48-6C8F-7C25B9715967}"/>
          </ac:spMkLst>
        </pc:spChg>
      </pc:sldChg>
      <pc:sldChg chg="modSp mod">
        <pc:chgData name="Rashmi Tarkeshwar Singh" userId="68a6778a-50ba-49c5-9a37-e67a9d27a7f7" providerId="ADAL" clId="{3D58D44A-43C3-460A-85D9-2427AF38BE48}" dt="2024-10-03T07:58:48.148" v="29" actId="113"/>
        <pc:sldMkLst>
          <pc:docMk/>
          <pc:sldMk cId="2541467057" sldId="459"/>
        </pc:sldMkLst>
        <pc:spChg chg="mod">
          <ac:chgData name="Rashmi Tarkeshwar Singh" userId="68a6778a-50ba-49c5-9a37-e67a9d27a7f7" providerId="ADAL" clId="{3D58D44A-43C3-460A-85D9-2427AF38BE48}" dt="2024-10-03T07:58:48.148" v="29" actId="113"/>
          <ac:spMkLst>
            <pc:docMk/>
            <pc:sldMk cId="2541467057" sldId="459"/>
            <ac:spMk id="4" creationId="{B8357FB8-5714-D164-8214-9A13E6586A70}"/>
          </ac:spMkLst>
        </pc:spChg>
      </pc:sldChg>
      <pc:sldChg chg="modSp mod">
        <pc:chgData name="Rashmi Tarkeshwar Singh" userId="68a6778a-50ba-49c5-9a37-e67a9d27a7f7" providerId="ADAL" clId="{3D58D44A-43C3-460A-85D9-2427AF38BE48}" dt="2024-10-03T07:39:49.962" v="3" actId="1036"/>
        <pc:sldMkLst>
          <pc:docMk/>
          <pc:sldMk cId="4286412849" sldId="2712"/>
        </pc:sldMkLst>
        <pc:spChg chg="mod">
          <ac:chgData name="Rashmi Tarkeshwar Singh" userId="68a6778a-50ba-49c5-9a37-e67a9d27a7f7" providerId="ADAL" clId="{3D58D44A-43C3-460A-85D9-2427AF38BE48}" dt="2024-10-03T07:39:49.962" v="3" actId="1036"/>
          <ac:spMkLst>
            <pc:docMk/>
            <pc:sldMk cId="4286412849" sldId="2712"/>
            <ac:spMk id="2" creationId="{A2B0FBF8-7F28-24A6-6FAA-193346B5BEA1}"/>
          </ac:spMkLst>
        </pc:spChg>
      </pc:sldChg>
      <pc:sldChg chg="modSp mod addCm delCm modCm">
        <pc:chgData name="Rashmi Tarkeshwar Singh" userId="68a6778a-50ba-49c5-9a37-e67a9d27a7f7" providerId="ADAL" clId="{3D58D44A-43C3-460A-85D9-2427AF38BE48}" dt="2024-10-03T08:44:28.480" v="37"/>
        <pc:sldMkLst>
          <pc:docMk/>
          <pc:sldMk cId="2527483197" sldId="2716"/>
        </pc:sldMkLst>
        <pc:spChg chg="mod">
          <ac:chgData name="Rashmi Tarkeshwar Singh" userId="68a6778a-50ba-49c5-9a37-e67a9d27a7f7" providerId="ADAL" clId="{3D58D44A-43C3-460A-85D9-2427AF38BE48}" dt="2024-10-03T07:40:07.227" v="5" actId="1036"/>
          <ac:spMkLst>
            <pc:docMk/>
            <pc:sldMk cId="2527483197" sldId="2716"/>
            <ac:spMk id="2" creationId="{A2B0FBF8-7F28-24A6-6FAA-193346B5BEA1}"/>
          </ac:spMkLst>
        </pc:spChg>
        <pc:spChg chg="mod">
          <ac:chgData name="Rashmi Tarkeshwar Singh" userId="68a6778a-50ba-49c5-9a37-e67a9d27a7f7" providerId="ADAL" clId="{3D58D44A-43C3-460A-85D9-2427AF38BE48}" dt="2024-10-03T08:44:17.677" v="34" actId="20577"/>
          <ac:spMkLst>
            <pc:docMk/>
            <pc:sldMk cId="2527483197" sldId="2716"/>
            <ac:spMk id="3" creationId="{0462AC37-AF0C-8E1F-A429-F39E0AAC6E4E}"/>
          </ac:spMkLst>
        </pc:spChg>
        <pc:extLst>
          <p:ext xmlns:p="http://schemas.openxmlformats.org/presentationml/2006/main" uri="{D6D511B9-2390-475A-947B-AFAB55BFBCF1}">
            <pc226:cmChg xmlns:pc226="http://schemas.microsoft.com/office/powerpoint/2022/06/main/command" chg="add del">
              <pc226:chgData name="Rashmi Tarkeshwar Singh" userId="68a6778a-50ba-49c5-9a37-e67a9d27a7f7" providerId="ADAL" clId="{3D58D44A-43C3-460A-85D9-2427AF38BE48}" dt="2024-10-03T07:42:40.932" v="9"/>
              <pc2:cmMkLst xmlns:pc2="http://schemas.microsoft.com/office/powerpoint/2019/9/main/command">
                <pc:docMk/>
                <pc:sldMk cId="2527483197" sldId="2716"/>
                <pc2:cmMk id="{21125155-1353-4E9C-9587-AD951D9ECB9C}"/>
              </pc2:cmMkLst>
            </pc226:cmChg>
            <pc226:cmChg xmlns:pc226="http://schemas.microsoft.com/office/powerpoint/2022/06/main/command" chg="add del mod">
              <pc226:chgData name="Rashmi Tarkeshwar Singh" userId="68a6778a-50ba-49c5-9a37-e67a9d27a7f7" providerId="ADAL" clId="{3D58D44A-43C3-460A-85D9-2427AF38BE48}" dt="2024-10-03T08:44:12.476" v="31"/>
              <pc2:cmMkLst xmlns:pc2="http://schemas.microsoft.com/office/powerpoint/2019/9/main/command">
                <pc:docMk/>
                <pc:sldMk cId="2527483197" sldId="2716"/>
                <pc2:cmMk id="{D59B6690-91C3-4781-8612-392AF18AB37C}"/>
              </pc2:cmMkLst>
            </pc226:cmChg>
            <pc226:cmChg xmlns:pc226="http://schemas.microsoft.com/office/powerpoint/2022/06/main/command" chg="add del mod">
              <pc226:chgData name="Rashmi Tarkeshwar Singh" userId="68a6778a-50ba-49c5-9a37-e67a9d27a7f7" providerId="ADAL" clId="{3D58D44A-43C3-460A-85D9-2427AF38BE48}" dt="2024-10-03T08:44:28.480" v="37"/>
              <pc2:cmMkLst xmlns:pc2="http://schemas.microsoft.com/office/powerpoint/2019/9/main/command">
                <pc:docMk/>
                <pc:sldMk cId="2527483197" sldId="2716"/>
                <pc2:cmMk id="{04B674E6-0040-4DFC-9F89-87262633E893}"/>
              </pc2:cmMkLst>
            </pc226:cmChg>
          </p:ext>
        </pc:extLst>
      </pc:sldChg>
      <pc:sldChg chg="modSp mod addCm delCm modCm">
        <pc:chgData name="Rashmi Tarkeshwar Singh" userId="68a6778a-50ba-49c5-9a37-e67a9d27a7f7" providerId="ADAL" clId="{3D58D44A-43C3-460A-85D9-2427AF38BE48}" dt="2024-10-03T08:44:45.003" v="39"/>
        <pc:sldMkLst>
          <pc:docMk/>
          <pc:sldMk cId="1450294134" sldId="2717"/>
        </pc:sldMkLst>
        <pc:spChg chg="mod">
          <ac:chgData name="Rashmi Tarkeshwar Singh" userId="68a6778a-50ba-49c5-9a37-e67a9d27a7f7" providerId="ADAL" clId="{3D58D44A-43C3-460A-85D9-2427AF38BE48}" dt="2024-10-03T07:43:37.673" v="13" actId="1036"/>
          <ac:spMkLst>
            <pc:docMk/>
            <pc:sldMk cId="1450294134" sldId="2717"/>
            <ac:spMk id="2" creationId="{A2B0FBF8-7F28-24A6-6FAA-193346B5BEA1}"/>
          </ac:spMkLst>
        </pc:spChg>
        <pc:spChg chg="mod">
          <ac:chgData name="Rashmi Tarkeshwar Singh" userId="68a6778a-50ba-49c5-9a37-e67a9d27a7f7" providerId="ADAL" clId="{3D58D44A-43C3-460A-85D9-2427AF38BE48}" dt="2024-10-03T07:43:49.121" v="14" actId="20577"/>
          <ac:spMkLst>
            <pc:docMk/>
            <pc:sldMk cId="1450294134" sldId="2717"/>
            <ac:spMk id="3" creationId="{0462AC37-AF0C-8E1F-A429-F39E0AAC6E4E}"/>
          </ac:spMkLst>
        </pc:spChg>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3D58D44A-43C3-460A-85D9-2427AF38BE48}" dt="2024-10-03T08:44:45.003" v="39"/>
              <pc2:cmMkLst xmlns:pc2="http://schemas.microsoft.com/office/powerpoint/2019/9/main/command">
                <pc:docMk/>
                <pc:sldMk cId="1450294134" sldId="2717"/>
                <pc2:cmMk id="{63C4E2A1-F07B-408C-9B7C-EEEB85359FBD}"/>
              </pc2:cmMkLst>
            </pc226:cmChg>
          </p:ext>
        </pc:extLst>
      </pc:sldChg>
      <pc:sldChg chg="modSp mod">
        <pc:chgData name="Rashmi Tarkeshwar Singh" userId="68a6778a-50ba-49c5-9a37-e67a9d27a7f7" providerId="ADAL" clId="{3D58D44A-43C3-460A-85D9-2427AF38BE48}" dt="2024-10-03T07:48:56.868" v="20" actId="1036"/>
        <pc:sldMkLst>
          <pc:docMk/>
          <pc:sldMk cId="3228462715" sldId="2718"/>
        </pc:sldMkLst>
        <pc:spChg chg="mod">
          <ac:chgData name="Rashmi Tarkeshwar Singh" userId="68a6778a-50ba-49c5-9a37-e67a9d27a7f7" providerId="ADAL" clId="{3D58D44A-43C3-460A-85D9-2427AF38BE48}" dt="2024-10-03T07:48:56.868" v="20" actId="1036"/>
          <ac:spMkLst>
            <pc:docMk/>
            <pc:sldMk cId="3228462715" sldId="2718"/>
            <ac:spMk id="2" creationId="{A2B0FBF8-7F28-24A6-6FAA-193346B5BEA1}"/>
          </ac:spMkLst>
        </pc:spChg>
      </pc:sldChg>
      <pc:sldChg chg="modSp mod">
        <pc:chgData name="Rashmi Tarkeshwar Singh" userId="68a6778a-50ba-49c5-9a37-e67a9d27a7f7" providerId="ADAL" clId="{3D58D44A-43C3-460A-85D9-2427AF38BE48}" dt="2024-10-03T07:50:12.545" v="22" actId="1036"/>
        <pc:sldMkLst>
          <pc:docMk/>
          <pc:sldMk cId="1322389067" sldId="2719"/>
        </pc:sldMkLst>
        <pc:spChg chg="mod">
          <ac:chgData name="Rashmi Tarkeshwar Singh" userId="68a6778a-50ba-49c5-9a37-e67a9d27a7f7" providerId="ADAL" clId="{3D58D44A-43C3-460A-85D9-2427AF38BE48}" dt="2024-10-03T07:50:12.545" v="22" actId="1036"/>
          <ac:spMkLst>
            <pc:docMk/>
            <pc:sldMk cId="1322389067" sldId="2719"/>
            <ac:spMk id="2" creationId="{A2B0FBF8-7F28-24A6-6FAA-193346B5BEA1}"/>
          </ac:spMkLst>
        </pc:spChg>
      </pc:sldChg>
      <pc:sldChg chg="modSp mod">
        <pc:chgData name="Rashmi Tarkeshwar Singh" userId="68a6778a-50ba-49c5-9a37-e67a9d27a7f7" providerId="ADAL" clId="{3D58D44A-43C3-460A-85D9-2427AF38BE48}" dt="2024-10-03T07:50:56.430" v="26" actId="20577"/>
        <pc:sldMkLst>
          <pc:docMk/>
          <pc:sldMk cId="3654492437" sldId="2720"/>
        </pc:sldMkLst>
        <pc:spChg chg="mod">
          <ac:chgData name="Rashmi Tarkeshwar Singh" userId="68a6778a-50ba-49c5-9a37-e67a9d27a7f7" providerId="ADAL" clId="{3D58D44A-43C3-460A-85D9-2427AF38BE48}" dt="2024-10-03T07:50:56.430" v="26" actId="20577"/>
          <ac:spMkLst>
            <pc:docMk/>
            <pc:sldMk cId="3654492437" sldId="2720"/>
            <ac:spMk id="2" creationId="{A2B0FBF8-7F28-24A6-6FAA-193346B5BEA1}"/>
          </ac:spMkLst>
        </pc:spChg>
      </pc:sldChg>
      <pc:sldChg chg="modSp mod">
        <pc:chgData name="Rashmi Tarkeshwar Singh" userId="68a6778a-50ba-49c5-9a37-e67a9d27a7f7" providerId="ADAL" clId="{3D58D44A-43C3-460A-85D9-2427AF38BE48}" dt="2024-10-03T07:53:29.723" v="27" actId="113"/>
        <pc:sldMkLst>
          <pc:docMk/>
          <pc:sldMk cId="3762157086" sldId="2723"/>
        </pc:sldMkLst>
        <pc:spChg chg="mod">
          <ac:chgData name="Rashmi Tarkeshwar Singh" userId="68a6778a-50ba-49c5-9a37-e67a9d27a7f7" providerId="ADAL" clId="{3D58D44A-43C3-460A-85D9-2427AF38BE48}" dt="2024-10-03T07:53:29.723" v="27" actId="113"/>
          <ac:spMkLst>
            <pc:docMk/>
            <pc:sldMk cId="3762157086" sldId="2723"/>
            <ac:spMk id="4" creationId="{7F554D72-A874-02A4-5BAA-EA1410FE7B5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131A73-0F7F-9909-0DC0-70604FCD00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A9CD5D50-1FF1-0B3B-0BE5-BF22ED0DC0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00E8CD-BF58-4069-B235-7BED1D58CC82}" type="datetimeFigureOut">
              <a:rPr lang="en-IN" smtClean="0"/>
              <a:t>12-11-2024</a:t>
            </a:fld>
            <a:endParaRPr lang="en-IN" dirty="0"/>
          </a:p>
        </p:txBody>
      </p:sp>
      <p:sp>
        <p:nvSpPr>
          <p:cNvPr id="4" name="Footer Placeholder 3">
            <a:extLst>
              <a:ext uri="{FF2B5EF4-FFF2-40B4-BE49-F238E27FC236}">
                <a16:creationId xmlns:a16="http://schemas.microsoft.com/office/drawing/2014/main" id="{ECF03509-E273-E83D-1237-E4E5720F4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81B26130-DF43-EAC6-4200-2180D0101C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F1FA2-EB42-44FC-A5C8-109FE5521399}" type="slidenum">
              <a:rPr lang="en-IN" smtClean="0"/>
              <a:t>‹#›</a:t>
            </a:fld>
            <a:endParaRPr lang="en-IN" dirty="0"/>
          </a:p>
        </p:txBody>
      </p:sp>
    </p:spTree>
    <p:extLst>
      <p:ext uri="{BB962C8B-B14F-4D97-AF65-F5344CB8AC3E}">
        <p14:creationId xmlns:p14="http://schemas.microsoft.com/office/powerpoint/2010/main" val="39240022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r>
              <a:rPr lang="en-US" sz="1100" b="1" dirty="0"/>
              <a:t>Mode: Sync</a:t>
            </a:r>
          </a:p>
          <a:p>
            <a:r>
              <a:rPr lang="en-US" sz="1100" b="1" dirty="0"/>
              <a:t>Estimated duration: 5 mins</a:t>
            </a:r>
            <a:endParaRPr lang="en-US" sz="1100" b="1" dirty="0">
              <a:cs typeface="Calibri"/>
            </a:endParaRPr>
          </a:p>
          <a:p>
            <a:r>
              <a:rPr lang="en-US" sz="1100" b="1" dirty="0"/>
              <a:t>Type: Instructor-led</a:t>
            </a:r>
            <a:endParaRPr lang="en-US" sz="1100" b="1" dirty="0">
              <a:cs typeface="Calibri"/>
            </a:endParaRPr>
          </a:p>
          <a:p>
            <a:endParaRPr lang="en-IN" sz="1100" b="1" dirty="0"/>
          </a:p>
          <a:p>
            <a:r>
              <a:rPr lang="en-IN" sz="1100" b="1" dirty="0"/>
              <a:t>Instructor Note:</a:t>
            </a:r>
            <a:endParaRPr lang="en-IN" sz="1100" b="1" dirty="0">
              <a:cs typeface="Calibri"/>
            </a:endParaRPr>
          </a:p>
          <a:p>
            <a:r>
              <a:rPr lang="en-IN" sz="1100" dirty="0">
                <a:cs typeface="Calibri"/>
              </a:rPr>
              <a:t>Quickly recap the points discussed in the previous lesson.</a:t>
            </a:r>
          </a:p>
          <a:p>
            <a:endParaRPr lang="en-IN" sz="1100" b="1" dirty="0">
              <a:cs typeface="Calibri"/>
            </a:endParaRPr>
          </a:p>
          <a:p>
            <a:endParaRPr lang="en-IN" sz="1100" b="1" dirty="0">
              <a:latin typeface="Calibri" panose="020F0502020204030204"/>
              <a:cs typeface="Calibri"/>
            </a:endParaRPr>
          </a:p>
          <a:p>
            <a:pPr>
              <a:lnSpc>
                <a:spcPct val="117999"/>
              </a:lnSpc>
              <a:buSzPts val="1100"/>
            </a:pPr>
            <a:endParaRPr lang="en-US" sz="1100" b="1" dirty="0">
              <a:latin typeface="Space Grotesk"/>
              <a:ea typeface="Space Grotesk"/>
              <a:cs typeface="Calibri"/>
            </a:endParaRPr>
          </a:p>
          <a:p>
            <a:pPr>
              <a:lnSpc>
                <a:spcPct val="117999"/>
              </a:lnSpc>
              <a:buSzPts val="1100"/>
            </a:pPr>
            <a:endParaRPr lang="en-US" sz="1100" dirty="0">
              <a:latin typeface="Space Grotesk"/>
              <a:ea typeface="Space Grotesk"/>
              <a:cs typeface="Calibri"/>
            </a:endParaRPr>
          </a:p>
          <a:p>
            <a:pPr>
              <a:lnSpc>
                <a:spcPct val="117999"/>
              </a:lnSpc>
              <a:buSzPts val="1100"/>
            </a:pPr>
            <a:endParaRPr lang="en-US" sz="1100" dirty="0">
              <a:latin typeface="Space Grotesk"/>
              <a:ea typeface="Space Grotesk"/>
              <a:cs typeface="Space Grotesk"/>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Open Sans" panose="020B0606030504020204" pitchFamily="34" charset="0"/>
                <a:ea typeface="Open Sans" panose="020B0606030504020204" pitchFamily="34" charset="0"/>
                <a:cs typeface="Open Sans" panose="020B0606030504020204" pitchFamily="34" charset="0"/>
              </a:rPr>
              <a:t>Instructor Note:</a:t>
            </a:r>
            <a:endParaRPr lang="en-IN" dirty="0"/>
          </a:p>
          <a:p>
            <a:pPr>
              <a:buFont typeface="+mj-lt"/>
              <a:buAutoNum type="arabicPeriod"/>
            </a:pPr>
            <a:r>
              <a:rPr lang="en-IN" b="1" dirty="0"/>
              <a:t>microsoft Copilot</a:t>
            </a:r>
            <a:r>
              <a:rPr lang="en-IN" dirty="0"/>
              <a:t>: AI pair programmer offering code suggestions within editors like VS Code, powered by OpenAI Codex.</a:t>
            </a:r>
          </a:p>
          <a:p>
            <a:pPr>
              <a:buFont typeface="+mj-lt"/>
              <a:buAutoNum type="arabicPeriod"/>
            </a:pPr>
            <a:r>
              <a:rPr lang="en-IN" b="1" dirty="0"/>
              <a:t> Uizard</a:t>
            </a:r>
            <a:r>
              <a:rPr lang="en-IN" dirty="0"/>
              <a:t>: AI code review tool to build attractive UI/UX elements of an application</a:t>
            </a:r>
          </a:p>
          <a:p>
            <a:pPr>
              <a:buFont typeface="+mj-lt"/>
              <a:buAutoNum type="arabicPeriod"/>
            </a:pPr>
            <a:r>
              <a:rPr lang="en-IN" b="1" dirty="0"/>
              <a:t>Snyk</a:t>
            </a:r>
            <a:r>
              <a:rPr lang="en-IN" dirty="0"/>
              <a:t>: AI-driven tool for security vulnerabilities and documentation of the application code</a:t>
            </a:r>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dirty="0"/>
          </a:p>
        </p:txBody>
      </p:sp>
    </p:spTree>
    <p:extLst>
      <p:ext uri="{BB962C8B-B14F-4D97-AF65-F5344CB8AC3E}">
        <p14:creationId xmlns:p14="http://schemas.microsoft.com/office/powerpoint/2010/main" val="426252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a:t>
            </a:r>
          </a:p>
          <a:p>
            <a:endParaRPr lang="en-US" b="0" dirty="0"/>
          </a:p>
          <a:p>
            <a:r>
              <a:rPr lang="en-US" dirty="0"/>
              <a:t>Generative AI is being widely implemented across several industries, transforming operations and enhancing productivity through automation and real-time insights.</a:t>
            </a:r>
          </a:p>
          <a:p>
            <a:r>
              <a:rPr lang="en-US" b="1" dirty="0"/>
              <a:t>Healthcare:</a:t>
            </a:r>
          </a:p>
          <a:p>
            <a:r>
              <a:rPr lang="en-US" dirty="0"/>
              <a:t>In healthcare, generative AI automates medical coding and diagnoses, helping to streamline administrative tasks and improving the speed of patient care. By analysing medical images, these AI models can help doctors identify health risks more accurately. Additionally, generative AI is playing a critical role in drug discovery, significantly reducing the time and cost involved in developing new medicines​.</a:t>
            </a:r>
          </a:p>
          <a:p>
            <a:r>
              <a:rPr lang="en-US" b="1" dirty="0"/>
              <a:t>Finance:</a:t>
            </a:r>
          </a:p>
          <a:p>
            <a:r>
              <a:rPr lang="en-US" dirty="0"/>
              <a:t>In the finance sector, generative AI helps streamline processes like fraud detection and risk assessment. It enables real-time analysis of vast financial datasets and provides personalized investment portfolios based on an individual’s risk profile and financial goals. However, while the benefits include efficiency and cost savings, there are concerns about transparency and biases in these AI-driven models​.</a:t>
            </a:r>
          </a:p>
          <a:p>
            <a:r>
              <a:rPr lang="en-US" b="1" dirty="0"/>
              <a:t>Retail:</a:t>
            </a:r>
          </a:p>
          <a:p>
            <a:r>
              <a:rPr lang="en-US" dirty="0"/>
              <a:t>Generative AI is transforming retail by enhancing customer experiences through personalized shopping recommendations. AI models analyze large amounts of customer data to offer product suggestions that align with individual preferences. This approach boosts engagement and sales by offering personalized virtual shopping experiences.</a:t>
            </a:r>
          </a:p>
          <a:p>
            <a:r>
              <a:rPr lang="en-US" b="1" dirty="0"/>
              <a:t>Software Development:</a:t>
            </a:r>
          </a:p>
          <a:p>
            <a:r>
              <a:rPr lang="en-US" dirty="0"/>
              <a:t>In software development, generative AI is being used in multiple ways, including automating code generation from natural language, detecting bugs, analysing security vulnerabilities, and generating unit tests. It improves productivity by handling repetitive tasks and even assists in creating documentation, making the codebase more readable and maintainable​.</a:t>
            </a:r>
          </a:p>
          <a:p>
            <a:r>
              <a:rPr lang="en-US" dirty="0"/>
              <a:t>This demonstrates the versatility of generative AI in automating tasks, improving decision-making, and enhancing operational efficiency across industries.</a:t>
            </a:r>
          </a:p>
          <a:p>
            <a:endParaRPr lang="en-US" b="0" dirty="0"/>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dirty="0"/>
          </a:p>
        </p:txBody>
      </p:sp>
    </p:spTree>
    <p:extLst>
      <p:ext uri="{BB962C8B-B14F-4D97-AF65-F5344CB8AC3E}">
        <p14:creationId xmlns:p14="http://schemas.microsoft.com/office/powerpoint/2010/main" val="4252506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mn-lt"/>
                <a:ea typeface="Open Sans" panose="020B0606030504020204" pitchFamily="34" charset="0"/>
                <a:cs typeface="Open Sans" panose="020B0606030504020204" pitchFamily="34" charset="0"/>
              </a:rPr>
              <a:t>Instructor Note:</a:t>
            </a:r>
          </a:p>
          <a:p>
            <a:endParaRPr lang="en-IN" b="1" dirty="0">
              <a:latin typeface="+mn-lt"/>
              <a:ea typeface="Open Sans" panose="020B0606030504020204" pitchFamily="34" charset="0"/>
              <a:cs typeface="Open Sans" panose="020B0606030504020204" pitchFamily="34" charset="0"/>
            </a:endParaRPr>
          </a:p>
          <a:p>
            <a:r>
              <a:rPr lang="en-US" b="1" dirty="0"/>
              <a:t>Faster Time-to-Market</a:t>
            </a:r>
            <a:r>
              <a:rPr lang="en-US" dirty="0"/>
              <a:t>: Generative AI automates complex design tasks like creating system architecture diagrams, simulating design alternatives, and evaluating performance metrics, reducing manual iterations and accelerating development cycles.</a:t>
            </a:r>
          </a:p>
          <a:p>
            <a:r>
              <a:rPr lang="en-US" b="1" dirty="0"/>
              <a:t>Cost Efficiency</a:t>
            </a:r>
            <a:r>
              <a:rPr lang="en-US" dirty="0"/>
              <a:t>: By generating and testing multiple design options using AI algorithms, teams can optimize resource allocation and avoid unnecessary costs from design rework or inefficient system architecture.</a:t>
            </a:r>
          </a:p>
          <a:p>
            <a:r>
              <a:rPr lang="en-US" b="1" dirty="0"/>
              <a:t>Improved Innovation</a:t>
            </a:r>
            <a:r>
              <a:rPr lang="en-US" dirty="0"/>
              <a:t>: AI-driven models explore vast design spaces, suggesting novel patterns or component configurations in software, system architecture, and UI/UX, pushing the boundaries of traditional human design approaches.</a:t>
            </a:r>
          </a:p>
          <a:p>
            <a:r>
              <a:rPr lang="en-US" b="1" dirty="0"/>
              <a:t>Error Reduction</a:t>
            </a:r>
            <a:r>
              <a:rPr lang="en-US" dirty="0"/>
              <a:t>: Generative AI tools detect potential design flaws, such as security vulnerabilities, scalability issues, or inefficient data flows, by simulating different scenarios, reducing the chances of post-implementation bugs or system failures.</a:t>
            </a:r>
          </a:p>
          <a:p>
            <a:r>
              <a:rPr lang="en-US" b="1" dirty="0"/>
              <a:t>Enhanced Collaboration</a:t>
            </a:r>
            <a:r>
              <a:rPr lang="en-US" dirty="0"/>
              <a:t>: AI-powered platforms provide interactive design environments where cross-functional teams—developers, architects, and security professionals—can visualize system architecture, enabling real-time feedback and collaborative optimization.</a:t>
            </a:r>
          </a:p>
          <a:p>
            <a:r>
              <a:rPr lang="en-US" b="1" dirty="0"/>
              <a:t>Scalability</a:t>
            </a:r>
            <a:r>
              <a:rPr lang="en-US" dirty="0"/>
              <a:t>: AI-generated designs adapt to varying system loads, optimizing architectures for cloud environments, distributed systems, or microservices by simulating performance under different conditions, enabling easy scalability.</a:t>
            </a:r>
          </a:p>
          <a:p>
            <a:r>
              <a:rPr lang="en-US" b="1" dirty="0"/>
              <a:t>Security by Design</a:t>
            </a:r>
            <a:r>
              <a:rPr lang="en-US" dirty="0"/>
              <a:t>: Generative AI integrates security best practices into the design phase, identifying potential attack vectors or compliance gaps, and suggesting secure architectures, ensuring robust defense mechanisms from the outset.</a:t>
            </a:r>
          </a:p>
          <a:p>
            <a:endParaRPr lang="en-IN" b="1" dirty="0">
              <a:latin typeface="+mn-lt"/>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dirty="0"/>
          </a:p>
        </p:txBody>
      </p:sp>
    </p:spTree>
    <p:extLst>
      <p:ext uri="{BB962C8B-B14F-4D97-AF65-F5344CB8AC3E}">
        <p14:creationId xmlns:p14="http://schemas.microsoft.com/office/powerpoint/2010/main" val="3894550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Open Sans" panose="020B0606030504020204" pitchFamily="34" charset="0"/>
                <a:ea typeface="Open Sans" panose="020B0606030504020204" pitchFamily="34" charset="0"/>
                <a:cs typeface="Open Sans" panose="020B0606030504020204" pitchFamily="34" charset="0"/>
              </a:rPr>
              <a:t>Instructor Note:</a:t>
            </a:r>
          </a:p>
          <a:p>
            <a:endParaRPr lang="en-IN" b="0" dirty="0">
              <a:latin typeface="Open Sans" panose="020B0606030504020204" pitchFamily="34" charset="0"/>
              <a:ea typeface="Open Sans" panose="020B0606030504020204" pitchFamily="34" charset="0"/>
              <a:cs typeface="Open Sans" panose="020B0606030504020204" pitchFamily="34" charset="0"/>
            </a:endParaRPr>
          </a:p>
          <a:p>
            <a:r>
              <a:rPr lang="en-US" dirty="0"/>
              <a:t>Highlight the example of developing a signup system, where users input their credentials and gain secure access to personalized features.</a:t>
            </a:r>
            <a:endParaRPr lang="en-IN" b="0" dirty="0">
              <a:latin typeface="Open Sans" panose="020B0606030504020204" pitchFamily="34" charset="0"/>
              <a:ea typeface="Open Sans" panose="020B0606030504020204" pitchFamily="34" charset="0"/>
              <a:cs typeface="Open Sans" panose="020B0606030504020204" pitchFamily="34" charset="0"/>
            </a:endParaRPr>
          </a:p>
          <a:p>
            <a:r>
              <a:rPr lang="en-US" dirty="0"/>
              <a:t>Walk through the provided code example, showing how the AI suggests (code from username till return False) and completes code to create a basic login function.</a:t>
            </a:r>
            <a:endParaRPr lang="en-IN" b="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dirty="0"/>
          </a:p>
        </p:txBody>
      </p:sp>
    </p:spTree>
    <p:extLst>
      <p:ext uri="{BB962C8B-B14F-4D97-AF65-F5344CB8AC3E}">
        <p14:creationId xmlns:p14="http://schemas.microsoft.com/office/powerpoint/2010/main" val="1606147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 </a:t>
            </a:r>
            <a:endParaRPr lang="en-US" b="0" dirty="0"/>
          </a:p>
          <a:p>
            <a:r>
              <a:rPr lang="en-US" b="0" dirty="0"/>
              <a:t>Let us understand how to utilize Generative AI for architectural design</a:t>
            </a:r>
            <a:endParaRPr lang="en-US" b="1" dirty="0"/>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dirty="0"/>
          </a:p>
        </p:txBody>
      </p:sp>
    </p:spTree>
    <p:extLst>
      <p:ext uri="{BB962C8B-B14F-4D97-AF65-F5344CB8AC3E}">
        <p14:creationId xmlns:p14="http://schemas.microsoft.com/office/powerpoint/2010/main" val="905887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br>
              <a:rPr lang="en-US" dirty="0"/>
            </a:br>
            <a:r>
              <a:rPr lang="en-US" sz="1800" b="0" i="0" u="none" strike="noStrike" dirty="0">
                <a:effectLst/>
                <a:latin typeface="Arial" panose="020B0604020202020204" pitchFamily="34" charset="0"/>
              </a:rPr>
              <a:t>Purpose &amp; Goals:</a:t>
            </a:r>
          </a:p>
          <a:p>
            <a:r>
              <a:rPr lang="en-US" sz="1800" b="0" i="0" u="none" strike="noStrike" dirty="0">
                <a:effectLst/>
                <a:latin typeface="Arial" panose="020B0604020202020204" pitchFamily="34" charset="0"/>
              </a:rPr>
              <a:t>Define the system's primary objectives.</a:t>
            </a:r>
          </a:p>
          <a:p>
            <a:r>
              <a:rPr lang="en-US" sz="1800" b="0" i="0" u="none" strike="noStrike" dirty="0">
                <a:effectLst/>
                <a:latin typeface="Arial" panose="020B0604020202020204" pitchFamily="34" charset="0"/>
              </a:rPr>
              <a:t>Align architecture with business strategy and user needs.</a:t>
            </a:r>
          </a:p>
          <a:p>
            <a:endParaRPr lang="en-US" sz="1800" b="0" i="0" u="none" strike="noStrike" dirty="0">
              <a:effectLst/>
              <a:latin typeface="Arial" panose="020B0604020202020204" pitchFamily="34" charset="0"/>
            </a:endParaRPr>
          </a:p>
          <a:p>
            <a:r>
              <a:rPr lang="en-US" sz="1800" b="0" i="0" u="none" strike="noStrike" dirty="0">
                <a:effectLst/>
                <a:latin typeface="Arial" panose="020B0604020202020204" pitchFamily="34" charset="0"/>
              </a:rPr>
              <a:t>Functional Requirements:</a:t>
            </a:r>
          </a:p>
          <a:p>
            <a:r>
              <a:rPr lang="en-US" sz="1800" b="0" i="0" u="none" strike="noStrike" dirty="0">
                <a:effectLst/>
                <a:latin typeface="Arial" panose="020B0604020202020204" pitchFamily="34" charset="0"/>
              </a:rPr>
              <a:t>Identify essential functions the system must perform.</a:t>
            </a:r>
          </a:p>
          <a:p>
            <a:r>
              <a:rPr lang="en-US" sz="1800" b="0" i="0" u="none" strike="noStrike" dirty="0">
                <a:effectLst/>
                <a:latin typeface="Arial" panose="020B0604020202020204" pitchFamily="34" charset="0"/>
              </a:rPr>
              <a:t>Clarify user interactions, processes, and expected outcomes.</a:t>
            </a:r>
          </a:p>
          <a:p>
            <a:endParaRPr lang="en-US" sz="1800" b="0" i="0" u="none" strike="noStrike" dirty="0">
              <a:effectLst/>
              <a:latin typeface="Arial" panose="020B0604020202020204" pitchFamily="34" charset="0"/>
            </a:endParaRPr>
          </a:p>
          <a:p>
            <a:r>
              <a:rPr lang="en-US" sz="1800" b="0" i="0" u="none" strike="noStrike" dirty="0">
                <a:effectLst/>
                <a:latin typeface="Arial" panose="020B0604020202020204" pitchFamily="34" charset="0"/>
              </a:rPr>
              <a:t>Non-Functional Requirements (Quality Attributes):</a:t>
            </a:r>
          </a:p>
          <a:p>
            <a:r>
              <a:rPr lang="en-US" sz="1800" b="0" i="0" u="none" strike="noStrike" dirty="0">
                <a:effectLst/>
                <a:latin typeface="Arial" panose="020B0604020202020204" pitchFamily="34" charset="0"/>
              </a:rPr>
              <a:t>Performance: Specify response time, throughput, and utilization targets.</a:t>
            </a:r>
          </a:p>
          <a:p>
            <a:r>
              <a:rPr lang="en-US" sz="1800" b="0" i="0" u="none" strike="noStrike" dirty="0">
                <a:effectLst/>
                <a:latin typeface="Arial" panose="020B0604020202020204" pitchFamily="34" charset="0"/>
              </a:rPr>
              <a:t>Scalability: Define expectations for growth in user base and data volume.</a:t>
            </a:r>
          </a:p>
          <a:p>
            <a:r>
              <a:rPr lang="en-US" sz="1800" b="0" i="0" u="none" strike="noStrike" dirty="0">
                <a:effectLst/>
                <a:latin typeface="Arial" panose="020B0604020202020204" pitchFamily="34" charset="0"/>
              </a:rPr>
              <a:t>Reliability: Establish the desired level of system uptime and fault tolerance.</a:t>
            </a:r>
          </a:p>
          <a:p>
            <a:r>
              <a:rPr lang="en-US" sz="1800" b="0" i="0" u="none" strike="noStrike" dirty="0">
                <a:effectLst/>
                <a:latin typeface="Arial" panose="020B0604020202020204" pitchFamily="34" charset="0"/>
              </a:rPr>
              <a:t>Maintainability: Determine the ease of system updates and bug fixes.</a:t>
            </a:r>
          </a:p>
          <a:p>
            <a:r>
              <a:rPr lang="en-US" sz="1800" b="0" i="0" u="none" strike="noStrike" dirty="0">
                <a:effectLst/>
                <a:latin typeface="Arial" panose="020B0604020202020204" pitchFamily="34" charset="0"/>
              </a:rPr>
              <a:t>Security: Outline required compliance standards and security protocols.</a:t>
            </a:r>
          </a:p>
          <a:p>
            <a:endParaRPr lang="en-US" sz="1800" b="0" i="0" u="none" strike="noStrike" dirty="0">
              <a:effectLst/>
              <a:latin typeface="Arial" panose="020B0604020202020204" pitchFamily="34" charset="0"/>
            </a:endParaRPr>
          </a:p>
          <a:p>
            <a:endParaRPr lang="en-US" sz="1800" b="0" i="0" u="none" strike="noStrike"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dirty="0"/>
          </a:p>
        </p:txBody>
      </p:sp>
    </p:spTree>
    <p:extLst>
      <p:ext uri="{BB962C8B-B14F-4D97-AF65-F5344CB8AC3E}">
        <p14:creationId xmlns:p14="http://schemas.microsoft.com/office/powerpoint/2010/main" val="2435541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endParaRPr lang="en-US" sz="1800" b="0" i="0" u="none" strike="noStrike" dirty="0">
              <a:effectLst/>
              <a:latin typeface="Arial" panose="020B0604020202020204" pitchFamily="34" charset="0"/>
            </a:endParaRPr>
          </a:p>
          <a:p>
            <a:r>
              <a:rPr lang="en-US" sz="1800" b="1" i="0" u="none" strike="noStrike" dirty="0">
                <a:effectLst/>
                <a:latin typeface="Arial" panose="020B0604020202020204" pitchFamily="34" charset="0"/>
              </a:rPr>
              <a:t>Constraints:</a:t>
            </a:r>
          </a:p>
          <a:p>
            <a:r>
              <a:rPr lang="en-US" sz="1800" b="0" i="0" u="none" strike="noStrike" dirty="0">
                <a:effectLst/>
                <a:latin typeface="Arial" panose="020B0604020202020204" pitchFamily="34" charset="0"/>
              </a:rPr>
              <a:t>Recognize limitations in budget, time, technology, and resources.</a:t>
            </a:r>
          </a:p>
          <a:p>
            <a:r>
              <a:rPr lang="en-US" sz="1800" b="0" i="0" u="none" strike="noStrike" dirty="0">
                <a:effectLst/>
                <a:latin typeface="Arial" panose="020B0604020202020204" pitchFamily="34" charset="0"/>
              </a:rPr>
              <a:t>Address regulatory, hardware, and software constraints.</a:t>
            </a:r>
          </a:p>
          <a:p>
            <a:r>
              <a:rPr lang="en-US" sz="1800" b="1" i="0" u="none" strike="noStrike" dirty="0">
                <a:effectLst/>
                <a:latin typeface="Arial" panose="020B0604020202020204" pitchFamily="34" charset="0"/>
              </a:rPr>
              <a:t>Stakeholder Analysis:</a:t>
            </a:r>
          </a:p>
          <a:p>
            <a:r>
              <a:rPr lang="en-US" sz="1800" b="0" i="0" u="none" strike="noStrike" dirty="0">
                <a:effectLst/>
                <a:latin typeface="Arial" panose="020B0604020202020204" pitchFamily="34" charset="0"/>
              </a:rPr>
              <a:t>Gather input from end-users, clients, developers, and other stakeholders.</a:t>
            </a:r>
          </a:p>
          <a:p>
            <a:r>
              <a:rPr lang="en-US" sz="1800" b="0" i="0" u="none" strike="noStrike" dirty="0">
                <a:effectLst/>
                <a:latin typeface="Arial" panose="020B0604020202020204" pitchFamily="34" charset="0"/>
              </a:rPr>
              <a:t>Ensure all perspectives are considered to meet diverse needs.</a:t>
            </a:r>
          </a:p>
          <a:p>
            <a:br>
              <a:rPr lang="en-US" sz="1800" b="0" i="0" u="none" strike="noStrike" dirty="0">
                <a:effectLst/>
                <a:latin typeface="Arial" panose="020B0604020202020204" pitchFamily="34" charset="0"/>
              </a:rPr>
            </a:br>
            <a:r>
              <a:rPr lang="en-US" sz="1800" b="0" i="0" u="none" strike="noStrike" dirty="0">
                <a:effectLst/>
                <a:latin typeface="Arial" panose="020B0604020202020204" pitchFamily="34" charset="0"/>
              </a:rPr>
              <a:t>Let us discuss scalability and performance</a:t>
            </a:r>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dirty="0"/>
          </a:p>
        </p:txBody>
      </p:sp>
    </p:spTree>
    <p:extLst>
      <p:ext uri="{BB962C8B-B14F-4D97-AF65-F5344CB8AC3E}">
        <p14:creationId xmlns:p14="http://schemas.microsoft.com/office/powerpoint/2010/main" val="2011872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mn-lt"/>
                <a:ea typeface="Open Sans" panose="020B0606030504020204" pitchFamily="34" charset="0"/>
                <a:cs typeface="Open Sans" panose="020B0606030504020204" pitchFamily="34" charset="0"/>
              </a:rPr>
              <a:t>Instructor Note:</a:t>
            </a:r>
          </a:p>
          <a:p>
            <a:r>
              <a:rPr lang="en-US" dirty="0"/>
              <a:t>Architectural design in software or application development is the process of defining a structured solution that meets all the technical and operational requirements while optimizing common quality attributes such as performance, security, and manageability. It serves as a blueprint for both the system and the project, laying out the foundational structure upon which the software or application is built.</a:t>
            </a:r>
          </a:p>
          <a:p>
            <a:r>
              <a:rPr lang="en-US" b="1" dirty="0"/>
              <a:t>Key Aspects of Architectural Design:</a:t>
            </a:r>
          </a:p>
          <a:p>
            <a:pPr>
              <a:buFont typeface="+mj-lt"/>
              <a:buAutoNum type="arabicPeriod"/>
            </a:pPr>
            <a:r>
              <a:rPr lang="en-US" b="1" dirty="0"/>
              <a:t>High-Level Structure:</a:t>
            </a:r>
            <a:r>
              <a:rPr lang="en-US" dirty="0"/>
              <a:t> It involves defining the high-level structure of the software system. This includes identifying the software components, modules, interfaces, and data flows, as well as how they interact with one another.</a:t>
            </a:r>
          </a:p>
          <a:p>
            <a:pPr>
              <a:buFont typeface="+mj-lt"/>
              <a:buAutoNum type="arabicPeriod"/>
            </a:pPr>
            <a:r>
              <a:rPr lang="en-US" b="1" dirty="0"/>
              <a:t>Abstraction:</a:t>
            </a:r>
            <a:r>
              <a:rPr lang="en-US" dirty="0"/>
              <a:t> The design abstracts the complex problem into manageable pieces. This helps developers understand the system in terms of its major components without getting bogged down in implementation details.</a:t>
            </a:r>
          </a:p>
          <a:p>
            <a:pPr>
              <a:buFont typeface="+mj-lt"/>
              <a:buAutoNum type="arabicPeriod"/>
            </a:pPr>
            <a:r>
              <a:rPr lang="en-US" b="1" dirty="0"/>
              <a:t>Technology Stack:</a:t>
            </a:r>
            <a:r>
              <a:rPr lang="en-US" dirty="0"/>
              <a:t> Architectural design also involves selecting the appropriate technology stack (e.g., programming languages, frameworks, libraries) that aligns with the project’s requirements.</a:t>
            </a:r>
          </a:p>
          <a:p>
            <a:pPr>
              <a:buFont typeface="+mj-lt"/>
              <a:buAutoNum type="arabicPeriod"/>
            </a:pPr>
            <a:r>
              <a:rPr lang="en-US" b="1" dirty="0"/>
              <a:t>Quality Attributes:</a:t>
            </a:r>
            <a:r>
              <a:rPr lang="en-US" dirty="0"/>
              <a:t> It addresses key non-functional requirements, such as scalability, reliability, performance, security, and maintainability, ensuring the system can meet these expectations.</a:t>
            </a:r>
          </a:p>
          <a:p>
            <a:pPr>
              <a:buFont typeface="+mj-lt"/>
              <a:buAutoNum type="arabicPeriod"/>
            </a:pPr>
            <a:r>
              <a:rPr lang="en-US" b="1" dirty="0"/>
              <a:t>Architectural Patterns:</a:t>
            </a:r>
            <a:r>
              <a:rPr lang="en-US" dirty="0"/>
              <a:t> Common architectural patterns like microservices, monolithic architecture, service-oriented architecture (SOA), and layered architecture are considered to solve recurring design problems.</a:t>
            </a:r>
          </a:p>
          <a:p>
            <a:pPr>
              <a:buFont typeface="+mj-lt"/>
              <a:buAutoNum type="arabicPeriod"/>
            </a:pPr>
            <a:r>
              <a:rPr lang="en-US" b="1" dirty="0"/>
              <a:t>Documentation:</a:t>
            </a:r>
            <a:r>
              <a:rPr lang="en-US" dirty="0"/>
              <a:t> Detailed documentation is created during the architectural design process. This documentation serves as a reference for developers and stakeholders, guiding the implementation and future modifications.</a:t>
            </a:r>
          </a:p>
          <a:p>
            <a:pPr>
              <a:buFont typeface="+mj-lt"/>
              <a:buAutoNum type="arabicPeriod"/>
            </a:pPr>
            <a:r>
              <a:rPr lang="en-US" b="1" dirty="0"/>
              <a:t>Decision-Making:</a:t>
            </a:r>
            <a:r>
              <a:rPr lang="en-US" dirty="0"/>
              <a:t> Architectural design involves making critical decisions about how the system will be structured. These decisions have long-term impacts on the system’s flexibility, robustness, and ability to evolve with changing requirements.</a:t>
            </a:r>
          </a:p>
          <a:p>
            <a:endParaRPr lang="en-IN" b="1" dirty="0">
              <a:latin typeface="+mn-lt"/>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dirty="0"/>
          </a:p>
        </p:txBody>
      </p:sp>
    </p:spTree>
    <p:extLst>
      <p:ext uri="{BB962C8B-B14F-4D97-AF65-F5344CB8AC3E}">
        <p14:creationId xmlns:p14="http://schemas.microsoft.com/office/powerpoint/2010/main" val="1714779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mn-lt"/>
                <a:ea typeface="Open Sans" panose="020B0606030504020204" pitchFamily="34" charset="0"/>
                <a:cs typeface="Open Sans" panose="020B0606030504020204" pitchFamily="34" charset="0"/>
              </a:rPr>
              <a:t>Instructor Note:</a:t>
            </a:r>
          </a:p>
          <a:p>
            <a:endParaRPr lang="en-IN" b="1" dirty="0">
              <a:latin typeface="+mn-lt"/>
              <a:ea typeface="Open Sans" panose="020B0606030504020204" pitchFamily="34" charset="0"/>
              <a:cs typeface="Open Sans" panose="020B0606030504020204" pitchFamily="34" charset="0"/>
            </a:endParaRPr>
          </a:p>
          <a:p>
            <a:r>
              <a:rPr lang="en-US" b="1" dirty="0"/>
              <a:t>Faster Time-to-Market</a:t>
            </a:r>
            <a:r>
              <a:rPr lang="en-US" dirty="0"/>
              <a:t>: Generative AI automates complex design tasks like creating system architecture diagrams, simulating design alternatives, and evaluating performance metrics, reducing manual iterations and accelerating development cycles.</a:t>
            </a:r>
          </a:p>
          <a:p>
            <a:r>
              <a:rPr lang="en-US" b="1" dirty="0"/>
              <a:t>Cost Efficiency</a:t>
            </a:r>
            <a:r>
              <a:rPr lang="en-US" dirty="0"/>
              <a:t>: By generating and testing multiple design options using AI algorithms, teams can optimize resource allocation and avoid unnecessary costs from design rework or inefficient system architecture.</a:t>
            </a:r>
          </a:p>
          <a:p>
            <a:r>
              <a:rPr lang="en-US" b="1" dirty="0"/>
              <a:t>Improved Innovation</a:t>
            </a:r>
            <a:r>
              <a:rPr lang="en-US" dirty="0"/>
              <a:t>: AI-driven models explore vast design spaces, suggesting novel patterns or component configurations in software, system architecture, and UI/UX, pushing the boundaries of traditional human design approaches.</a:t>
            </a:r>
          </a:p>
          <a:p>
            <a:r>
              <a:rPr lang="en-US" b="1" dirty="0"/>
              <a:t>Error Reduction</a:t>
            </a:r>
            <a:r>
              <a:rPr lang="en-US" dirty="0"/>
              <a:t>: Generative AI tools detect potential design flaws, such as security vulnerabilities, scalability issues, or inefficient data flows, by simulating different scenarios, reducing the chances of post-implementation bugs or system failures.</a:t>
            </a:r>
          </a:p>
          <a:p>
            <a:r>
              <a:rPr lang="en-US" b="1" dirty="0"/>
              <a:t>Enhanced Collaboration</a:t>
            </a:r>
            <a:r>
              <a:rPr lang="en-US" dirty="0"/>
              <a:t>: AI-powered platforms provide interactive design environments where cross-functional teams—developers, architects, and security professionals—can visualize system architecture, enabling real-time feedback and collaborative optimization.</a:t>
            </a:r>
          </a:p>
          <a:p>
            <a:r>
              <a:rPr lang="en-US" b="1" dirty="0"/>
              <a:t>Scalability</a:t>
            </a:r>
            <a:r>
              <a:rPr lang="en-US" dirty="0"/>
              <a:t>: AI-generated designs adapt to varying system loads, optimizing architectures for cloud environments, distributed systems, or microservices by simulating performance under different conditions, enabling easy scalability.</a:t>
            </a:r>
          </a:p>
          <a:p>
            <a:r>
              <a:rPr lang="en-US" b="1" dirty="0"/>
              <a:t>Security by Design</a:t>
            </a:r>
            <a:r>
              <a:rPr lang="en-US" dirty="0"/>
              <a:t>: Generative AI integrates security best practices into the design phase, identifying potential attack vectors or compliance gaps, and suggesting secure architectures, ensuring robust defense mechanisms from the outset.</a:t>
            </a:r>
          </a:p>
          <a:p>
            <a:endParaRPr lang="en-IN" b="1" dirty="0">
              <a:latin typeface="+mn-lt"/>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dirty="0"/>
          </a:p>
        </p:txBody>
      </p:sp>
    </p:spTree>
    <p:extLst>
      <p:ext uri="{BB962C8B-B14F-4D97-AF65-F5344CB8AC3E}">
        <p14:creationId xmlns:p14="http://schemas.microsoft.com/office/powerpoint/2010/main" val="2637212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mn-lt"/>
                <a:ea typeface="Open Sans" panose="020B0606030504020204" pitchFamily="34" charset="0"/>
                <a:cs typeface="Open Sans" panose="020B0606030504020204" pitchFamily="34" charset="0"/>
              </a:rPr>
              <a:t>Instructor Note:</a:t>
            </a:r>
          </a:p>
          <a:p>
            <a:endParaRPr lang="en-IN" b="1" dirty="0">
              <a:latin typeface="+mn-lt"/>
              <a:ea typeface="Open Sans" panose="020B0606030504020204" pitchFamily="34" charset="0"/>
              <a:cs typeface="Open Sans" panose="020B0606030504020204" pitchFamily="34" charset="0"/>
            </a:endParaRPr>
          </a:p>
          <a:p>
            <a:r>
              <a:rPr lang="en-US" b="1" dirty="0"/>
              <a:t>Faster Time-to-Market</a:t>
            </a:r>
            <a:r>
              <a:rPr lang="en-US" dirty="0"/>
              <a:t>: Generative AI automates complex design tasks like creating system architecture diagrams, simulating design alternatives, and evaluating performance metrics, reducing manual iterations and accelerating development cycles.</a:t>
            </a:r>
          </a:p>
          <a:p>
            <a:r>
              <a:rPr lang="en-US" b="1" dirty="0"/>
              <a:t>Cost Efficiency</a:t>
            </a:r>
            <a:r>
              <a:rPr lang="en-US" dirty="0"/>
              <a:t>: By generating and testing multiple design options using AI algorithms, teams can optimize resource allocation and avoid unnecessary costs from design rework or inefficient system architecture.</a:t>
            </a:r>
          </a:p>
          <a:p>
            <a:r>
              <a:rPr lang="en-US" b="1" dirty="0"/>
              <a:t>Improved Innovation</a:t>
            </a:r>
            <a:r>
              <a:rPr lang="en-US" dirty="0"/>
              <a:t>: AI-driven models explore vast design spaces, suggesting novel patterns or component configurations in software, system architecture, and UI/UX, pushing the boundaries of traditional human design approaches.</a:t>
            </a:r>
          </a:p>
          <a:p>
            <a:r>
              <a:rPr lang="en-US" b="1" dirty="0"/>
              <a:t>Error Reduction</a:t>
            </a:r>
            <a:r>
              <a:rPr lang="en-US" dirty="0"/>
              <a:t>: Generative AI tools detect potential design flaws, such as security vulnerabilities, scalability issues, or inefficient data flows, by simulating different scenarios, reducing the chances of post-implementation bugs or system failures.</a:t>
            </a:r>
          </a:p>
          <a:p>
            <a:r>
              <a:rPr lang="en-US" b="1" dirty="0"/>
              <a:t>Enhanced Collaboration</a:t>
            </a:r>
            <a:r>
              <a:rPr lang="en-US" dirty="0"/>
              <a:t>: AI-powered platforms provide interactive design environments where cross-functional teams—developers, architects, and security professionals—can visualize system architecture, enabling real-time feedback and collaborative optimization.</a:t>
            </a:r>
          </a:p>
          <a:p>
            <a:r>
              <a:rPr lang="en-US" b="1" dirty="0"/>
              <a:t>Scalability</a:t>
            </a:r>
            <a:r>
              <a:rPr lang="en-US" dirty="0"/>
              <a:t>: AI-generated designs adapt to varying system loads, optimizing architectures for cloud environments, distributed systems, or microservices by simulating performance under different conditions, enabling easy scalability.</a:t>
            </a:r>
          </a:p>
          <a:p>
            <a:r>
              <a:rPr lang="en-US" b="1" dirty="0"/>
              <a:t>Security by Design</a:t>
            </a:r>
            <a:r>
              <a:rPr lang="en-US" dirty="0"/>
              <a:t>: Generative AI integrates security best practices into the design phase, identifying potential attack vectors or compliance gaps, and suggesting secure architectures, ensuring robust defense mechanisms from the outset.</a:t>
            </a:r>
          </a:p>
          <a:p>
            <a:endParaRPr lang="en-IN" b="1" dirty="0">
              <a:latin typeface="+mn-lt"/>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dirty="0"/>
          </a:p>
        </p:txBody>
      </p:sp>
    </p:spTree>
    <p:extLst>
      <p:ext uri="{BB962C8B-B14F-4D97-AF65-F5344CB8AC3E}">
        <p14:creationId xmlns:p14="http://schemas.microsoft.com/office/powerpoint/2010/main" val="275538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r>
              <a:rPr lang="en-US" sz="1100" b="1" dirty="0"/>
              <a:t>Mode: Sync</a:t>
            </a:r>
          </a:p>
          <a:p>
            <a:r>
              <a:rPr lang="en-US" sz="1100" b="1" dirty="0"/>
              <a:t>Estimated duration: 10 mins</a:t>
            </a:r>
            <a:endParaRPr lang="en-US" sz="1100" b="1" dirty="0">
              <a:cs typeface="Calibri"/>
            </a:endParaRPr>
          </a:p>
          <a:p>
            <a:r>
              <a:rPr lang="en-US" sz="1100" b="1" dirty="0"/>
              <a:t>Type: Instructor-led whole group discussion</a:t>
            </a:r>
            <a:endParaRPr lang="en-US" sz="1100" b="1" dirty="0">
              <a:cs typeface="Calibri"/>
            </a:endParaRPr>
          </a:p>
          <a:p>
            <a:endParaRPr lang="en-IN" sz="1100" b="1" dirty="0"/>
          </a:p>
          <a:p>
            <a:r>
              <a:rPr lang="en-IN" sz="1100" b="1" dirty="0"/>
              <a:t>Instructor Note:</a:t>
            </a:r>
            <a:endParaRPr lang="en-IN" sz="1100" b="1" dirty="0">
              <a:cs typeface="Calibri"/>
            </a:endParaRPr>
          </a:p>
          <a:p>
            <a:r>
              <a:rPr lang="en-IN" dirty="0"/>
              <a:t>Facilitate a whole group discussion to kick off today’s lesson. Ensure that you do not spend much time discussing the answers. This slide aims to gain the learners’ attention and relate the lesson theme with relatable examples before starting with the actual lecture topic.</a:t>
            </a:r>
            <a:endParaRPr lang="en-IN" dirty="0">
              <a:cs typeface="Calibri"/>
            </a:endParaRPr>
          </a:p>
          <a:p>
            <a:endParaRPr lang="en-IN" sz="1100" b="1" dirty="0">
              <a:cs typeface="Calibri"/>
            </a:endParaRPr>
          </a:p>
          <a:p>
            <a:endParaRPr lang="en-IN" sz="1100" b="1" dirty="0"/>
          </a:p>
          <a:p>
            <a:pPr>
              <a:lnSpc>
                <a:spcPct val="117999"/>
              </a:lnSpc>
              <a:buSzPts val="1100"/>
            </a:pPr>
            <a:endParaRPr lang="en-US" sz="1100" dirty="0">
              <a:latin typeface="Space Grotesk"/>
              <a:cs typeface="Calibri"/>
            </a:endParaRPr>
          </a:p>
          <a:p>
            <a:pPr>
              <a:lnSpc>
                <a:spcPct val="117999"/>
              </a:lnSpc>
              <a:buSzPts val="1100"/>
            </a:pPr>
            <a:endParaRPr lang="en-US" sz="1100" dirty="0">
              <a:latin typeface="Space Grotesk"/>
              <a:ea typeface="Space Grotesk"/>
              <a:cs typeface="Space Grotesk"/>
            </a:endParaRPr>
          </a:p>
        </p:txBody>
      </p:sp>
    </p:spTree>
    <p:extLst>
      <p:ext uri="{BB962C8B-B14F-4D97-AF65-F5344CB8AC3E}">
        <p14:creationId xmlns:p14="http://schemas.microsoft.com/office/powerpoint/2010/main" val="3406301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highlight>
                  <a:srgbClr val="F3F2F1"/>
                </a:highlight>
                <a:latin typeface="Calibri" panose="020F0502020204030204" pitchFamily="34" charset="0"/>
              </a:rPr>
              <a:t>Instructor Note:</a:t>
            </a:r>
            <a:r>
              <a:rPr lang="en-US"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For further guidance, you can refer to the elaborated demo document.</a:t>
            </a:r>
            <a:r>
              <a:rPr lang="en-IN" b="0" i="0" dirty="0">
                <a:solidFill>
                  <a:srgbClr val="444444"/>
                </a:solidFill>
                <a:effectLst/>
                <a:highlight>
                  <a:srgbClr val="F3F2F1"/>
                </a:highlight>
                <a:latin typeface="Calibri" panose="020F0502020204030204" pitchFamily="34" charset="0"/>
              </a:rPr>
              <a:t>​</a:t>
            </a:r>
          </a:p>
          <a:p>
            <a:pPr algn="l" rtl="0" fontAlgn="base"/>
            <a:endParaRPr lang="en-US" b="0" i="0" dirty="0">
              <a:solidFill>
                <a:srgbClr val="444444"/>
              </a:solidFill>
              <a:effectLst/>
              <a:highlight>
                <a:srgbClr val="F3F2F1"/>
              </a:highlight>
              <a:latin typeface="Calibri" panose="020F0502020204030204" pitchFamily="34" charset="0"/>
            </a:endParaRPr>
          </a:p>
          <a:p>
            <a:pPr algn="l" rtl="0" fontAlgn="base"/>
            <a:r>
              <a:rPr lang="en-US" b="0" i="0" dirty="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dirty="0"/>
          </a:p>
        </p:txBody>
      </p:sp>
    </p:spTree>
    <p:extLst>
      <p:ext uri="{BB962C8B-B14F-4D97-AF65-F5344CB8AC3E}">
        <p14:creationId xmlns:p14="http://schemas.microsoft.com/office/powerpoint/2010/main" val="2799746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cs typeface="Calibri"/>
              </a:rPr>
              <a:t>Instructor Note:</a:t>
            </a:r>
          </a:p>
          <a:p>
            <a:r>
              <a:rPr lang="en-IN" b="0" dirty="0">
                <a:cs typeface="Calibri"/>
              </a:rPr>
              <a:t>Let us understand the ways of leveraging Generative AI for code generation in software development.</a:t>
            </a:r>
          </a:p>
          <a:p>
            <a:endParaRPr lang="en-IN" dirty="0"/>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dirty="0"/>
          </a:p>
        </p:txBody>
      </p:sp>
    </p:spTree>
    <p:extLst>
      <p:ext uri="{BB962C8B-B14F-4D97-AF65-F5344CB8AC3E}">
        <p14:creationId xmlns:p14="http://schemas.microsoft.com/office/powerpoint/2010/main" val="1110369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br>
              <a:rPr lang="en-US" b="1" dirty="0"/>
            </a:br>
            <a:r>
              <a:rPr lang="en-US" sz="1800" b="1" i="0" u="none" strike="noStrike" dirty="0">
                <a:effectLst/>
                <a:latin typeface="Arial" panose="020B0604020202020204" pitchFamily="34" charset="0"/>
              </a:rPr>
              <a:t>UI design</a:t>
            </a:r>
            <a:r>
              <a:rPr lang="en-US" sz="1800" b="0" i="0" u="none" strike="noStrike" dirty="0">
                <a:effectLst/>
                <a:latin typeface="Arial" panose="020B0604020202020204" pitchFamily="34" charset="0"/>
              </a:rPr>
              <a:t> is all about creating the look and feel of the product - making it visually appealing and arranging elements in a way that makes sense to users.</a:t>
            </a:r>
            <a:r>
              <a:rPr lang="en-US" sz="1800" b="0" i="0" dirty="0">
                <a:effectLst/>
                <a:latin typeface="Arial" panose="020B0604020202020204" pitchFamily="34" charset="0"/>
              </a:rPr>
              <a:t> </a:t>
            </a:r>
          </a:p>
          <a:p>
            <a:pPr marL="285750" indent="-285750" rtl="0">
              <a:spcBef>
                <a:spcPts val="0"/>
              </a:spcBef>
              <a:spcAft>
                <a:spcPts val="0"/>
              </a:spcAft>
              <a:buFont typeface="Arial" panose="020B0604020202020204" pitchFamily="34" charset="0"/>
              <a:buChar char="•"/>
            </a:pPr>
            <a:r>
              <a:rPr lang="en-IN" sz="1800" b="0" i="0" u="none" strike="noStrike" dirty="0">
                <a:solidFill>
                  <a:srgbClr val="000000"/>
                </a:solidFill>
                <a:effectLst/>
                <a:highlight>
                  <a:srgbClr val="FFFFFF"/>
                </a:highlight>
                <a:latin typeface="Calibri" panose="020F0502020204030204" pitchFamily="34" charset="0"/>
              </a:rPr>
              <a:t>The visual and interactive components that facilitate user-product interaction are included in user interface (UI) design.</a:t>
            </a:r>
            <a:endParaRPr lang="en-IN" b="0" dirty="0">
              <a:effectLst/>
            </a:endParaRPr>
          </a:p>
          <a:p>
            <a:pPr marL="285750" indent="-285750" rtl="0">
              <a:spcBef>
                <a:spcPts val="0"/>
              </a:spcBef>
              <a:spcAft>
                <a:spcPts val="0"/>
              </a:spcAft>
              <a:buFont typeface="Arial" panose="020B0604020202020204" pitchFamily="34" charset="0"/>
              <a:buChar char="•"/>
            </a:pPr>
            <a:r>
              <a:rPr lang="en-IN" sz="1800" b="0" i="0" u="none" strike="noStrike" dirty="0">
                <a:solidFill>
                  <a:srgbClr val="000000"/>
                </a:solidFill>
                <a:effectLst/>
                <a:highlight>
                  <a:srgbClr val="FFFFFF"/>
                </a:highlight>
                <a:latin typeface="Calibri" panose="020F0502020204030204" pitchFamily="34" charset="0"/>
              </a:rPr>
              <a:t>Icons represent ideas, buttons help activities, and space arranges material for ease of reading. </a:t>
            </a:r>
            <a:endParaRPr lang="en-IN" b="0" dirty="0">
              <a:effectLst/>
            </a:endParaRPr>
          </a:p>
          <a:p>
            <a:pPr marL="285750" indent="-285750" rtl="0">
              <a:spcBef>
                <a:spcPts val="0"/>
              </a:spcBef>
              <a:spcAft>
                <a:spcPts val="0"/>
              </a:spcAft>
              <a:buFont typeface="Arial" panose="020B0604020202020204" pitchFamily="34" charset="0"/>
              <a:buChar char="•"/>
            </a:pPr>
            <a:r>
              <a:rPr lang="en-IN" sz="1800" b="0" i="0" u="none" strike="noStrike" dirty="0">
                <a:solidFill>
                  <a:srgbClr val="000000"/>
                </a:solidFill>
                <a:effectLst/>
                <a:highlight>
                  <a:srgbClr val="FFFFFF"/>
                </a:highlight>
                <a:latin typeface="Calibri" panose="020F0502020204030204" pitchFamily="34" charset="0"/>
              </a:rPr>
              <a:t>Typography improves both visual appeal and readability. Color palettes express mood and information hierarchy. </a:t>
            </a:r>
            <a:endParaRPr lang="en-IN" b="0" dirty="0">
              <a:effectLst/>
            </a:endParaRPr>
          </a:p>
          <a:p>
            <a:pPr marL="285750" indent="-285750" rtl="0">
              <a:spcBef>
                <a:spcPts val="0"/>
              </a:spcBef>
              <a:spcAft>
                <a:spcPts val="0"/>
              </a:spcAft>
              <a:buFont typeface="Arial" panose="020B0604020202020204" pitchFamily="34" charset="0"/>
              <a:buChar char="•"/>
            </a:pPr>
            <a:r>
              <a:rPr lang="en-IN" sz="1800" b="0" i="0" u="none" strike="noStrike" dirty="0">
                <a:solidFill>
                  <a:srgbClr val="000000"/>
                </a:solidFill>
                <a:effectLst/>
                <a:highlight>
                  <a:srgbClr val="FFFFFF"/>
                </a:highlight>
                <a:latin typeface="Calibri" panose="020F0502020204030204" pitchFamily="34" charset="0"/>
              </a:rPr>
              <a:t>Adaptability on different devices is ensured with responsive design. </a:t>
            </a:r>
            <a:endParaRPr lang="en-IN" b="0" dirty="0">
              <a:effectLst/>
            </a:endParaRPr>
          </a:p>
          <a:p>
            <a:pPr marL="285750" indent="-285750" rtl="0">
              <a:spcBef>
                <a:spcPts val="0"/>
              </a:spcBef>
              <a:spcAft>
                <a:spcPts val="0"/>
              </a:spcAft>
              <a:buFont typeface="Arial" panose="020B0604020202020204" pitchFamily="34" charset="0"/>
              <a:buChar char="•"/>
            </a:pPr>
            <a:r>
              <a:rPr lang="en-IN" sz="1800" b="0" i="0" u="none" strike="noStrike" dirty="0">
                <a:solidFill>
                  <a:srgbClr val="000000"/>
                </a:solidFill>
                <a:effectLst/>
                <a:highlight>
                  <a:srgbClr val="FFFFFF"/>
                </a:highlight>
                <a:latin typeface="Calibri" panose="020F0502020204030204" pitchFamily="34" charset="0"/>
              </a:rPr>
              <a:t>Creating visually appealing and intuitive interfaces that improve functionality and user experience is the goal of UI design.</a:t>
            </a:r>
            <a:endParaRPr lang="en-IN" b="0" dirty="0">
              <a:effectLst/>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dirty="0"/>
          </a:p>
        </p:txBody>
      </p:sp>
    </p:spTree>
    <p:extLst>
      <p:ext uri="{BB962C8B-B14F-4D97-AF65-F5344CB8AC3E}">
        <p14:creationId xmlns:p14="http://schemas.microsoft.com/office/powerpoint/2010/main" val="1651188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br>
              <a:rPr lang="en-US" b="1" dirty="0"/>
            </a:br>
            <a:r>
              <a:rPr lang="en-US" b="0" dirty="0"/>
              <a:t>Discuss this UI example of Notion</a:t>
            </a:r>
            <a:br>
              <a:rPr lang="en-US" b="0" dirty="0"/>
            </a:br>
            <a:r>
              <a:rPr lang="en-US" b="0" dirty="0"/>
              <a:t>Notion's onboarding process kicks off with a user-friendly "Getting Started" page. This page provides clear instructions in easily digestible steps. Users are guided through the setup with a structured checklist, allowing them to track their progress and stay motivated. Additionally, helpful resources such as videos and articles are provided to further assist users in familiarizing themselves with the platform.</a:t>
            </a:r>
            <a:endParaRPr lang="en-GB" b="0" dirty="0"/>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dirty="0"/>
          </a:p>
        </p:txBody>
      </p:sp>
    </p:spTree>
    <p:extLst>
      <p:ext uri="{BB962C8B-B14F-4D97-AF65-F5344CB8AC3E}">
        <p14:creationId xmlns:p14="http://schemas.microsoft.com/office/powerpoint/2010/main" val="2562789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br>
              <a:rPr lang="en-US" b="1" dirty="0"/>
            </a:br>
            <a:r>
              <a:rPr lang="en-US" sz="1800" b="1" i="0" u="none" strike="noStrike" dirty="0">
                <a:effectLst/>
                <a:latin typeface="Arial" panose="020B0604020202020204" pitchFamily="34" charset="0"/>
              </a:rPr>
              <a:t>UX design</a:t>
            </a:r>
            <a:r>
              <a:rPr lang="en-US" sz="1800" b="0" i="0" u="none" strike="noStrike" dirty="0">
                <a:effectLst/>
                <a:latin typeface="Arial" panose="020B0604020202020204" pitchFamily="34" charset="0"/>
              </a:rPr>
              <a:t> focuses on the overall user experience - understanding how people use the product, making sure it's easy to navigate, and ensuring that everything flows smoothly.</a:t>
            </a:r>
            <a:r>
              <a:rPr lang="en-US" sz="1800" b="0" i="0" dirty="0">
                <a:effectLst/>
                <a:latin typeface="Arial" panose="020B0604020202020204" pitchFamily="34" charset="0"/>
              </a:rPr>
              <a:t> </a:t>
            </a:r>
          </a:p>
          <a:p>
            <a:pPr rtl="0">
              <a:spcBef>
                <a:spcPts val="0"/>
              </a:spcBef>
              <a:spcAft>
                <a:spcPts val="0"/>
              </a:spcAft>
            </a:pPr>
            <a:endParaRPr lang="en-IN" sz="1800" b="0" i="0" u="none" strike="noStrike" dirty="0">
              <a:solidFill>
                <a:srgbClr val="000000"/>
              </a:solidFill>
              <a:effectLst/>
              <a:highlight>
                <a:srgbClr val="FFFFFF"/>
              </a:highlight>
              <a:latin typeface="Calibri" panose="020F0502020204030204" pitchFamily="34" charset="0"/>
            </a:endParaRPr>
          </a:p>
          <a:p>
            <a:pPr marL="285750" indent="-285750" rtl="0">
              <a:spcBef>
                <a:spcPts val="0"/>
              </a:spcBef>
              <a:spcAft>
                <a:spcPts val="0"/>
              </a:spcAft>
              <a:buFont typeface="Arial" panose="020B0604020202020204" pitchFamily="34" charset="0"/>
              <a:buChar char="•"/>
            </a:pPr>
            <a:r>
              <a:rPr lang="en-IN" sz="2200" b="0" i="0" u="none" strike="noStrike" dirty="0">
                <a:solidFill>
                  <a:srgbClr val="000000"/>
                </a:solidFill>
                <a:effectLst/>
                <a:highlight>
                  <a:srgbClr val="FFFFFF"/>
                </a:highlight>
                <a:latin typeface="Calibri" panose="020F0502020204030204" pitchFamily="34" charset="0"/>
              </a:rPr>
              <a:t>Enhancing customer satisfaction via optimal usability, accessibility, and total product engagement is the goal of user experience (UX) design. A thorough comprehension of user demands is necessary to provide a smooth user experience with the product.</a:t>
            </a:r>
            <a:endParaRPr lang="en-IN" sz="2200" b="0" i="0" u="none" strike="noStrike" dirty="0">
              <a:solidFill>
                <a:schemeClr val="tx1"/>
              </a:solidFill>
              <a:effectLst/>
              <a:highlight>
                <a:srgbClr val="FFFFFF"/>
              </a:highlight>
              <a:latin typeface="+mn-lt"/>
            </a:endParaRPr>
          </a:p>
          <a:p>
            <a:pPr marL="285750" indent="-285750" rtl="0">
              <a:spcBef>
                <a:spcPts val="0"/>
              </a:spcBef>
              <a:spcAft>
                <a:spcPts val="0"/>
              </a:spcAft>
              <a:buFont typeface="Arial" panose="020B0604020202020204" pitchFamily="34" charset="0"/>
              <a:buChar char="•"/>
            </a:pPr>
            <a:r>
              <a:rPr lang="en-IN" sz="2200" b="0" i="0" u="none" strike="noStrike" dirty="0">
                <a:solidFill>
                  <a:srgbClr val="000000"/>
                </a:solidFill>
                <a:effectLst/>
                <a:highlight>
                  <a:srgbClr val="FFFFFF"/>
                </a:highlight>
                <a:latin typeface="Calibri" panose="020F0502020204030204" pitchFamily="34" charset="0"/>
              </a:rPr>
              <a:t>Research, prototyping, and testing are all included in UX design to ensure meaningful engagement and easy navigation. </a:t>
            </a:r>
            <a:endParaRPr lang="en-IN" sz="2200" b="0" i="0" u="none" strike="noStrike" dirty="0">
              <a:solidFill>
                <a:schemeClr val="tx1"/>
              </a:solidFill>
              <a:effectLst/>
              <a:highlight>
                <a:srgbClr val="FFFFFF"/>
              </a:highlight>
              <a:latin typeface="+mn-lt"/>
            </a:endParaRPr>
          </a:p>
          <a:p>
            <a:pPr marL="285750" indent="-285750" rtl="0">
              <a:spcBef>
                <a:spcPts val="0"/>
              </a:spcBef>
              <a:spcAft>
                <a:spcPts val="0"/>
              </a:spcAft>
              <a:buFont typeface="Arial" panose="020B0604020202020204" pitchFamily="34" charset="0"/>
              <a:buChar char="•"/>
            </a:pPr>
            <a:r>
              <a:rPr lang="en-IN" sz="2200" b="0" i="0" u="none" strike="noStrike" dirty="0">
                <a:solidFill>
                  <a:srgbClr val="000000"/>
                </a:solidFill>
                <a:effectLst/>
                <a:highlight>
                  <a:srgbClr val="FFFFFF"/>
                </a:highlight>
                <a:latin typeface="Calibri" panose="020F0502020204030204" pitchFamily="34" charset="0"/>
              </a:rPr>
              <a:t>It seeks to produce effective, pleasurable, and gratifying experiences. User feedback is considered during this iterative process to constantly enhance the product. </a:t>
            </a:r>
            <a:endParaRPr lang="en-IN" sz="2200" b="0" i="0" u="none" strike="noStrike" dirty="0">
              <a:solidFill>
                <a:schemeClr val="tx1"/>
              </a:solidFill>
              <a:effectLst/>
              <a:highlight>
                <a:srgbClr val="FFFFFF"/>
              </a:highlight>
              <a:latin typeface="+mn-lt"/>
            </a:endParaRPr>
          </a:p>
          <a:p>
            <a:pPr marL="285750" indent="-285750" rtl="0">
              <a:spcBef>
                <a:spcPts val="0"/>
              </a:spcBef>
              <a:spcAft>
                <a:spcPts val="0"/>
              </a:spcAft>
              <a:buFont typeface="Arial" panose="020B0604020202020204" pitchFamily="34" charset="0"/>
              <a:buChar char="•"/>
            </a:pPr>
            <a:r>
              <a:rPr lang="en-IN" sz="2200" b="0" i="0" u="none" strike="noStrike" dirty="0">
                <a:solidFill>
                  <a:srgbClr val="000000"/>
                </a:solidFill>
                <a:effectLst/>
                <a:highlight>
                  <a:srgbClr val="FFFFFF"/>
                </a:highlight>
                <a:latin typeface="Calibri" panose="020F0502020204030204" pitchFamily="34" charset="0"/>
              </a:rPr>
              <a:t>Finally, UX design aims to provide solutions that satisfy users' requirements and go above and beyond their expectations, increasing their happiness and loyalty.</a:t>
            </a:r>
            <a:endParaRPr lang="en-IN" sz="2200" b="0" dirty="0">
              <a:effectLst/>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26</a:t>
            </a:fld>
            <a:endParaRPr lang="en-US" dirty="0"/>
          </a:p>
        </p:txBody>
      </p:sp>
    </p:spTree>
    <p:extLst>
      <p:ext uri="{BB962C8B-B14F-4D97-AF65-F5344CB8AC3E}">
        <p14:creationId xmlns:p14="http://schemas.microsoft.com/office/powerpoint/2010/main" val="3741817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br>
              <a:rPr lang="en-US" b="1" dirty="0"/>
            </a:br>
            <a:r>
              <a:rPr lang="en-US" b="0" dirty="0"/>
              <a:t>Discuss this UX example of PayPal.</a:t>
            </a:r>
            <a:br>
              <a:rPr lang="en-US" b="0" dirty="0"/>
            </a:br>
            <a:r>
              <a:rPr lang="en-US" b="0" dirty="0"/>
              <a:t>Simplified Navigation</a:t>
            </a:r>
          </a:p>
          <a:p>
            <a:r>
              <a:rPr lang="en-US" b="0" dirty="0"/>
              <a:t>Streamlined Checkout Process</a:t>
            </a:r>
          </a:p>
          <a:p>
            <a:r>
              <a:rPr lang="en-US" b="0" dirty="0"/>
              <a:t>Consistent Design Language</a:t>
            </a:r>
          </a:p>
          <a:p>
            <a:r>
              <a:rPr lang="en-US" b="0" dirty="0"/>
              <a:t>Responsive Design</a:t>
            </a:r>
          </a:p>
          <a:p>
            <a:r>
              <a:rPr lang="en-US" b="0" dirty="0"/>
              <a:t>User Feedback Integration</a:t>
            </a:r>
            <a:endParaRPr lang="en-GB" b="0" dirty="0"/>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dirty="0"/>
          </a:p>
        </p:txBody>
      </p:sp>
    </p:spTree>
    <p:extLst>
      <p:ext uri="{BB962C8B-B14F-4D97-AF65-F5344CB8AC3E}">
        <p14:creationId xmlns:p14="http://schemas.microsoft.com/office/powerpoint/2010/main" val="3653114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br>
              <a:rPr lang="en-US" b="1" dirty="0"/>
            </a:br>
            <a:r>
              <a:rPr lang="en-US" b="0" dirty="0"/>
              <a:t>Discuss further about UI and UX:</a:t>
            </a:r>
            <a:r>
              <a:rPr lang="en-US" b="0" i="0" dirty="0">
                <a:solidFill>
                  <a:srgbClr val="0D0D0D"/>
                </a:solidFill>
                <a:effectLst/>
                <a:latin typeface="Söhne"/>
              </a:rPr>
              <a:t> Both need to be synchronized to create products that are not only visually appealing but also functionally rewarding for the user.</a:t>
            </a:r>
          </a:p>
          <a:p>
            <a:pPr rtl="0">
              <a:spcBef>
                <a:spcPts val="0"/>
              </a:spcBef>
              <a:spcAft>
                <a:spcPts val="0"/>
              </a:spcAft>
            </a:pPr>
            <a:endParaRPr lang="en-IN" sz="1800" b="0" i="0" u="none" strike="noStrike" dirty="0">
              <a:solidFill>
                <a:srgbClr val="000000"/>
              </a:solidFill>
              <a:effectLst/>
              <a:highlight>
                <a:srgbClr val="FFFFFF"/>
              </a:highlight>
              <a:latin typeface="Calibri" panose="020F0502020204030204" pitchFamily="34" charset="0"/>
            </a:endParaRPr>
          </a:p>
          <a:p>
            <a:pPr rtl="0">
              <a:spcBef>
                <a:spcPts val="0"/>
              </a:spcBef>
              <a:spcAft>
                <a:spcPts val="0"/>
              </a:spcAft>
            </a:pPr>
            <a:r>
              <a:rPr lang="en-IN" sz="1800" b="0" i="0" u="none" strike="noStrike" dirty="0">
                <a:solidFill>
                  <a:srgbClr val="000000"/>
                </a:solidFill>
                <a:effectLst/>
                <a:highlight>
                  <a:srgbClr val="FFFFFF"/>
                </a:highlight>
                <a:latin typeface="Calibri" panose="020F0502020204030204" pitchFamily="34" charset="0"/>
              </a:rPr>
              <a:t>UI and UX work hand in hand to create effective digital experiences. Because UX provides the context and efficiency of those interactions, UI deals with the tangible elements users interact with. </a:t>
            </a:r>
            <a:endParaRPr lang="en-IN" b="0" dirty="0">
              <a:effectLst/>
            </a:endParaRPr>
          </a:p>
          <a:p>
            <a:pPr rtl="0">
              <a:spcBef>
                <a:spcPts val="0"/>
              </a:spcBef>
              <a:spcAft>
                <a:spcPts val="0"/>
              </a:spcAft>
            </a:pPr>
            <a:br>
              <a:rPr lang="en-IN" b="0" dirty="0">
                <a:effectLst/>
              </a:rPr>
            </a:br>
            <a:r>
              <a:rPr lang="en-IN" sz="1800" b="0" i="0" u="none" strike="noStrike" dirty="0">
                <a:solidFill>
                  <a:srgbClr val="000000"/>
                </a:solidFill>
                <a:effectLst/>
                <a:highlight>
                  <a:srgbClr val="FFFFFF"/>
                </a:highlight>
                <a:latin typeface="Calibri" panose="020F0502020204030204" pitchFamily="34" charset="0"/>
              </a:rPr>
              <a:t>Additionally, it serves as a bridge between the user and the digital world and converts UX strategies into concrete interfaces. </a:t>
            </a:r>
            <a:endParaRPr lang="en-IN" b="0" dirty="0">
              <a:effectLst/>
            </a:endParaRPr>
          </a:p>
          <a:p>
            <a:pPr rtl="0">
              <a:spcBef>
                <a:spcPts val="0"/>
              </a:spcBef>
              <a:spcAft>
                <a:spcPts val="0"/>
              </a:spcAft>
            </a:pPr>
            <a:br>
              <a:rPr lang="en-IN" b="0" dirty="0">
                <a:effectLst/>
              </a:rPr>
            </a:br>
            <a:r>
              <a:rPr lang="en-IN" sz="1800" b="0" i="0" u="none" strike="noStrike" dirty="0">
                <a:solidFill>
                  <a:srgbClr val="000000"/>
                </a:solidFill>
                <a:effectLst/>
                <a:highlight>
                  <a:srgbClr val="FFFFFF"/>
                </a:highlight>
                <a:latin typeface="Calibri" panose="020F0502020204030204" pitchFamily="34" charset="0"/>
              </a:rPr>
              <a:t>By prioritizing user enjoyment and usability, UI and UX collaborate harmoniously to provide unified and intuitive designs that ultimately increase the overall efficacy of digital goods and services.</a:t>
            </a:r>
            <a:endParaRPr lang="en-IN" b="0" dirty="0">
              <a:effectLst/>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dirty="0"/>
          </a:p>
        </p:txBody>
      </p:sp>
    </p:spTree>
    <p:extLst>
      <p:ext uri="{BB962C8B-B14F-4D97-AF65-F5344CB8AC3E}">
        <p14:creationId xmlns:p14="http://schemas.microsoft.com/office/powerpoint/2010/main" val="3469356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dirty="0"/>
              <a:t>Instructor Note</a:t>
            </a:r>
            <a:br>
              <a:rPr lang="en-US" b="1" dirty="0"/>
            </a:br>
            <a:r>
              <a:rPr lang="en-US" sz="1800" b="1" i="0" u="none" strike="noStrike" dirty="0">
                <a:solidFill>
                  <a:srgbClr val="2D333A"/>
                </a:solidFill>
                <a:effectLst/>
                <a:latin typeface="Arial" panose="020B0604020202020204" pitchFamily="34" charset="0"/>
              </a:rPr>
              <a:t>Idea Generation and Exploration</a:t>
            </a:r>
            <a:r>
              <a:rPr lang="en-US" sz="1800" b="0" i="0" u="none" strike="noStrike" dirty="0">
                <a:solidFill>
                  <a:srgbClr val="2D333A"/>
                </a:solidFill>
                <a:effectLst/>
                <a:latin typeface="Arial" panose="020B0604020202020204" pitchFamily="34" charset="0"/>
              </a:rPr>
              <a:t>: By inputting design parameters and constraints, AI can generate numerous design variations, helping designers explore different possibilities efficiently</a:t>
            </a:r>
            <a:r>
              <a:rPr lang="en-US" sz="1800" b="0" i="0" dirty="0">
                <a:solidFill>
                  <a:srgbClr val="2D333A"/>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1" i="0" u="none" strike="noStrike" dirty="0">
                <a:solidFill>
                  <a:srgbClr val="2D333A"/>
                </a:solidFill>
                <a:effectLst/>
                <a:latin typeface="Arial" panose="020B0604020202020204" pitchFamily="34" charset="0"/>
              </a:rPr>
              <a:t>Layout and Composition</a:t>
            </a:r>
            <a:r>
              <a:rPr lang="en-US" sz="1800" b="0" i="0" u="none" strike="noStrike" dirty="0">
                <a:solidFill>
                  <a:srgbClr val="2D333A"/>
                </a:solidFill>
                <a:effectLst/>
                <a:latin typeface="Arial" panose="020B0604020202020204" pitchFamily="34" charset="0"/>
              </a:rPr>
              <a:t>: AI-powered tools can automate the process of creating layouts and compositions for user interfaces. By analysing design principles and user preferences, generative AI can suggest or generate layouts that optimize usability and visual appeal.</a:t>
            </a:r>
            <a:r>
              <a:rPr lang="en-US" sz="1800" b="0" i="0" dirty="0">
                <a:solidFill>
                  <a:srgbClr val="2D333A"/>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1" i="0" u="none" strike="noStrike" dirty="0">
                <a:solidFill>
                  <a:srgbClr val="2D333A"/>
                </a:solidFill>
                <a:effectLst/>
                <a:latin typeface="Arial" panose="020B0604020202020204" pitchFamily="34" charset="0"/>
              </a:rPr>
              <a:t>Color Palette Generation</a:t>
            </a:r>
            <a:r>
              <a:rPr lang="en-US" sz="1800" b="0" i="0" u="none" strike="noStrike" dirty="0">
                <a:solidFill>
                  <a:srgbClr val="2D333A"/>
                </a:solidFill>
                <a:effectLst/>
                <a:latin typeface="Arial" panose="020B0604020202020204" pitchFamily="34" charset="0"/>
              </a:rPr>
              <a:t>: Generative AI can analyze color theory principles and trends to generate harmonious color palettes for user interfaces. Designers can input preferences or brand guidelines, and AI algorithms can produce color schemes that align with the desired aesthetic.</a:t>
            </a:r>
            <a:r>
              <a:rPr lang="en-US" sz="1800" b="0" i="0" dirty="0">
                <a:solidFill>
                  <a:srgbClr val="2D333A"/>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1" i="0" u="none" strike="noStrike" dirty="0">
                <a:solidFill>
                  <a:srgbClr val="2D333A"/>
                </a:solidFill>
                <a:effectLst/>
                <a:latin typeface="Arial" panose="020B0604020202020204" pitchFamily="34" charset="0"/>
              </a:rPr>
              <a:t>Typography Suggestions</a:t>
            </a:r>
            <a:r>
              <a:rPr lang="en-US" sz="1800" b="0" i="0" u="none" strike="noStrike" dirty="0">
                <a:solidFill>
                  <a:srgbClr val="2D333A"/>
                </a:solidFill>
                <a:effectLst/>
                <a:latin typeface="Arial" panose="020B0604020202020204" pitchFamily="34" charset="0"/>
              </a:rPr>
              <a:t>: AI algorithms can analyze typographic trends and user preferences to suggest suitable fonts and typography styles for user interfaces. Generative AI can help designers experiment with different font pairings and styles to achieve the desired visual hierarchy and readability.</a:t>
            </a:r>
            <a:r>
              <a:rPr lang="en-US" sz="1800" b="0" i="0" dirty="0">
                <a:solidFill>
                  <a:srgbClr val="2D333A"/>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1" i="0" u="none" strike="noStrike" dirty="0">
                <a:solidFill>
                  <a:srgbClr val="2D333A"/>
                </a:solidFill>
                <a:effectLst/>
                <a:latin typeface="Arial" panose="020B0604020202020204" pitchFamily="34" charset="0"/>
              </a:rPr>
              <a:t>Responsive Design Adaptation:</a:t>
            </a:r>
          </a:p>
          <a:p>
            <a:pPr algn="l" rtl="0" fontAlgn="base"/>
            <a:r>
              <a:rPr lang="en-US" sz="1800" b="0" i="0" u="none" strike="noStrike" dirty="0">
                <a:solidFill>
                  <a:srgbClr val="2D333A"/>
                </a:solidFill>
                <a:effectLst/>
                <a:latin typeface="Arial" panose="020B0604020202020204" pitchFamily="34" charset="0"/>
              </a:rPr>
              <a:t>AI optimizes UIs for various devices by suggesting layout adjustments and responsive techniques for consistent user experiences. </a:t>
            </a:r>
            <a:r>
              <a:rPr lang="en-US" sz="1800" b="0" i="0" dirty="0">
                <a:solidFill>
                  <a:srgbClr val="2D333A"/>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dirty="0"/>
          </a:p>
        </p:txBody>
      </p:sp>
    </p:spTree>
    <p:extLst>
      <p:ext uri="{BB962C8B-B14F-4D97-AF65-F5344CB8AC3E}">
        <p14:creationId xmlns:p14="http://schemas.microsoft.com/office/powerpoint/2010/main" val="2224528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br>
              <a:rPr lang="en-US" b="1" dirty="0"/>
            </a:br>
            <a:r>
              <a:rPr lang="en-US" sz="1200" b="1" i="0" u="none" strike="noStrike" dirty="0">
                <a:solidFill>
                  <a:srgbClr val="2D333A"/>
                </a:solidFill>
                <a:effectLst/>
                <a:latin typeface="Arial" panose="020B0604020202020204" pitchFamily="34" charset="0"/>
              </a:rPr>
              <a:t>Image and Icon Generation</a:t>
            </a:r>
            <a:r>
              <a:rPr lang="en-US" sz="1200" b="0" i="0" u="none" strike="noStrike" dirty="0">
                <a:solidFill>
                  <a:srgbClr val="2D333A"/>
                </a:solidFill>
                <a:effectLst/>
                <a:latin typeface="Arial" panose="020B0604020202020204" pitchFamily="34" charset="0"/>
              </a:rPr>
              <a:t>: Generative AI can assist in creating custom images, icons, and graphics for user interfaces. By understanding design requirements and preferences, AI algorithms can generate visuals that complement the overall design aesthetic and convey information effectively.</a:t>
            </a:r>
            <a:r>
              <a:rPr lang="en-US" sz="1200" b="0" i="0" dirty="0">
                <a:solidFill>
                  <a:srgbClr val="2D333A"/>
                </a:solidFill>
                <a:effectLst/>
                <a:latin typeface="Arial" panose="020B0604020202020204" pitchFamily="34" charset="0"/>
              </a:rPr>
              <a:t> </a:t>
            </a:r>
          </a:p>
          <a:p>
            <a:pPr algn="l" rtl="0" fontAlgn="base"/>
            <a:r>
              <a:rPr lang="en-US" sz="1200" b="1" i="0" u="none" strike="noStrike" dirty="0">
                <a:solidFill>
                  <a:srgbClr val="2D333A"/>
                </a:solidFill>
                <a:effectLst/>
                <a:latin typeface="Arial" panose="020B0604020202020204" pitchFamily="34" charset="0"/>
              </a:rPr>
              <a:t>User Personalization</a:t>
            </a:r>
            <a:r>
              <a:rPr lang="en-US" sz="1200" b="0" i="0" u="none" strike="noStrike" dirty="0">
                <a:solidFill>
                  <a:srgbClr val="2D333A"/>
                </a:solidFill>
                <a:effectLst/>
                <a:latin typeface="Arial" panose="020B0604020202020204" pitchFamily="34" charset="0"/>
              </a:rPr>
              <a:t>: Generative AI can leverage user data and machine learning algorithms to create personalized user experiences. By analysing user preferences, behavior patterns, and demographics, AI can customize user interfaces to meet individual needs and preferences.</a:t>
            </a:r>
            <a:r>
              <a:rPr lang="en-US" sz="1200" b="0" i="0" dirty="0">
                <a:solidFill>
                  <a:srgbClr val="2D333A"/>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1" i="0" u="none" strike="noStrike" dirty="0">
                <a:solidFill>
                  <a:srgbClr val="2D333A"/>
                </a:solidFill>
                <a:effectLst/>
                <a:latin typeface="Arial" panose="020B0604020202020204" pitchFamily="34" charset="0"/>
              </a:rPr>
              <a:t>Content Generation</a:t>
            </a:r>
            <a:r>
              <a:rPr lang="en-US" sz="1200" b="0" i="0" u="none" strike="noStrike" dirty="0">
                <a:solidFill>
                  <a:srgbClr val="2D333A"/>
                </a:solidFill>
                <a:effectLst/>
                <a:latin typeface="Arial" panose="020B0604020202020204" pitchFamily="34" charset="0"/>
              </a:rPr>
              <a:t>: AI algorithms can generate textual content, such as product descriptions, headlines, or interface copy, based on predefined templates and input data. Generative AI can automate the process of content creation, saving time for designers and ensuring consistency in messaging.</a:t>
            </a:r>
            <a:r>
              <a:rPr lang="en-US" sz="1200" b="0" i="0" dirty="0">
                <a:solidFill>
                  <a:srgbClr val="2D333A"/>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1" i="0" u="none" strike="noStrike" dirty="0">
                <a:solidFill>
                  <a:srgbClr val="2D333A"/>
                </a:solidFill>
                <a:effectLst/>
                <a:latin typeface="Arial" panose="020B0604020202020204" pitchFamily="34" charset="0"/>
              </a:rPr>
              <a:t>Usability Testing Simulation</a:t>
            </a:r>
            <a:r>
              <a:rPr lang="en-US" sz="1200" b="0" i="0" u="none" strike="noStrike" dirty="0">
                <a:solidFill>
                  <a:srgbClr val="2D333A"/>
                </a:solidFill>
                <a:effectLst/>
                <a:latin typeface="Arial" panose="020B0604020202020204" pitchFamily="34" charset="0"/>
              </a:rPr>
              <a:t>: AI-powered simulations can predict user interactions and behaviors within user interfaces, helping designers identify potential usability issues before deployment. Generative AI can simulate user testing scenarios and provide insights into the effectiveness of design choices.</a:t>
            </a:r>
            <a:r>
              <a:rPr lang="en-US" sz="1200" b="0" i="0" dirty="0">
                <a:solidFill>
                  <a:srgbClr val="2D333A"/>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1" i="0" u="none" strike="noStrike" dirty="0">
                <a:solidFill>
                  <a:srgbClr val="2D333A"/>
                </a:solidFill>
                <a:effectLst/>
                <a:latin typeface="Arial" panose="020B0604020202020204" pitchFamily="34" charset="0"/>
              </a:rPr>
              <a:t>Design Collaboration and Feedback</a:t>
            </a:r>
            <a:r>
              <a:rPr lang="en-US" sz="1200" b="0" i="0" u="none" strike="noStrike" dirty="0">
                <a:solidFill>
                  <a:srgbClr val="2D333A"/>
                </a:solidFill>
                <a:effectLst/>
                <a:latin typeface="Arial" panose="020B0604020202020204" pitchFamily="34" charset="0"/>
              </a:rPr>
              <a:t>: Generative AI can facilitate collaboration among design teams by automating feedback collection and analysis. AI-powered tools can gather feedback from stakeholders or users, analyze it for insights, and provide actionable recommendations to improve the design process.</a:t>
            </a:r>
            <a:r>
              <a:rPr lang="en-US" sz="1200" b="0" i="0" dirty="0">
                <a:solidFill>
                  <a:srgbClr val="2D333A"/>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br>
              <a:rPr lang="en-GB" dirty="0"/>
            </a:br>
            <a:r>
              <a:rPr lang="en-US" sz="1200" b="0" i="0" u="none" strike="noStrike" dirty="0">
                <a:solidFill>
                  <a:srgbClr val="2D333A"/>
                </a:solidFill>
                <a:effectLst/>
                <a:latin typeface="Arial" panose="020B0604020202020204" pitchFamily="34" charset="0"/>
              </a:rPr>
              <a:t>Generative AI can also be used to build </a:t>
            </a:r>
            <a:r>
              <a:rPr lang="en-US" sz="1200" b="1" i="0" u="none" strike="noStrike" dirty="0">
                <a:solidFill>
                  <a:srgbClr val="2D333A"/>
                </a:solidFill>
                <a:effectLst/>
                <a:latin typeface="Arial" panose="020B0604020202020204" pitchFamily="34" charset="0"/>
              </a:rPr>
              <a:t>entire user interfaces</a:t>
            </a:r>
            <a:r>
              <a:rPr lang="en-US" sz="1200" b="0" i="0" u="none" strike="noStrike" dirty="0">
                <a:solidFill>
                  <a:srgbClr val="2D333A"/>
                </a:solidFill>
                <a:effectLst/>
                <a:latin typeface="Arial" panose="020B0604020202020204" pitchFamily="34" charset="0"/>
              </a:rPr>
              <a:t> from scratch. By inputting basic requirements and parameters, such as user needs and design constraints, the AI can autonomously generate comprehensive UI designs.</a:t>
            </a:r>
            <a:r>
              <a:rPr lang="en-US" sz="1200" b="0" i="0" dirty="0">
                <a:solidFill>
                  <a:srgbClr val="2D333A"/>
                </a:solidFill>
                <a:effectLst/>
                <a:latin typeface="Arial" panose="020B0604020202020204" pitchFamily="34" charset="0"/>
              </a:rPr>
              <a:t> </a:t>
            </a:r>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dirty="0"/>
          </a:p>
        </p:txBody>
      </p:sp>
    </p:spTree>
    <p:extLst>
      <p:ext uri="{BB962C8B-B14F-4D97-AF65-F5344CB8AC3E}">
        <p14:creationId xmlns:p14="http://schemas.microsoft.com/office/powerpoint/2010/main" val="1762002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highlight>
                  <a:srgbClr val="F3F2F1"/>
                </a:highlight>
                <a:latin typeface="Calibri" panose="020F0502020204030204" pitchFamily="34" charset="0"/>
              </a:rPr>
              <a:t>Instructor Note:</a:t>
            </a:r>
            <a:r>
              <a:rPr lang="en-US"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For further guidance, you can refer to the elaborated demo document.</a:t>
            </a:r>
            <a:r>
              <a:rPr lang="en-IN" b="0" i="0" dirty="0">
                <a:solidFill>
                  <a:srgbClr val="444444"/>
                </a:solidFill>
                <a:effectLst/>
                <a:highlight>
                  <a:srgbClr val="F3F2F1"/>
                </a:highlight>
                <a:latin typeface="Calibri" panose="020F0502020204030204" pitchFamily="34" charset="0"/>
              </a:rPr>
              <a:t>​</a:t>
            </a:r>
          </a:p>
          <a:p>
            <a:pPr algn="l" rtl="0" fontAlgn="base"/>
            <a:endParaRPr lang="en-US" b="0" i="0" dirty="0">
              <a:solidFill>
                <a:srgbClr val="444444"/>
              </a:solidFill>
              <a:effectLst/>
              <a:highlight>
                <a:srgbClr val="F3F2F1"/>
              </a:highlight>
              <a:latin typeface="Calibri" panose="020F0502020204030204" pitchFamily="34" charset="0"/>
            </a:endParaRPr>
          </a:p>
          <a:p>
            <a:pPr algn="l" rtl="0" fontAlgn="base"/>
            <a:r>
              <a:rPr lang="en-US" b="0" i="0" dirty="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dirty="0"/>
          </a:p>
        </p:txBody>
      </p:sp>
    </p:spTree>
    <p:extLst>
      <p:ext uri="{BB962C8B-B14F-4D97-AF65-F5344CB8AC3E}">
        <p14:creationId xmlns:p14="http://schemas.microsoft.com/office/powerpoint/2010/main" val="555017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p>
          <a:p>
            <a:r>
              <a:rPr lang="en-IN" b="1" dirty="0"/>
              <a:t>Estimated duration: 2 minutes</a:t>
            </a:r>
            <a:endParaRPr lang="en-IN" b="1" dirty="0">
              <a:cs typeface="Calibri"/>
            </a:endParaRPr>
          </a:p>
          <a:p>
            <a:r>
              <a:rPr lang="en-IN" b="1" dirty="0"/>
              <a:t>Type: Instructor-led</a:t>
            </a:r>
            <a:endParaRPr lang="en-IN" b="1" dirty="0">
              <a:cs typeface="Calibri"/>
            </a:endParaRPr>
          </a:p>
          <a:p>
            <a:endParaRPr lang="en-IN" b="1" dirty="0"/>
          </a:p>
          <a:p>
            <a:r>
              <a:rPr lang="en-IN" b="1" dirty="0"/>
              <a:t>Instructor Note:</a:t>
            </a:r>
            <a:endParaRPr lang="en-IN" b="1" dirty="0">
              <a:cs typeface="Calibri"/>
            </a:endParaRPr>
          </a:p>
          <a:p>
            <a:r>
              <a:rPr lang="en-IN" dirty="0">
                <a:cs typeface="Calibri" panose="020F0502020204030204"/>
              </a:rPr>
              <a:t>State the learning objectives of the lesson.</a:t>
            </a:r>
            <a:endParaRPr lang="en-IN" dirty="0"/>
          </a:p>
          <a:p>
            <a:endParaRPr lang="en-IN" b="1" dirty="0">
              <a:cs typeface="Calibri"/>
            </a:endParaRPr>
          </a:p>
          <a:p>
            <a:endParaRPr lang="en-IN" b="1"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dirty="0"/>
          </a:p>
        </p:txBody>
      </p:sp>
    </p:spTree>
    <p:extLst>
      <p:ext uri="{BB962C8B-B14F-4D97-AF65-F5344CB8AC3E}">
        <p14:creationId xmlns:p14="http://schemas.microsoft.com/office/powerpoint/2010/main" val="4234493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highlight>
                  <a:srgbClr val="F3F2F1"/>
                </a:highlight>
                <a:latin typeface="Calibri" panose="020F0502020204030204" pitchFamily="34" charset="0"/>
              </a:rPr>
              <a:t>Instructor Note:</a:t>
            </a:r>
            <a:r>
              <a:rPr lang="en-US"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For further guidance, you can refer to the elaborated demo document.</a:t>
            </a:r>
            <a:r>
              <a:rPr lang="en-IN" b="0" i="0" dirty="0">
                <a:solidFill>
                  <a:srgbClr val="444444"/>
                </a:solidFill>
                <a:effectLst/>
                <a:highlight>
                  <a:srgbClr val="F3F2F1"/>
                </a:highlight>
                <a:latin typeface="Calibri" panose="020F0502020204030204" pitchFamily="34" charset="0"/>
              </a:rPr>
              <a:t>​</a:t>
            </a:r>
          </a:p>
          <a:p>
            <a:pPr algn="l" rtl="0" fontAlgn="base"/>
            <a:endParaRPr lang="en-US" b="0" i="0" dirty="0">
              <a:solidFill>
                <a:srgbClr val="444444"/>
              </a:solidFill>
              <a:effectLst/>
              <a:highlight>
                <a:srgbClr val="F3F2F1"/>
              </a:highlight>
              <a:latin typeface="Calibri" panose="020F0502020204030204" pitchFamily="34" charset="0"/>
            </a:endParaRPr>
          </a:p>
          <a:p>
            <a:pPr algn="l" rtl="0" fontAlgn="base"/>
            <a:r>
              <a:rPr lang="en-US" b="0" i="0" dirty="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dirty="0"/>
          </a:p>
        </p:txBody>
      </p:sp>
    </p:spTree>
    <p:extLst>
      <p:ext uri="{BB962C8B-B14F-4D97-AF65-F5344CB8AC3E}">
        <p14:creationId xmlns:p14="http://schemas.microsoft.com/office/powerpoint/2010/main" val="3084107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r>
              <a:rPr lang="en-US" b="1" dirty="0"/>
              <a:t>Type: Poll Question</a:t>
            </a:r>
            <a:endParaRPr lang="en-US" b="1" dirty="0">
              <a:cs typeface="Calibri"/>
            </a:endParaRPr>
          </a:p>
          <a:p>
            <a:endParaRPr lang="en-IN" b="1" dirty="0">
              <a:cs typeface="Calibri" panose="020F0502020204030204"/>
            </a:endParaRPr>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endParaRPr lang="en-US" dirty="0"/>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endParaRPr lang="en-US" dirty="0">
              <a:cs typeface="Calibri"/>
            </a:endParaRPr>
          </a:p>
          <a:p>
            <a:endParaRPr lang="en-IN" dirty="0">
              <a:cs typeface="Calibri"/>
            </a:endParaRPr>
          </a:p>
          <a:p>
            <a:r>
              <a:rPr lang="en-IN" b="1" dirty="0">
                <a:cs typeface="Calibri"/>
              </a:rPr>
              <a:t>Correct Answer: </a:t>
            </a:r>
            <a:r>
              <a:rPr lang="en-IN" b="1" dirty="0"/>
              <a:t>B) By analysing user interaction patterns and generating personalized UI design suggestions tailored to individual users.</a:t>
            </a:r>
            <a:endParaRPr lang="en-IN" dirty="0"/>
          </a:p>
          <a:p>
            <a:r>
              <a:rPr lang="en-IN" b="1" dirty="0"/>
              <a:t>Explanation</a:t>
            </a:r>
            <a:r>
              <a:rPr lang="en-IN" dirty="0"/>
              <a:t>:</a:t>
            </a:r>
            <a:br>
              <a:rPr lang="en-IN" dirty="0"/>
            </a:br>
            <a:r>
              <a:rPr lang="en-IN" dirty="0"/>
              <a:t>Generative AI uses data-driven insights to suggest personalized UI enhancements based on user interactions, optimizing the interface for better user satisfaction and engagement.</a:t>
            </a:r>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dirty="0"/>
          </a:p>
        </p:txBody>
      </p:sp>
    </p:spTree>
    <p:extLst>
      <p:ext uri="{BB962C8B-B14F-4D97-AF65-F5344CB8AC3E}">
        <p14:creationId xmlns:p14="http://schemas.microsoft.com/office/powerpoint/2010/main" val="1207451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dirty="0">
              <a:cs typeface="Calibri"/>
            </a:endParaRPr>
          </a:p>
          <a:p>
            <a:endParaRPr lang="en-IN" dirty="0"/>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dirty="0"/>
          </a:p>
        </p:txBody>
      </p:sp>
    </p:spTree>
    <p:extLst>
      <p:ext uri="{BB962C8B-B14F-4D97-AF65-F5344CB8AC3E}">
        <p14:creationId xmlns:p14="http://schemas.microsoft.com/office/powerpoint/2010/main" val="3228948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dirty="0"/>
              <a:t>Instructor Note</a:t>
            </a:r>
            <a:br>
              <a:rPr lang="en-US" b="1" dirty="0"/>
            </a:br>
            <a:r>
              <a:rPr lang="en-US" sz="1800" b="0" i="0" u="none" strike="noStrike" dirty="0">
                <a:solidFill>
                  <a:srgbClr val="2D333A"/>
                </a:solidFill>
                <a:effectLst/>
                <a:latin typeface="Arial" panose="020B0604020202020204" pitchFamily="34" charset="0"/>
              </a:rPr>
              <a:t>Personalization dynamically tailors content, features, and interactions based on individual user characteristics, behavior, and history. It improves relevance and engagement by offering curated content and recommendations using data such as browsing history and demographics. Often driven by algorithms and machine learning</a:t>
            </a:r>
            <a:br>
              <a:rPr lang="en-US" sz="1800" b="0" i="0" dirty="0">
                <a:solidFill>
                  <a:srgbClr val="2D333A"/>
                </a:solidFill>
                <a:effectLst/>
                <a:latin typeface="Arial" panose="020B0604020202020204" pitchFamily="34" charset="0"/>
              </a:rPr>
            </a:br>
            <a:r>
              <a:rPr lang="en-US" sz="1800" b="0" i="0" u="none" strike="noStrike" dirty="0">
                <a:solidFill>
                  <a:srgbClr val="2D333A"/>
                </a:solidFill>
                <a:effectLst/>
                <a:latin typeface="Arial" panose="020B0604020202020204" pitchFamily="34" charset="0"/>
              </a:rPr>
              <a:t>Example.: An online store gives you product recommendations based on your recent searches.</a:t>
            </a:r>
            <a:r>
              <a:rPr lang="en-US" sz="1800" b="0" i="0" dirty="0">
                <a:solidFill>
                  <a:srgbClr val="2D333A"/>
                </a:solidFill>
                <a:effectLst/>
                <a:latin typeface="Arial" panose="020B0604020202020204" pitchFamily="34" charset="0"/>
              </a:rPr>
              <a:t> </a:t>
            </a:r>
            <a:endParaRPr lang="en-US" sz="2800"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35</a:t>
            </a:fld>
            <a:endParaRPr lang="en-US" dirty="0"/>
          </a:p>
        </p:txBody>
      </p:sp>
    </p:spTree>
    <p:extLst>
      <p:ext uri="{BB962C8B-B14F-4D97-AF65-F5344CB8AC3E}">
        <p14:creationId xmlns:p14="http://schemas.microsoft.com/office/powerpoint/2010/main" val="1498106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dirty="0"/>
              <a:t>Instructor Note</a:t>
            </a:r>
            <a:br>
              <a:rPr lang="en-US" b="1" dirty="0"/>
            </a:br>
            <a:r>
              <a:rPr lang="en-US" sz="1800" b="0" i="0" u="none" strike="noStrike" dirty="0">
                <a:solidFill>
                  <a:srgbClr val="2D333A"/>
                </a:solidFill>
                <a:effectLst/>
                <a:latin typeface="Arial" panose="020B0604020202020204" pitchFamily="34" charset="0"/>
              </a:rPr>
              <a:t>Customization refers to allowing users to modify certain aspects of the interface or functionality according to their preferences. This could involve adjusting settings, layouts, themes, or features to better suit individual tastes or requirements.</a:t>
            </a:r>
            <a:r>
              <a:rPr lang="en-US" sz="1800" b="0" i="0" dirty="0">
                <a:solidFill>
                  <a:srgbClr val="2D333A"/>
                </a:solidFill>
                <a:effectLst/>
                <a:latin typeface="Arial" panose="020B0604020202020204" pitchFamily="34" charset="0"/>
              </a:rPr>
              <a:t> </a:t>
            </a:r>
            <a:endParaRPr lang="en-US" sz="2800" b="0" i="0" dirty="0">
              <a:solidFill>
                <a:srgbClr val="000000"/>
              </a:solidFill>
              <a:effectLst/>
              <a:latin typeface="Segoe UI" panose="020B0502040204020203" pitchFamily="34" charset="0"/>
            </a:endParaRPr>
          </a:p>
          <a:p>
            <a:pPr algn="l" rtl="0" fontAlgn="base"/>
            <a:r>
              <a:rPr lang="en-US" sz="1800" b="0" i="0" u="none" strike="noStrike" dirty="0">
                <a:solidFill>
                  <a:srgbClr val="2D333A"/>
                </a:solidFill>
                <a:effectLst/>
                <a:latin typeface="Arial" panose="020B0604020202020204" pitchFamily="34" charset="0"/>
              </a:rPr>
              <a:t>Customization provides users with a sense of control over their experience, empowering them to tailor the product to their liking.</a:t>
            </a:r>
            <a:r>
              <a:rPr lang="en-US" sz="1800" b="0" i="0" dirty="0">
                <a:solidFill>
                  <a:srgbClr val="2D333A"/>
                </a:solidFill>
                <a:effectLst/>
                <a:latin typeface="Arial" panose="020B0604020202020204" pitchFamily="34" charset="0"/>
              </a:rPr>
              <a:t> </a:t>
            </a:r>
            <a:br>
              <a:rPr lang="en-US" sz="1800" b="0" i="0" dirty="0">
                <a:solidFill>
                  <a:srgbClr val="2D333A"/>
                </a:solidFill>
                <a:effectLst/>
                <a:latin typeface="Arial" panose="020B0604020202020204" pitchFamily="34" charset="0"/>
              </a:rPr>
            </a:br>
            <a:br>
              <a:rPr lang="en-US" sz="1800" b="0" i="0" dirty="0">
                <a:solidFill>
                  <a:srgbClr val="2D333A"/>
                </a:solidFill>
                <a:effectLst/>
                <a:latin typeface="Arial" panose="020B0604020202020204" pitchFamily="34" charset="0"/>
              </a:rPr>
            </a:br>
            <a:endParaRPr lang="en-US" sz="2800"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36</a:t>
            </a:fld>
            <a:endParaRPr lang="en-US" dirty="0"/>
          </a:p>
        </p:txBody>
      </p:sp>
    </p:spTree>
    <p:extLst>
      <p:ext uri="{BB962C8B-B14F-4D97-AF65-F5344CB8AC3E}">
        <p14:creationId xmlns:p14="http://schemas.microsoft.com/office/powerpoint/2010/main" val="4137872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these examples on customization and personalization with the learners</a:t>
            </a:r>
            <a:br>
              <a:rPr lang="en-US" dirty="0"/>
            </a:br>
            <a:r>
              <a:rPr lang="en-US" sz="1800" b="0" i="0" u="none" strike="noStrike" dirty="0">
                <a:solidFill>
                  <a:srgbClr val="2D333A"/>
                </a:solidFill>
                <a:effectLst/>
                <a:latin typeface="Arial" panose="020B0604020202020204" pitchFamily="34" charset="0"/>
              </a:rPr>
              <a:t>Apple allows users to customize device types, colors, and specifications, providing them with a sense of ownership and personalization.</a:t>
            </a:r>
            <a:r>
              <a:rPr lang="en-US" sz="1800" b="0" i="0" dirty="0">
                <a:solidFill>
                  <a:srgbClr val="2D333A"/>
                </a:solidFill>
                <a:effectLst/>
                <a:latin typeface="Arial" panose="020B0604020202020204" pitchFamily="34" charset="0"/>
              </a:rPr>
              <a:t> </a:t>
            </a:r>
            <a:br>
              <a:rPr lang="en-US" sz="1800" b="0" i="0" dirty="0">
                <a:solidFill>
                  <a:srgbClr val="2D333A"/>
                </a:solidFill>
                <a:effectLst/>
                <a:latin typeface="Arial" panose="020B0604020202020204" pitchFamily="34" charset="0"/>
              </a:rPr>
            </a:br>
            <a:r>
              <a:rPr lang="en-US" sz="1800" b="0" i="0" u="none" strike="noStrike" dirty="0">
                <a:solidFill>
                  <a:srgbClr val="2D333A"/>
                </a:solidFill>
                <a:effectLst/>
                <a:latin typeface="Arial" panose="020B0604020202020204" pitchFamily="34" charset="0"/>
              </a:rPr>
              <a:t>Amazon provides personalized product recommendations based on users' browsing history, purchase history, and preferences.</a:t>
            </a:r>
            <a:r>
              <a:rPr lang="en-US" sz="1800" b="0" i="0" dirty="0">
                <a:solidFill>
                  <a:srgbClr val="2D333A"/>
                </a:solidFill>
                <a:effectLst/>
                <a:latin typeface="Arial" panose="020B0604020202020204" pitchFamily="34" charset="0"/>
              </a:rPr>
              <a:t> </a:t>
            </a:r>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37</a:t>
            </a:fld>
            <a:endParaRPr lang="en-US" dirty="0"/>
          </a:p>
        </p:txBody>
      </p:sp>
    </p:spTree>
    <p:extLst>
      <p:ext uri="{BB962C8B-B14F-4D97-AF65-F5344CB8AC3E}">
        <p14:creationId xmlns:p14="http://schemas.microsoft.com/office/powerpoint/2010/main" val="4205601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br>
              <a:rPr lang="en-US" b="1" dirty="0"/>
            </a:br>
            <a:r>
              <a:rPr lang="en-US" b="0" dirty="0"/>
              <a:t>Discuss the three types of personalization.</a:t>
            </a:r>
            <a:br>
              <a:rPr lang="en-US" b="0" dirty="0"/>
            </a:br>
            <a:r>
              <a:rPr lang="en-US" b="0" dirty="0"/>
              <a:t>By integrating these types of personalization into UI/UX design, you can create more intuitive and engaging digital products that resonate deeply with users</a:t>
            </a:r>
          </a:p>
          <a:p>
            <a:endParaRPr lang="en-US" b="0" dirty="0"/>
          </a:p>
          <a:p>
            <a:pPr rtl="0">
              <a:spcBef>
                <a:spcPts val="0"/>
              </a:spcBef>
              <a:spcAft>
                <a:spcPts val="0"/>
              </a:spcAft>
            </a:pPr>
            <a:r>
              <a:rPr lang="en-IN" sz="1800" b="1" i="0" u="none" strike="noStrike" dirty="0">
                <a:solidFill>
                  <a:srgbClr val="000000"/>
                </a:solidFill>
                <a:effectLst/>
                <a:highlight>
                  <a:srgbClr val="FFFFFF"/>
                </a:highlight>
                <a:latin typeface="Calibri" panose="020F0502020204030204" pitchFamily="34" charset="0"/>
              </a:rPr>
              <a:t>1. Content personalization: </a:t>
            </a:r>
            <a:r>
              <a:rPr lang="en-IN" sz="1800" b="0" i="0" u="none" strike="noStrike" dirty="0">
                <a:solidFill>
                  <a:srgbClr val="000000"/>
                </a:solidFill>
                <a:effectLst/>
                <a:highlight>
                  <a:srgbClr val="FFFFFF"/>
                </a:highlight>
                <a:latin typeface="Calibri" panose="020F0502020204030204" pitchFamily="34" charset="0"/>
              </a:rPr>
              <a:t>This involves tailoring the content users encounter based on factors like their preferences, past actions, or demographic information, to enhance relevance and engagement.</a:t>
            </a:r>
            <a:br>
              <a:rPr lang="en-IN" b="0" dirty="0">
                <a:effectLst/>
              </a:rPr>
            </a:br>
            <a:r>
              <a:rPr lang="en-IN" sz="1800" b="1" i="0" u="none" strike="noStrike" dirty="0">
                <a:solidFill>
                  <a:srgbClr val="000000"/>
                </a:solidFill>
                <a:effectLst/>
                <a:highlight>
                  <a:srgbClr val="FFFFFF"/>
                </a:highlight>
                <a:latin typeface="Calibri" panose="020F0502020204030204" pitchFamily="34" charset="0"/>
              </a:rPr>
              <a:t>2. Interface personalization: </a:t>
            </a:r>
            <a:r>
              <a:rPr lang="en-IN" sz="1800" b="0" i="0" u="none" strike="noStrike" dirty="0">
                <a:solidFill>
                  <a:srgbClr val="000000"/>
                </a:solidFill>
                <a:effectLst/>
                <a:highlight>
                  <a:srgbClr val="FFFFFF"/>
                </a:highlight>
                <a:latin typeface="Calibri" panose="020F0502020204030204" pitchFamily="34" charset="0"/>
              </a:rPr>
              <a:t>This pertains to adjusting the visual aspects of the user interface, such as layout, theme, and navigation, to align with individual user preferences and usage habits.</a:t>
            </a:r>
            <a:br>
              <a:rPr lang="en-IN" b="0" dirty="0">
                <a:effectLst/>
              </a:rPr>
            </a:br>
            <a:r>
              <a:rPr lang="en-IN" sz="1800" b="1" i="0" u="none" strike="noStrike" dirty="0">
                <a:solidFill>
                  <a:srgbClr val="000000"/>
                </a:solidFill>
                <a:effectLst/>
                <a:highlight>
                  <a:srgbClr val="FFFFFF"/>
                </a:highlight>
                <a:latin typeface="Calibri" panose="020F0502020204030204" pitchFamily="34" charset="0"/>
              </a:rPr>
              <a:t>3. Interaction personalization:</a:t>
            </a:r>
            <a:r>
              <a:rPr lang="en-IN" sz="1800" b="0" i="0" u="none" strike="noStrike" dirty="0">
                <a:solidFill>
                  <a:srgbClr val="000000"/>
                </a:solidFill>
                <a:effectLst/>
                <a:highlight>
                  <a:srgbClr val="FFFFFF"/>
                </a:highlight>
                <a:latin typeface="Calibri" panose="020F0502020204030204" pitchFamily="34" charset="0"/>
              </a:rPr>
              <a:t> This refers to customizing how the product interacts with users, encompassing personalized recommendations, adaptive user journeys, and tailored communication strategies, all aimed at improving the overall user experience.</a:t>
            </a:r>
            <a:endParaRPr lang="en-IN" b="0" dirty="0">
              <a:effectLst/>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38</a:t>
            </a:fld>
            <a:endParaRPr lang="en-US" dirty="0"/>
          </a:p>
        </p:txBody>
      </p:sp>
    </p:spTree>
    <p:extLst>
      <p:ext uri="{BB962C8B-B14F-4D97-AF65-F5344CB8AC3E}">
        <p14:creationId xmlns:p14="http://schemas.microsoft.com/office/powerpoint/2010/main" val="795844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Discuss this case study on personalization and customization</a:t>
            </a:r>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39</a:t>
            </a:fld>
            <a:endParaRPr lang="en-US" dirty="0"/>
          </a:p>
        </p:txBody>
      </p:sp>
    </p:spTree>
    <p:extLst>
      <p:ext uri="{BB962C8B-B14F-4D97-AF65-F5344CB8AC3E}">
        <p14:creationId xmlns:p14="http://schemas.microsoft.com/office/powerpoint/2010/main" val="1845883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r>
              <a:rPr lang="en-US" b="1" dirty="0"/>
              <a:t>Type: Poll Question</a:t>
            </a:r>
            <a:endParaRPr lang="en-US" b="1" dirty="0">
              <a:cs typeface="Calibri"/>
            </a:endParaRPr>
          </a:p>
          <a:p>
            <a:endParaRPr lang="en-IN" b="1" dirty="0">
              <a:cs typeface="Calibri" panose="020F0502020204030204"/>
            </a:endParaRPr>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endParaRPr lang="en-US" dirty="0"/>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endParaRPr lang="en-US" dirty="0">
              <a:cs typeface="Calibri"/>
            </a:endParaRPr>
          </a:p>
          <a:p>
            <a:endParaRPr lang="en-IN" dirty="0">
              <a:cs typeface="Calibri"/>
            </a:endParaRPr>
          </a:p>
          <a:p>
            <a:r>
              <a:rPr lang="en-IN" b="1" dirty="0">
                <a:cs typeface="Calibri"/>
              </a:rPr>
              <a:t>Correct Answer: </a:t>
            </a:r>
            <a:r>
              <a:rPr lang="en-IN" b="0" dirty="0">
                <a:cs typeface="Calibri"/>
              </a:rPr>
              <a:t>A</a:t>
            </a:r>
          </a:p>
          <a:p>
            <a:endParaRPr lang="en-IN" b="1" dirty="0">
              <a:cs typeface="Calibri"/>
            </a:endParaRPr>
          </a:p>
          <a:p>
            <a:r>
              <a:rPr lang="en-IN" b="1" dirty="0">
                <a:cs typeface="Calibri"/>
              </a:rPr>
              <a:t>Explanation: </a:t>
            </a:r>
            <a:r>
              <a:rPr lang="en-US" b="0" i="0" dirty="0">
                <a:solidFill>
                  <a:srgbClr val="0D0D0D"/>
                </a:solidFill>
                <a:effectLst/>
                <a:latin typeface="Söhne"/>
              </a:rPr>
              <a:t>Content personalization is crucial in a music streaming application for adjusting the app's operational behavior and functionality to align with individual user.</a:t>
            </a:r>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40</a:t>
            </a:fld>
            <a:endParaRPr lang="en-US" dirty="0"/>
          </a:p>
        </p:txBody>
      </p:sp>
    </p:spTree>
    <p:extLst>
      <p:ext uri="{BB962C8B-B14F-4D97-AF65-F5344CB8AC3E}">
        <p14:creationId xmlns:p14="http://schemas.microsoft.com/office/powerpoint/2010/main" val="2052802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dirty="0"/>
              <a:t>Instructor Note</a:t>
            </a:r>
            <a:endParaRPr lang="en-US" b="0" i="0" dirty="0">
              <a:solidFill>
                <a:srgbClr val="000000"/>
              </a:solidFill>
              <a:effectLst/>
              <a:latin typeface="Segoe UI" panose="020B0502040204020203" pitchFamily="34" charset="0"/>
            </a:endParaRPr>
          </a:p>
          <a:p>
            <a:pPr algn="l" rtl="0" fontAlgn="base">
              <a:buFont typeface="+mj-lt"/>
              <a:buAutoNum type="arabicPeriod"/>
            </a:pPr>
            <a:r>
              <a:rPr lang="en-IN" sz="1800" b="1" i="0" dirty="0">
                <a:solidFill>
                  <a:srgbClr val="000000"/>
                </a:solidFill>
                <a:effectLst/>
                <a:latin typeface="Arial" panose="020B0604020202020204" pitchFamily="34" charset="0"/>
              </a:rPr>
              <a:t>Guides the User Journey</a:t>
            </a:r>
            <a:r>
              <a:rPr lang="en-IN" sz="1800" b="0" i="0" dirty="0">
                <a:solidFill>
                  <a:srgbClr val="000000"/>
                </a:solidFill>
                <a:effectLst/>
                <a:latin typeface="Arial" panose="020B0604020202020204" pitchFamily="34" charset="0"/>
              </a:rPr>
              <a:t>: User flow is the path taken by a user on a website or app to complete a task. It’s like a roadmap that guides users to their destination without getting lost.</a:t>
            </a:r>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buFont typeface="+mj-lt"/>
              <a:buAutoNum type="arabicPeriod" startAt="2"/>
            </a:pPr>
            <a:r>
              <a:rPr lang="en-IN" sz="1800" b="1" i="0" dirty="0">
                <a:solidFill>
                  <a:srgbClr val="000000"/>
                </a:solidFill>
                <a:effectLst/>
                <a:latin typeface="Arial" panose="020B0604020202020204" pitchFamily="34" charset="0"/>
              </a:rPr>
              <a:t>Enhances User Experience</a:t>
            </a:r>
            <a:r>
              <a:rPr lang="en-IN" sz="1800" b="0" i="0" dirty="0">
                <a:solidFill>
                  <a:srgbClr val="000000"/>
                </a:solidFill>
                <a:effectLst/>
                <a:latin typeface="Arial" panose="020B0604020202020204" pitchFamily="34" charset="0"/>
              </a:rPr>
              <a:t>: Good navigation helps create a seamless experience, allowing users to find information quickly and efficiently. It reduces frustration and ensures that the user’s journey through the product is logical and intuitive.</a:t>
            </a:r>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buFont typeface="+mj-lt"/>
              <a:buAutoNum type="arabicPeriod" startAt="3"/>
            </a:pPr>
            <a:r>
              <a:rPr lang="en-IN" sz="1800" b="1" i="0" dirty="0">
                <a:solidFill>
                  <a:srgbClr val="000000"/>
                </a:solidFill>
                <a:effectLst/>
                <a:latin typeface="Arial" panose="020B0604020202020204" pitchFamily="34" charset="0"/>
              </a:rPr>
              <a:t>Identifies Pain Points</a:t>
            </a:r>
            <a:r>
              <a:rPr lang="en-IN" sz="1800" b="0" i="0" dirty="0">
                <a:solidFill>
                  <a:srgbClr val="000000"/>
                </a:solidFill>
                <a:effectLst/>
                <a:latin typeface="Arial" panose="020B0604020202020204" pitchFamily="34" charset="0"/>
              </a:rPr>
              <a:t>: By mapping out user flows, designers can identify areas where users might struggle and make improvements. This proactive approach helps in creating a more user-friendly product.</a:t>
            </a:r>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buFont typeface="+mj-lt"/>
              <a:buAutoNum type="arabicPeriod" startAt="4"/>
            </a:pPr>
            <a:r>
              <a:rPr lang="en-IN" sz="1800" b="1" i="0" dirty="0">
                <a:solidFill>
                  <a:srgbClr val="000000"/>
                </a:solidFill>
                <a:effectLst/>
                <a:latin typeface="Arial" panose="020B0604020202020204" pitchFamily="34" charset="0"/>
              </a:rPr>
              <a:t>Improves Conversion Rates</a:t>
            </a:r>
            <a:r>
              <a:rPr lang="en-IN" sz="1800" b="0" i="0" dirty="0">
                <a:solidFill>
                  <a:srgbClr val="000000"/>
                </a:solidFill>
                <a:effectLst/>
                <a:latin typeface="Arial" panose="020B0604020202020204" pitchFamily="34" charset="0"/>
              </a:rPr>
              <a:t>: A well-designed user flow can lead to higher conversion rates. When users find it easy to navigate and complete actions, they’re more likely to follow through with purchases, sign-ups, or other desired outcomes.</a:t>
            </a:r>
            <a:endParaRPr lang="en-US" b="0" i="0" dirty="0">
              <a:solidFill>
                <a:srgbClr val="000000"/>
              </a:solidFill>
              <a:effectLst/>
              <a:latin typeface="Segoe UI" panose="020B0502040204020203" pitchFamily="34" charset="0"/>
            </a:endParaRPr>
          </a:p>
          <a:p>
            <a:pPr algn="l" rtl="0" fontAlgn="base">
              <a:buFont typeface="+mj-lt"/>
              <a:buAutoNum type="arabicPeriod" startAt="5"/>
            </a:pPr>
            <a:r>
              <a:rPr lang="en-IN" sz="1800" b="1" i="0" dirty="0">
                <a:solidFill>
                  <a:srgbClr val="000000"/>
                </a:solidFill>
                <a:effectLst/>
                <a:latin typeface="Arial" panose="020B0604020202020204" pitchFamily="34" charset="0"/>
              </a:rPr>
              <a:t>Facilitates Better Design Decisions</a:t>
            </a:r>
            <a:r>
              <a:rPr lang="en-IN" sz="1800" b="0" i="0" dirty="0">
                <a:solidFill>
                  <a:srgbClr val="000000"/>
                </a:solidFill>
                <a:effectLst/>
                <a:latin typeface="Arial" panose="020B0604020202020204" pitchFamily="34" charset="0"/>
              </a:rPr>
              <a:t>: Understanding the user flow helps designers make informed decisions about the layout, features, and content that will best serve the user’s needs.</a:t>
            </a:r>
            <a:r>
              <a:rPr lang="en-US" sz="1800" b="0" i="0" dirty="0">
                <a:solidFill>
                  <a:srgbClr val="000000"/>
                </a:solidFill>
                <a:effectLst/>
                <a:latin typeface="Arial" panose="020B0604020202020204" pitchFamily="34" charset="0"/>
              </a:rPr>
              <a:t> </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buFont typeface="+mj-lt"/>
              <a:buAutoNum type="arabicPeriod" startAt="6"/>
            </a:pPr>
            <a:r>
              <a:rPr lang="en-IN" sz="1800" b="1" i="0" dirty="0">
                <a:solidFill>
                  <a:srgbClr val="000000"/>
                </a:solidFill>
                <a:effectLst/>
                <a:latin typeface="Arial" panose="020B0604020202020204" pitchFamily="34" charset="0"/>
              </a:rPr>
              <a:t>Supports Consistency</a:t>
            </a:r>
            <a:r>
              <a:rPr lang="en-IN" sz="1800" b="0" i="0" dirty="0">
                <a:solidFill>
                  <a:srgbClr val="000000"/>
                </a:solidFill>
                <a:effectLst/>
                <a:latin typeface="Arial" panose="020B0604020202020204" pitchFamily="34" charset="0"/>
              </a:rPr>
              <a:t>: Consistent navigation across all pages of a product helps users learn the system faster and use it with greater confidence.</a:t>
            </a:r>
            <a:r>
              <a:rPr lang="en-US" sz="1800" b="0" i="0" dirty="0">
                <a:solidFill>
                  <a:srgbClr val="000000"/>
                </a:solidFill>
                <a:effectLst/>
                <a:latin typeface="Arial" panose="020B0604020202020204" pitchFamily="34" charset="0"/>
              </a:rPr>
              <a:t> </a:t>
            </a:r>
            <a:endParaRPr lang="en-US" sz="1800" b="0" i="0" dirty="0">
              <a:solidFill>
                <a:srgbClr val="000000"/>
              </a:solidFill>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42</a:t>
            </a:fld>
            <a:endParaRPr lang="en-US" dirty="0"/>
          </a:p>
        </p:txBody>
      </p:sp>
    </p:spTree>
    <p:extLst>
      <p:ext uri="{BB962C8B-B14F-4D97-AF65-F5344CB8AC3E}">
        <p14:creationId xmlns:p14="http://schemas.microsoft.com/office/powerpoint/2010/main" val="264945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cs typeface="Calibri"/>
              </a:rPr>
              <a:t>Instructor Note:</a:t>
            </a:r>
          </a:p>
          <a:p>
            <a:r>
              <a:rPr lang="en-IN" b="0" dirty="0">
                <a:cs typeface="Calibri"/>
              </a:rPr>
              <a:t>Let us understand the ways of leveraging Generative AI for code generation in software development.</a:t>
            </a:r>
          </a:p>
          <a:p>
            <a:endParaRPr lang="en-IN" dirty="0"/>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dirty="0"/>
          </a:p>
        </p:txBody>
      </p:sp>
    </p:spTree>
    <p:extLst>
      <p:ext uri="{BB962C8B-B14F-4D97-AF65-F5344CB8AC3E}">
        <p14:creationId xmlns:p14="http://schemas.microsoft.com/office/powerpoint/2010/main" val="3300663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rtl="0">
              <a:spcBef>
                <a:spcPts val="0"/>
              </a:spcBef>
              <a:spcAft>
                <a:spcPts val="0"/>
              </a:spcAft>
            </a:pPr>
            <a:r>
              <a:rPr lang="en-IN" b="0" i="0" dirty="0">
                <a:solidFill>
                  <a:srgbClr val="000000"/>
                </a:solidFill>
                <a:effectLst/>
                <a:latin typeface="WordVisi_MSFontService"/>
              </a:rPr>
              <a:t>Here are some techniques based on recent insights:</a:t>
            </a:r>
            <a:br>
              <a:rPr lang="en-US" b="1" dirty="0"/>
            </a:br>
            <a:r>
              <a:rPr lang="en-IN" sz="1800" b="1" i="0" u="none" strike="noStrike" dirty="0">
                <a:solidFill>
                  <a:srgbClr val="000000"/>
                </a:solidFill>
                <a:effectLst/>
                <a:highlight>
                  <a:srgbClr val="FFFFFF"/>
                </a:highlight>
                <a:latin typeface="Calibri" panose="020F0502020204030204" pitchFamily="34" charset="0"/>
              </a:rPr>
              <a:t>1. Navigation Patterns: </a:t>
            </a:r>
            <a:r>
              <a:rPr lang="en-IN" sz="1800" b="0" i="0" u="none" strike="noStrike" dirty="0">
                <a:solidFill>
                  <a:srgbClr val="000000"/>
                </a:solidFill>
                <a:effectLst/>
                <a:highlight>
                  <a:srgbClr val="FFFFFF"/>
                </a:highlight>
                <a:latin typeface="Calibri" panose="020F0502020204030204" pitchFamily="34" charset="0"/>
              </a:rPr>
              <a:t>These are established structures or layouts for organizing and presenting navigation elements within a design. </a:t>
            </a:r>
            <a:endParaRPr lang="en-IN" b="0" dirty="0">
              <a:effectLst/>
            </a:endParaRPr>
          </a:p>
          <a:p>
            <a:pPr rtl="0">
              <a:spcBef>
                <a:spcPts val="0"/>
              </a:spcBef>
              <a:spcAft>
                <a:spcPts val="0"/>
              </a:spcAft>
            </a:pPr>
            <a:r>
              <a:rPr lang="en-IN" sz="1800" b="1" i="0" u="none" strike="noStrike" dirty="0">
                <a:solidFill>
                  <a:srgbClr val="000000"/>
                </a:solidFill>
                <a:effectLst/>
                <a:highlight>
                  <a:srgbClr val="FFFFFF"/>
                </a:highlight>
                <a:latin typeface="Calibri" panose="020F0502020204030204" pitchFamily="34" charset="0"/>
              </a:rPr>
              <a:t>2. Design Tips: </a:t>
            </a:r>
            <a:r>
              <a:rPr lang="en-IN" sz="1800" b="0" i="0" u="none" strike="noStrike" dirty="0">
                <a:solidFill>
                  <a:srgbClr val="000000"/>
                </a:solidFill>
                <a:effectLst/>
                <a:highlight>
                  <a:srgbClr val="FFFFFF"/>
                </a:highlight>
                <a:latin typeface="Calibri" panose="020F0502020204030204" pitchFamily="34" charset="0"/>
              </a:rPr>
              <a:t>These are guidelines and best practices for designing intuitive navigation elements and layouts. </a:t>
            </a:r>
            <a:endParaRPr lang="en-IN" b="0" dirty="0">
              <a:effectLst/>
            </a:endParaRPr>
          </a:p>
          <a:p>
            <a:pPr rtl="0">
              <a:spcBef>
                <a:spcPts val="0"/>
              </a:spcBef>
              <a:spcAft>
                <a:spcPts val="0"/>
              </a:spcAft>
            </a:pPr>
            <a:r>
              <a:rPr lang="en-IN" sz="1800" b="1" i="0" u="none" strike="noStrike" dirty="0">
                <a:solidFill>
                  <a:srgbClr val="000000"/>
                </a:solidFill>
                <a:effectLst/>
                <a:highlight>
                  <a:srgbClr val="FFFFFF"/>
                </a:highlight>
                <a:latin typeface="Calibri" panose="020F0502020204030204" pitchFamily="34" charset="0"/>
              </a:rPr>
              <a:t>3. Simplification and Consistency:</a:t>
            </a:r>
            <a:r>
              <a:rPr lang="en-IN" sz="1800" b="0" i="0" u="none" strike="noStrike" dirty="0">
                <a:solidFill>
                  <a:srgbClr val="000000"/>
                </a:solidFill>
                <a:effectLst/>
                <a:highlight>
                  <a:srgbClr val="FFFFFF"/>
                </a:highlight>
                <a:latin typeface="Calibri" panose="020F0502020204030204" pitchFamily="34" charset="0"/>
              </a:rPr>
              <a:t> Simplifying the navigation structure and maintaining consistency across different parts of the interface help reduce cognitive load for users and make it easier for them to navigate through the application.</a:t>
            </a:r>
            <a:endParaRPr lang="en-IN" b="0" dirty="0">
              <a:effectLst/>
            </a:endParaRPr>
          </a:p>
          <a:p>
            <a:pPr rtl="0">
              <a:spcBef>
                <a:spcPts val="0"/>
              </a:spcBef>
              <a:spcAft>
                <a:spcPts val="0"/>
              </a:spcAft>
            </a:pPr>
            <a:r>
              <a:rPr lang="en-IN" sz="1800" b="1" i="0" u="none" strike="noStrike" dirty="0">
                <a:solidFill>
                  <a:srgbClr val="000000"/>
                </a:solidFill>
                <a:effectLst/>
                <a:highlight>
                  <a:srgbClr val="FFFFFF"/>
                </a:highlight>
                <a:latin typeface="Calibri" panose="020F0502020204030204" pitchFamily="34" charset="0"/>
              </a:rPr>
              <a:t>4. Responsive Navigation:</a:t>
            </a:r>
            <a:r>
              <a:rPr lang="en-IN" sz="1800" b="0" i="0" u="none" strike="noStrike" dirty="0">
                <a:solidFill>
                  <a:srgbClr val="000000"/>
                </a:solidFill>
                <a:effectLst/>
                <a:highlight>
                  <a:srgbClr val="FFFFFF"/>
                </a:highlight>
                <a:latin typeface="Calibri" panose="020F0502020204030204" pitchFamily="34" charset="0"/>
              </a:rPr>
              <a:t> With the increasing use of mobile devices and varying screen sizes, it's essential to ensure that navigation remains functional and user-friendly across different devices and viewport sizes. </a:t>
            </a:r>
            <a:endParaRPr lang="en-IN" b="0" dirty="0">
              <a:effectLst/>
            </a:endParaRPr>
          </a:p>
          <a:p>
            <a:r>
              <a:rPr lang="en-IN" sz="1800" b="1" i="0" u="none" strike="noStrike" dirty="0">
                <a:solidFill>
                  <a:srgbClr val="000000"/>
                </a:solidFill>
                <a:effectLst/>
                <a:highlight>
                  <a:srgbClr val="FFFFFF"/>
                </a:highlight>
                <a:latin typeface="Calibri" panose="020F0502020204030204" pitchFamily="34" charset="0"/>
              </a:rPr>
              <a:t>5. Testing and Improvement: </a:t>
            </a:r>
            <a:r>
              <a:rPr lang="en-IN" sz="1800" b="0" i="0" u="none" strike="noStrike" dirty="0">
                <a:solidFill>
                  <a:srgbClr val="000000"/>
                </a:solidFill>
                <a:effectLst/>
                <a:highlight>
                  <a:srgbClr val="FFFFFF"/>
                </a:highlight>
                <a:latin typeface="Calibri" panose="020F0502020204030204" pitchFamily="34" charset="0"/>
              </a:rPr>
              <a:t>Regular usability testing and gathering feedback from users help identify pain points and areas for improvement in the navigation flow. </a:t>
            </a:r>
          </a:p>
          <a:p>
            <a:endParaRPr lang="en-US" b="1" dirty="0"/>
          </a:p>
          <a:p>
            <a:pPr algn="l"/>
            <a:r>
              <a:rPr lang="en-US" b="1" i="0" dirty="0">
                <a:solidFill>
                  <a:srgbClr val="0D0D0D"/>
                </a:solidFill>
                <a:effectLst/>
                <a:latin typeface="Söhne"/>
              </a:rPr>
              <a:t>Key Benefits</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Simplifies the achievement of user objectives, directly impacting task completion rates.</a:t>
            </a:r>
          </a:p>
          <a:p>
            <a:pPr algn="l">
              <a:buFont typeface="Arial" panose="020B0604020202020204" pitchFamily="34" charset="0"/>
              <a:buChar char="•"/>
            </a:pPr>
            <a:r>
              <a:rPr lang="en-US" b="0" i="0" dirty="0">
                <a:solidFill>
                  <a:srgbClr val="0D0D0D"/>
                </a:solidFill>
                <a:effectLst/>
                <a:latin typeface="Söhne"/>
              </a:rPr>
              <a:t>Enhances overall user experience, promoting higher engagement and retention.</a:t>
            </a:r>
          </a:p>
          <a:p>
            <a:pPr algn="l">
              <a:buFont typeface="Arial" panose="020B0604020202020204" pitchFamily="34" charset="0"/>
              <a:buChar char="•"/>
            </a:pPr>
            <a:r>
              <a:rPr lang="en-US" b="0" i="0" dirty="0">
                <a:solidFill>
                  <a:srgbClr val="0D0D0D"/>
                </a:solidFill>
                <a:effectLst/>
                <a:latin typeface="Söhne"/>
              </a:rPr>
              <a:t>Minimizes user confusion, leading to a more positive perception of the brand.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b="1" dirty="0"/>
            </a:br>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43</a:t>
            </a:fld>
            <a:endParaRPr lang="en-US" dirty="0"/>
          </a:p>
        </p:txBody>
      </p:sp>
    </p:spTree>
    <p:extLst>
      <p:ext uri="{BB962C8B-B14F-4D97-AF65-F5344CB8AC3E}">
        <p14:creationId xmlns:p14="http://schemas.microsoft.com/office/powerpoint/2010/main" val="41283681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b="1" dirty="0"/>
              <a:t>Instructor Note</a:t>
            </a:r>
            <a:endParaRPr lang="en-US" sz="1800" b="0" i="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Discuss these Navigation patterns</a:t>
            </a:r>
            <a:br>
              <a:rPr lang="en-US" sz="1800" b="1" dirty="0"/>
            </a:br>
            <a:r>
              <a:rPr lang="en-US" sz="1800" b="0" i="0" dirty="0">
                <a:solidFill>
                  <a:srgbClr val="000000"/>
                </a:solidFill>
                <a:effectLst/>
                <a:latin typeface="Arial" panose="020B0604020202020204" pitchFamily="34" charset="0"/>
              </a:rPr>
              <a:t>Tooltips are small, interactive text boxes that appear when a user hovers over or clicks on an element within the interface, such as an icon, word, or image. They provide additional information, context, or guidance without cluttering the main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The spotlight pattern is a focused lighting effect used in user interfaces to draw attention to specific elements, guiding the user through a series of steps or highlighting features during onboarding or tutorial sequences. Unlike tooltips, which provide detail about an element, spotlights dim the rest of the interface and literally put a "spotlight" on the important area, reducing distractions and ensuring the user focuses on the critical content or 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Arial" panose="020B0604020202020204" pitchFamily="34" charset="0"/>
              </a:rPr>
              <a:t>Hamburger Menu: A common pattern for mobile sites and apps, it hides the navigation menu off-screen, accessible via a button typically in the top corner of the interface.</a:t>
            </a:r>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44</a:t>
            </a:fld>
            <a:endParaRPr lang="en-US" dirty="0"/>
          </a:p>
        </p:txBody>
      </p:sp>
    </p:spTree>
    <p:extLst>
      <p:ext uri="{BB962C8B-B14F-4D97-AF65-F5344CB8AC3E}">
        <p14:creationId xmlns:p14="http://schemas.microsoft.com/office/powerpoint/2010/main" val="3276510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b="1" dirty="0"/>
              <a:t>Instructor Note</a:t>
            </a:r>
            <a:endParaRPr lang="en-US" sz="1800" b="0" i="0" dirty="0">
              <a:solidFill>
                <a:srgbClr val="000000"/>
              </a:solidFill>
              <a:effectLst/>
              <a:latin typeface="Calibri" panose="020F0502020204030204" pitchFamily="34" charset="0"/>
            </a:endParaRPr>
          </a:p>
          <a:p>
            <a:pPr algn="l" rtl="0" fontAlgn="base">
              <a:buFont typeface="Arial" panose="020B0604020202020204" pitchFamily="34" charset="0"/>
              <a:buNone/>
            </a:pPr>
            <a:endParaRPr lang="en-IN" sz="1800" b="0" i="0" dirty="0">
              <a:solidFill>
                <a:srgbClr val="000000"/>
              </a:solidFill>
              <a:effectLst/>
              <a:latin typeface="WordVisi_MSFontService"/>
            </a:endParaRPr>
          </a:p>
          <a:p>
            <a:pPr algn="l" rtl="0" fontAlgn="base">
              <a:buFont typeface="Arial" panose="020B0604020202020204" pitchFamily="34" charset="0"/>
              <a:buNone/>
            </a:pPr>
            <a:r>
              <a:rPr lang="en-IN" sz="1800" b="0" i="0" dirty="0">
                <a:solidFill>
                  <a:srgbClr val="000000"/>
                </a:solidFill>
                <a:effectLst/>
                <a:latin typeface="WordVisi_MSFontService"/>
              </a:rPr>
              <a:t>Vertical Navigation Menus: Utilize vertical space for navigation, accommodating many items and scalable designs. </a:t>
            </a:r>
            <a:r>
              <a:rPr lang="en-US" sz="1800" b="0" i="0" dirty="0">
                <a:solidFill>
                  <a:srgbClr val="000000"/>
                </a:solidFill>
                <a:effectLst/>
                <a:latin typeface="WordVisi_MSFontService"/>
              </a:rPr>
              <a:t>Used frequently in dashboards and applications requiring extensive navigation options, this pattern provides a vertical list of links on one side of the screen.</a:t>
            </a:r>
          </a:p>
          <a:p>
            <a:pPr algn="l" rtl="0" fontAlgn="base">
              <a:buFont typeface="Arial" panose="020B0604020202020204" pitchFamily="34" charset="0"/>
              <a:buNone/>
            </a:pPr>
            <a:endParaRPr lang="en-IN" sz="1800" b="0" i="0" dirty="0">
              <a:solidFill>
                <a:srgbClr val="000000"/>
              </a:solidFill>
              <a:effectLst/>
              <a:latin typeface="Arial" panose="020B0604020202020204" pitchFamily="34" charset="0"/>
            </a:endParaRPr>
          </a:p>
          <a:p>
            <a:pPr algn="l" rtl="0" fontAlgn="base">
              <a:buFont typeface="Arial" panose="020B0604020202020204" pitchFamily="34" charset="0"/>
              <a:buNone/>
            </a:pPr>
            <a:r>
              <a:rPr lang="en-IN" sz="1800" b="0" i="0" dirty="0">
                <a:solidFill>
                  <a:srgbClr val="000000"/>
                </a:solidFill>
                <a:effectLst/>
                <a:latin typeface="Arial" panose="020B0604020202020204" pitchFamily="34" charset="0"/>
              </a:rPr>
              <a:t>Progressive Disclosure Menus: Show essential elements upfront and reveal more information as needed to maintain a clean interface.</a:t>
            </a:r>
            <a:r>
              <a:rPr lang="en-US" sz="1800" b="0" i="0" dirty="0">
                <a:solidFill>
                  <a:srgbClr val="000000"/>
                </a:solidFill>
                <a:effectLst/>
                <a:latin typeface="Arial" panose="020B0604020202020204" pitchFamily="34" charset="0"/>
              </a:rPr>
              <a:t> </a:t>
            </a:r>
          </a:p>
          <a:p>
            <a:pPr algn="l" rtl="0" fontAlgn="base">
              <a:buFont typeface="Arial" panose="020B0604020202020204" pitchFamily="34" charset="0"/>
              <a:buNone/>
            </a:pPr>
            <a:endParaRPr lang="en-US" sz="1800" b="0" i="0" dirty="0">
              <a:solidFill>
                <a:srgbClr val="000000"/>
              </a:solidFill>
              <a:effectLst/>
              <a:latin typeface="Arial" panose="020B0604020202020204" pitchFamily="34" charset="0"/>
            </a:endParaRPr>
          </a:p>
          <a:p>
            <a:pPr algn="l" rtl="0" fontAlgn="base">
              <a:buFont typeface="Arial" panose="020B0604020202020204" pitchFamily="34" charset="0"/>
              <a:buNone/>
            </a:pPr>
            <a:r>
              <a:rPr lang="en-US" sz="1800" b="0" i="0" dirty="0">
                <a:solidFill>
                  <a:srgbClr val="000000"/>
                </a:solidFill>
                <a:effectLst/>
                <a:latin typeface="Arial" panose="020B0604020202020204" pitchFamily="34" charset="0"/>
              </a:rPr>
              <a:t>Breadcrumbs: Shows users their current location within the site's hierarchy and allows them to trace their steps back.</a:t>
            </a: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45</a:t>
            </a:fld>
            <a:endParaRPr lang="en-US" dirty="0"/>
          </a:p>
        </p:txBody>
      </p:sp>
    </p:spTree>
    <p:extLst>
      <p:ext uri="{BB962C8B-B14F-4D97-AF65-F5344CB8AC3E}">
        <p14:creationId xmlns:p14="http://schemas.microsoft.com/office/powerpoint/2010/main" val="1243673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b="1" dirty="0"/>
              <a:t>Instructor Note</a:t>
            </a:r>
            <a:endParaRPr lang="en-US" sz="1800" b="0" i="0" dirty="0">
              <a:solidFill>
                <a:srgbClr val="000000"/>
              </a:solidFill>
              <a:effectLst/>
              <a:latin typeface="Calibri" panose="020F0502020204030204" pitchFamily="34" charset="0"/>
            </a:endParaRPr>
          </a:p>
          <a:p>
            <a:pPr algn="l" rtl="0" fontAlgn="base">
              <a:buFont typeface="Arial" panose="020B0604020202020204" pitchFamily="34" charset="0"/>
              <a:buNone/>
            </a:pPr>
            <a:endParaRPr lang="en-IN" sz="1800" b="0" i="0" dirty="0">
              <a:solidFill>
                <a:srgbClr val="000000"/>
              </a:solidFill>
              <a:effectLst/>
              <a:latin typeface="WordVisi_MSFontService"/>
            </a:endParaRPr>
          </a:p>
          <a:p>
            <a:pPr algn="l" rtl="0" fontAlgn="base">
              <a:buFont typeface="Arial" panose="020B0604020202020204" pitchFamily="34" charset="0"/>
              <a:buNone/>
            </a:pPr>
            <a:r>
              <a:rPr lang="en-US" sz="2800" b="0" i="0" dirty="0">
                <a:solidFill>
                  <a:srgbClr val="2B2B2B"/>
                </a:solidFill>
                <a:effectLst/>
                <a:highlight>
                  <a:srgbClr val="FFFFFF"/>
                </a:highlight>
                <a:latin typeface="Montserrat" panose="020F0502020204030204" pitchFamily="2" charset="0"/>
              </a:rPr>
              <a:t>Facebook uses a hamburger menu, a top navigation bar as well as a bottom navigation bar.</a:t>
            </a:r>
            <a:br>
              <a:rPr lang="en-US" sz="1800" b="1" i="0" dirty="0">
                <a:solidFill>
                  <a:srgbClr val="000000"/>
                </a:solidFill>
                <a:effectLst/>
                <a:latin typeface="WordVisi_MSFontService"/>
              </a:rPr>
            </a:br>
            <a:br>
              <a:rPr lang="en-US" sz="1800" b="1" i="0" dirty="0">
                <a:solidFill>
                  <a:srgbClr val="000000"/>
                </a:solidFill>
                <a:effectLst/>
                <a:latin typeface="WordVisi_MSFontService"/>
              </a:rPr>
            </a:br>
            <a:r>
              <a:rPr lang="en-US" sz="1800" b="1" i="0" dirty="0">
                <a:solidFill>
                  <a:srgbClr val="000000"/>
                </a:solidFill>
                <a:effectLst/>
                <a:latin typeface="WordVisi_MSFontService"/>
              </a:rPr>
              <a:t>Progressive Disclosure Menus: </a:t>
            </a:r>
            <a:r>
              <a:rPr lang="en-US" sz="1800" b="0" i="0" dirty="0">
                <a:solidFill>
                  <a:srgbClr val="000000"/>
                </a:solidFill>
                <a:effectLst/>
                <a:latin typeface="WordVisi_MSFontService"/>
              </a:rPr>
              <a:t>The filters shown in the vertical navigation menu are a form of progressive disclosure. Users can choose to interact with these filters to reveal more specific items or categories, thus disclosing information progressively as needed.</a:t>
            </a:r>
          </a:p>
          <a:p>
            <a:pPr algn="l" rtl="0" fontAlgn="base">
              <a:buFont typeface="Arial" panose="020B0604020202020204" pitchFamily="34" charset="0"/>
              <a:buNone/>
            </a:pPr>
            <a:r>
              <a:rPr lang="en-US" sz="1800" b="1" i="0" dirty="0">
                <a:solidFill>
                  <a:srgbClr val="000000"/>
                </a:solidFill>
                <a:effectLst/>
                <a:latin typeface="WordVisi_MSFontService"/>
              </a:rPr>
              <a:t>Vertical Navigation Menu: </a:t>
            </a:r>
            <a:r>
              <a:rPr lang="en-US" sz="1800" b="0" i="0" dirty="0">
                <a:solidFill>
                  <a:srgbClr val="000000"/>
                </a:solidFill>
                <a:effectLst/>
                <a:latin typeface="WordVisi_MSFontService"/>
              </a:rPr>
              <a:t>On the left side of the image, there is a column that lists categories, operating systems, and other filters. This is a vertical navigation menu that allows users to filter products based on various criteria.</a:t>
            </a:r>
          </a:p>
          <a:p>
            <a:pPr algn="l" rtl="0" fontAlgn="base">
              <a:buFont typeface="Arial" panose="020B0604020202020204" pitchFamily="34" charset="0"/>
              <a:buNone/>
            </a:pPr>
            <a:endParaRPr lang="en-US" sz="1800" b="0" i="0" dirty="0">
              <a:solidFill>
                <a:srgbClr val="000000"/>
              </a:solidFill>
              <a:effectLst/>
              <a:latin typeface="WordVisi_MSFontService"/>
            </a:endParaRPr>
          </a:p>
          <a:p>
            <a:pPr algn="l" rtl="0" fontAlgn="base">
              <a:buFont typeface="Arial" panose="020B0604020202020204" pitchFamily="34" charset="0"/>
              <a:buNone/>
            </a:pPr>
            <a:r>
              <a:rPr lang="en-US" sz="1800" b="0" i="0" dirty="0">
                <a:solidFill>
                  <a:srgbClr val="000000"/>
                </a:solidFill>
                <a:effectLst/>
                <a:latin typeface="WordVisi_MSFontService"/>
              </a:rPr>
              <a:t>"Software &gt; Business &amp; Office &gt; Contact Management" is a classic example of breadcrumb navigation. Breadcrumbs provide a trail for the user to follow back to the starting or entry point of a navigation path and are often used in websites to give users a way to track their location within programs or documents.</a:t>
            </a: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46</a:t>
            </a:fld>
            <a:endParaRPr lang="en-US" dirty="0"/>
          </a:p>
        </p:txBody>
      </p:sp>
    </p:spTree>
    <p:extLst>
      <p:ext uri="{BB962C8B-B14F-4D97-AF65-F5344CB8AC3E}">
        <p14:creationId xmlns:p14="http://schemas.microsoft.com/office/powerpoint/2010/main" val="3794212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b="1" dirty="0"/>
              <a:t>Instructor Note:</a:t>
            </a:r>
          </a:p>
          <a:p>
            <a:pPr rtl="0">
              <a:spcBef>
                <a:spcPts val="0"/>
              </a:spcBef>
              <a:spcAft>
                <a:spcPts val="0"/>
              </a:spcAft>
            </a:pPr>
            <a:r>
              <a:rPr lang="en-IN" sz="1800" b="0" i="0" u="none" strike="noStrike" dirty="0">
                <a:solidFill>
                  <a:srgbClr val="000000"/>
                </a:solidFill>
                <a:effectLst/>
                <a:highlight>
                  <a:srgbClr val="FFFFFF"/>
                </a:highlight>
                <a:latin typeface="Calibri" panose="020F0502020204030204" pitchFamily="34" charset="0"/>
              </a:rPr>
              <a:t>These tips concentrate on several areas, including interface visibility, communication clarity, and user orientation. </a:t>
            </a:r>
            <a:endParaRPr lang="en-IN" b="0" dirty="0">
              <a:effectLst/>
            </a:endParaRPr>
          </a:p>
          <a:p>
            <a:pPr rtl="0">
              <a:spcBef>
                <a:spcPts val="0"/>
              </a:spcBef>
              <a:spcAft>
                <a:spcPts val="0"/>
              </a:spcAft>
            </a:pPr>
            <a:r>
              <a:rPr lang="en-IN" sz="1800" b="0" i="0" u="none" strike="noStrike" dirty="0">
                <a:solidFill>
                  <a:srgbClr val="000000"/>
                </a:solidFill>
                <a:effectLst/>
                <a:highlight>
                  <a:srgbClr val="FFFFFF"/>
                </a:highlight>
                <a:latin typeface="Calibri" panose="020F0502020204030204" pitchFamily="34" charset="0"/>
              </a:rPr>
              <a:t>Design advice could cover things like making navigation elements stand out with contrast, size, and placement; using descriptive and easy-to-understand navigation labels to facilitate understanding; and adding interactive walkthroughs and breadcrumbs, among other location indicators, to help users keep track of where they are in an app or website. </a:t>
            </a:r>
            <a:endParaRPr lang="en-IN" b="0" dirty="0">
              <a:effectLst/>
            </a:endParaRPr>
          </a:p>
          <a:p>
            <a:pPr rtl="0">
              <a:spcBef>
                <a:spcPts val="0"/>
              </a:spcBef>
              <a:spcAft>
                <a:spcPts val="0"/>
              </a:spcAft>
            </a:pPr>
            <a:r>
              <a:rPr lang="en-IN" sz="1800" b="0" i="0" u="none" strike="noStrike" dirty="0">
                <a:solidFill>
                  <a:srgbClr val="000000"/>
                </a:solidFill>
                <a:effectLst/>
                <a:highlight>
                  <a:srgbClr val="FFFFFF"/>
                </a:highlight>
                <a:latin typeface="Calibri" panose="020F0502020204030204" pitchFamily="34" charset="0"/>
              </a:rPr>
              <a:t>All things considered, design tips provide insightful advice and industry best practices to streamline the design process and produce more natural and user-friendly interfaces.</a:t>
            </a:r>
            <a:endParaRPr lang="en-IN" b="0" dirty="0">
              <a:effectLst/>
            </a:endParaRPr>
          </a:p>
          <a:p>
            <a:br>
              <a:rPr lang="en-US" b="1" dirty="0"/>
            </a:br>
            <a:r>
              <a:rPr lang="en-IN" sz="1800" b="1" i="0" dirty="0">
                <a:solidFill>
                  <a:srgbClr val="000000"/>
                </a:solidFill>
                <a:effectLst/>
                <a:latin typeface="Arial" panose="020B0604020202020204" pitchFamily="34" charset="0"/>
              </a:rPr>
              <a:t>Improve Visibility: </a:t>
            </a:r>
            <a:r>
              <a:rPr lang="en-IN" sz="1800" b="0" i="0" dirty="0">
                <a:solidFill>
                  <a:srgbClr val="000000"/>
                </a:solidFill>
                <a:effectLst/>
                <a:latin typeface="Arial" panose="020B0604020202020204" pitchFamily="34" charset="0"/>
              </a:rPr>
              <a:t>Design navigation to be easily discoverable and accessible using contrasting colors, larger sizes, and clear icons placed in familiar locations.</a:t>
            </a:r>
            <a:r>
              <a:rPr lang="en-US" sz="1800" b="0" i="0" dirty="0">
                <a:solidFill>
                  <a:srgbClr val="000000"/>
                </a:solidFill>
                <a:effectLst/>
                <a:latin typeface="Arial" panose="020B0604020202020204" pitchFamily="34" charset="0"/>
              </a:rPr>
              <a:t> </a:t>
            </a:r>
            <a:endParaRPr lang="en-US" sz="1800" b="0" i="0" dirty="0">
              <a:solidFill>
                <a:srgbClr val="000000"/>
              </a:solidFill>
              <a:effectLst/>
              <a:latin typeface="Calibri" panose="020F0502020204030204" pitchFamily="34" charset="0"/>
            </a:endParaRPr>
          </a:p>
          <a:p>
            <a:pPr algn="l" rtl="0" fontAlgn="base">
              <a:buFont typeface="Arial" panose="020B0604020202020204" pitchFamily="34" charset="0"/>
              <a:buNone/>
            </a:pPr>
            <a:r>
              <a:rPr lang="en-IN" sz="1800" b="1" i="0" dirty="0">
                <a:solidFill>
                  <a:srgbClr val="000000"/>
                </a:solidFill>
                <a:effectLst/>
                <a:latin typeface="Arial" panose="020B0604020202020204" pitchFamily="34" charset="0"/>
              </a:rPr>
              <a:t>Clear UX Copy: </a:t>
            </a:r>
            <a:r>
              <a:rPr lang="en-IN" sz="1800" b="0" i="0" dirty="0">
                <a:solidFill>
                  <a:srgbClr val="000000"/>
                </a:solidFill>
                <a:effectLst/>
                <a:latin typeface="Arial" panose="020B0604020202020204" pitchFamily="34" charset="0"/>
              </a:rPr>
              <a:t>Ensure navigation labels are clear and descriptive, avoiding jargon and possibly including tooltips for further clarification.</a:t>
            </a:r>
            <a:r>
              <a:rPr lang="en-US" sz="1800" b="0" i="0" dirty="0">
                <a:solidFill>
                  <a:srgbClr val="000000"/>
                </a:solidFill>
                <a:effectLst/>
                <a:latin typeface="Arial" panose="020B0604020202020204" pitchFamily="34" charset="0"/>
              </a:rPr>
              <a:t> </a:t>
            </a:r>
            <a:endParaRPr lang="en-US" sz="1800" b="0" i="0" dirty="0">
              <a:solidFill>
                <a:srgbClr val="000000"/>
              </a:solidFill>
              <a:effectLst/>
              <a:latin typeface="Calibri" panose="020F0502020204030204" pitchFamily="34" charset="0"/>
            </a:endParaRPr>
          </a:p>
          <a:p>
            <a:pPr algn="l" rtl="0" fontAlgn="base">
              <a:buFont typeface="Arial" panose="020B0604020202020204" pitchFamily="34" charset="0"/>
              <a:buNone/>
            </a:pPr>
            <a:r>
              <a:rPr lang="en-IN" sz="1800" b="1" i="0" dirty="0">
                <a:solidFill>
                  <a:srgbClr val="000000"/>
                </a:solidFill>
                <a:effectLst/>
                <a:latin typeface="Arial" panose="020B0604020202020204" pitchFamily="34" charset="0"/>
              </a:rPr>
              <a:t>Location Indicators: </a:t>
            </a:r>
            <a:r>
              <a:rPr lang="en-IN" sz="1800" b="0" i="0" dirty="0">
                <a:solidFill>
                  <a:srgbClr val="000000"/>
                </a:solidFill>
                <a:effectLst/>
                <a:latin typeface="Arial" panose="020B0604020202020204" pitchFamily="34" charset="0"/>
              </a:rPr>
              <a:t>Use breadcrumbs, highlight the current menu item, or add interactive walkthroughs to help users know their location within the app.</a:t>
            </a:r>
            <a:r>
              <a:rPr lang="en-US" sz="1800" b="0" i="0" dirty="0">
                <a:solidFill>
                  <a:srgbClr val="000000"/>
                </a:solidFill>
                <a:effectLst/>
                <a:latin typeface="Arial" panose="020B0604020202020204" pitchFamily="34" charset="0"/>
              </a:rPr>
              <a:t> </a:t>
            </a:r>
            <a:endParaRPr lang="en-US" sz="1800" b="0" i="0" dirty="0">
              <a:solidFill>
                <a:srgbClr val="000000"/>
              </a:solidFill>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47</a:t>
            </a:fld>
            <a:endParaRPr lang="en-US" dirty="0"/>
          </a:p>
        </p:txBody>
      </p:sp>
    </p:spTree>
    <p:extLst>
      <p:ext uri="{BB962C8B-B14F-4D97-AF65-F5344CB8AC3E}">
        <p14:creationId xmlns:p14="http://schemas.microsoft.com/office/powerpoint/2010/main" val="7363512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dirty="0"/>
              <a:t>Instructor Note</a:t>
            </a:r>
            <a:br>
              <a:rPr lang="en-US" b="1" dirty="0"/>
            </a:br>
            <a:endParaRPr lang="en-US" b="1" dirty="0"/>
          </a:p>
          <a:p>
            <a:pPr algn="l">
              <a:buFont typeface="Arial" panose="020B0604020202020204" pitchFamily="34" charset="0"/>
              <a:buNone/>
            </a:pPr>
            <a:r>
              <a:rPr lang="en-IN" sz="1800" b="0" i="0" u="none" strike="noStrike" dirty="0">
                <a:solidFill>
                  <a:srgbClr val="000000"/>
                </a:solidFill>
                <a:effectLst/>
                <a:highlight>
                  <a:srgbClr val="FFFFFF"/>
                </a:highlight>
                <a:latin typeface="Calibri" panose="020F0502020204030204" pitchFamily="34" charset="0"/>
              </a:rPr>
              <a:t>Design simplification makes the product easier to navigate and more intuitive, while consistency maintains a uniform design throughout the product, improving user understanding and productivity.</a:t>
            </a:r>
          </a:p>
          <a:p>
            <a:pPr algn="l">
              <a:buFont typeface="Arial" panose="020B0604020202020204" pitchFamily="34" charset="0"/>
              <a:buNone/>
            </a:pPr>
            <a:endParaRPr lang="en-US" b="0" i="0" dirty="0">
              <a:solidFill>
                <a:srgbClr val="0D0D0D"/>
              </a:solidFill>
              <a:effectLst/>
              <a:latin typeface="Söhne"/>
            </a:endParaRPr>
          </a:p>
          <a:p>
            <a:pPr algn="l">
              <a:buFont typeface="Arial" panose="020B0604020202020204" pitchFamily="34" charset="0"/>
              <a:buNone/>
            </a:pPr>
            <a:r>
              <a:rPr lang="en-US" b="1" i="0" dirty="0">
                <a:solidFill>
                  <a:srgbClr val="0D0D0D"/>
                </a:solidFill>
                <a:effectLst/>
                <a:latin typeface="Söhne"/>
              </a:rPr>
              <a:t>Simplify Layouts</a:t>
            </a:r>
            <a:r>
              <a:rPr lang="en-US" b="0" i="0" dirty="0">
                <a:solidFill>
                  <a:srgbClr val="0D0D0D"/>
                </a:solidFill>
                <a:effectLst/>
                <a:latin typeface="Söhne"/>
              </a:rPr>
              <a:t>: Aim for minimalism to enhance navigation intuitiveness.</a:t>
            </a:r>
          </a:p>
          <a:p>
            <a:pPr algn="l">
              <a:buFont typeface="Arial" panose="020B0604020202020204" pitchFamily="34" charset="0"/>
              <a:buNone/>
            </a:pPr>
            <a:r>
              <a:rPr lang="en-US" b="1" i="0" dirty="0">
                <a:solidFill>
                  <a:srgbClr val="0D0D0D"/>
                </a:solidFill>
                <a:effectLst/>
                <a:latin typeface="Söhne"/>
              </a:rPr>
              <a:t>Ensure Consistent Design</a:t>
            </a:r>
            <a:r>
              <a:rPr lang="en-US" b="0" i="0" dirty="0">
                <a:solidFill>
                  <a:srgbClr val="0D0D0D"/>
                </a:solidFill>
                <a:effectLst/>
                <a:latin typeface="Söhne"/>
              </a:rPr>
              <a:t>: Uniformity across the platform aids in quicker learning.</a:t>
            </a:r>
            <a:br>
              <a:rPr lang="en-US" b="0" i="0" dirty="0">
                <a:solidFill>
                  <a:srgbClr val="0D0D0D"/>
                </a:solidFill>
                <a:effectLst/>
                <a:latin typeface="Söhne"/>
              </a:rPr>
            </a:br>
            <a:r>
              <a:rPr lang="en-US" b="0" i="0" dirty="0">
                <a:solidFill>
                  <a:srgbClr val="0D0D0D"/>
                </a:solidFill>
                <a:effectLst/>
                <a:latin typeface="Söhne"/>
              </a:rPr>
              <a:t>Discuss the layout in the image</a:t>
            </a:r>
          </a:p>
          <a:p>
            <a:endParaRPr lang="en-GB" dirty="0"/>
          </a:p>
          <a:p>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48</a:t>
            </a:fld>
            <a:endParaRPr lang="en-US" dirty="0"/>
          </a:p>
        </p:txBody>
      </p:sp>
    </p:spTree>
    <p:extLst>
      <p:ext uri="{BB962C8B-B14F-4D97-AF65-F5344CB8AC3E}">
        <p14:creationId xmlns:p14="http://schemas.microsoft.com/office/powerpoint/2010/main" val="2320893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br>
              <a:rPr lang="en-US" b="1" dirty="0"/>
            </a:br>
            <a:r>
              <a:rPr lang="en-US" sz="1800" b="0" i="0" dirty="0">
                <a:effectLst/>
                <a:latin typeface="Arial" panose="020B0604020202020204" pitchFamily="34" charset="0"/>
              </a:rPr>
              <a:t>Adapt the navigation design to different screen sizes and devices to ensure a seamless experience across all platforms. </a:t>
            </a:r>
          </a:p>
          <a:p>
            <a:r>
              <a:rPr lang="en-US" sz="1800" b="0" i="0" dirty="0">
                <a:effectLst/>
                <a:latin typeface="Arial" panose="020B0604020202020204" pitchFamily="34" charset="0"/>
              </a:rPr>
              <a:t>Regularly test navigation with real users and iterate based on feedback to continuously improve the user experience. </a:t>
            </a:r>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49</a:t>
            </a:fld>
            <a:endParaRPr lang="en-US" dirty="0"/>
          </a:p>
        </p:txBody>
      </p:sp>
    </p:spTree>
    <p:extLst>
      <p:ext uri="{BB962C8B-B14F-4D97-AF65-F5344CB8AC3E}">
        <p14:creationId xmlns:p14="http://schemas.microsoft.com/office/powerpoint/2010/main" val="8226535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highlight>
                  <a:srgbClr val="F3F2F1"/>
                </a:highlight>
                <a:latin typeface="Calibri" panose="020F0502020204030204" pitchFamily="34" charset="0"/>
              </a:rPr>
              <a:t>Instructor Note:</a:t>
            </a:r>
            <a:r>
              <a:rPr lang="en-US"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For further guidance, you can refer to the elaborated demo document.</a:t>
            </a:r>
            <a:r>
              <a:rPr lang="en-IN" b="0" i="0" dirty="0">
                <a:solidFill>
                  <a:srgbClr val="444444"/>
                </a:solidFill>
                <a:effectLst/>
                <a:highlight>
                  <a:srgbClr val="F3F2F1"/>
                </a:highlight>
                <a:latin typeface="Calibri" panose="020F0502020204030204" pitchFamily="34" charset="0"/>
              </a:rPr>
              <a:t>​</a:t>
            </a:r>
          </a:p>
          <a:p>
            <a:pPr algn="l" rtl="0" fontAlgn="base"/>
            <a:endParaRPr lang="en-US" b="0" i="0" dirty="0">
              <a:solidFill>
                <a:srgbClr val="444444"/>
              </a:solidFill>
              <a:effectLst/>
              <a:highlight>
                <a:srgbClr val="F3F2F1"/>
              </a:highlight>
              <a:latin typeface="Calibri" panose="020F0502020204030204" pitchFamily="34" charset="0"/>
            </a:endParaRPr>
          </a:p>
          <a:p>
            <a:pPr algn="l" rtl="0" fontAlgn="base"/>
            <a:r>
              <a:rPr lang="en-US" b="0" i="0" dirty="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50</a:t>
            </a:fld>
            <a:endParaRPr lang="en-US" dirty="0"/>
          </a:p>
        </p:txBody>
      </p:sp>
    </p:spTree>
    <p:extLst>
      <p:ext uri="{BB962C8B-B14F-4D97-AF65-F5344CB8AC3E}">
        <p14:creationId xmlns:p14="http://schemas.microsoft.com/office/powerpoint/2010/main" val="1092142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br>
              <a:rPr lang="en-US" b="1" dirty="0"/>
            </a:br>
            <a:r>
              <a:rPr lang="en-US" sz="1800" b="0" i="0" dirty="0">
                <a:effectLst/>
                <a:latin typeface="Arial" panose="020B0604020202020204" pitchFamily="34" charset="0"/>
              </a:rPr>
              <a:t>Wireframing is the initial blueprint for the structure and layout of a website or app. It's a low-fidelity visual representation that focuses on functionality and content organization, rather than visual design elements like color or imagery.  Think of it as a skeletal framework that lays out the key areas of a webpage and how they will interact with each other. </a:t>
            </a:r>
          </a:p>
          <a:p>
            <a:endParaRPr lang="en-US" sz="1800" b="0" i="0" dirty="0">
              <a:effectLst/>
              <a:latin typeface="Arial" panose="020B0604020202020204" pitchFamily="34" charset="0"/>
            </a:endParaRPr>
          </a:p>
          <a:p>
            <a:pPr algn="l" rtl="0" fontAlgn="base"/>
            <a:r>
              <a:rPr lang="en-IN" sz="1800" b="0" i="0" dirty="0">
                <a:solidFill>
                  <a:srgbClr val="000000"/>
                </a:solidFill>
                <a:effectLst/>
                <a:latin typeface="Arial" panose="020B0604020202020204" pitchFamily="34" charset="0"/>
              </a:rPr>
              <a:t>Here are some key characteristics of wireframes:</a:t>
            </a:r>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IN" sz="1800" b="1" i="0" dirty="0">
                <a:solidFill>
                  <a:srgbClr val="000000"/>
                </a:solidFill>
                <a:effectLst/>
                <a:latin typeface="Arial" panose="020B0604020202020204" pitchFamily="34" charset="0"/>
              </a:rPr>
              <a:t>Low-fidelity</a:t>
            </a:r>
            <a:r>
              <a:rPr lang="en-IN" sz="1800" b="0" i="0" dirty="0">
                <a:solidFill>
                  <a:srgbClr val="000000"/>
                </a:solidFill>
                <a:effectLst/>
                <a:latin typeface="Arial" panose="020B0604020202020204" pitchFamily="34" charset="0"/>
              </a:rPr>
              <a:t>: Wireframes are typically created in black and white or grayscale, with simple shapes and boxes representing different content areas. This is to ensure the focus remains on structure and functionality, not aesthetics.</a:t>
            </a:r>
            <a:r>
              <a:rPr lang="en-US" sz="1800" b="0" i="0" dirty="0">
                <a:solidFill>
                  <a:srgbClr val="000000"/>
                </a:solidFill>
                <a:effectLst/>
                <a:latin typeface="Arial" panose="020B0604020202020204" pitchFamily="34" charset="0"/>
              </a:rPr>
              <a:t> </a:t>
            </a:r>
            <a:endParaRPr lang="en-US" sz="1800"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IN" sz="1800" b="1" i="0" dirty="0">
                <a:solidFill>
                  <a:srgbClr val="000000"/>
                </a:solidFill>
                <a:effectLst/>
                <a:latin typeface="Arial" panose="020B0604020202020204" pitchFamily="34" charset="0"/>
              </a:rPr>
              <a:t>Focus on content and functionality:</a:t>
            </a:r>
            <a:r>
              <a:rPr lang="en-IN" sz="1800" b="0" i="0" dirty="0">
                <a:solidFill>
                  <a:srgbClr val="000000"/>
                </a:solidFill>
                <a:effectLst/>
                <a:latin typeface="Arial" panose="020B0604020202020204" pitchFamily="34" charset="0"/>
              </a:rPr>
              <a:t> Wireframes show how users will navigate through the interface and where they will find the information they need.</a:t>
            </a:r>
            <a:r>
              <a:rPr lang="en-US" sz="1800" b="0" i="0" dirty="0">
                <a:solidFill>
                  <a:srgbClr val="000000"/>
                </a:solidFill>
                <a:effectLst/>
                <a:latin typeface="Arial" panose="020B0604020202020204" pitchFamily="34" charset="0"/>
              </a:rPr>
              <a:t> </a:t>
            </a:r>
            <a:endParaRPr lang="en-US" sz="1800"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IN" sz="1800" b="1" i="0" dirty="0">
                <a:solidFill>
                  <a:srgbClr val="000000"/>
                </a:solidFill>
                <a:effectLst/>
                <a:latin typeface="Arial" panose="020B0604020202020204" pitchFamily="34" charset="0"/>
              </a:rPr>
              <a:t>Rapid iteration:</a:t>
            </a:r>
            <a:r>
              <a:rPr lang="en-IN" sz="1800" b="0" i="0" dirty="0">
                <a:solidFill>
                  <a:srgbClr val="000000"/>
                </a:solidFill>
                <a:effectLst/>
                <a:latin typeface="Arial" panose="020B0604020202020204" pitchFamily="34" charset="0"/>
              </a:rPr>
              <a:t> Wireframes are meant to be easy to create and modify. This allows designers to quickly explore different layout options and get feedback from stakeholders early on in the design process.</a:t>
            </a:r>
            <a:r>
              <a:rPr lang="en-US" sz="1800" b="0" i="0" dirty="0">
                <a:solidFill>
                  <a:srgbClr val="000000"/>
                </a:solidFill>
                <a:effectLst/>
                <a:latin typeface="Arial" panose="020B0604020202020204" pitchFamily="34" charset="0"/>
              </a:rPr>
              <a:t> </a:t>
            </a:r>
            <a:endParaRPr lang="en-US" sz="1800" b="0" i="0" dirty="0">
              <a:solidFill>
                <a:srgbClr val="000000"/>
              </a:solidFill>
              <a:effectLst/>
              <a:latin typeface="Calibri" panose="020F0502020204030204" pitchFamily="34" charset="0"/>
            </a:endParaRPr>
          </a:p>
          <a:p>
            <a:endParaRPr lang="en-GB" b="1" dirty="0"/>
          </a:p>
        </p:txBody>
      </p:sp>
      <p:sp>
        <p:nvSpPr>
          <p:cNvPr id="4" name="Slide Number Placeholder 3"/>
          <p:cNvSpPr>
            <a:spLocks noGrp="1"/>
          </p:cNvSpPr>
          <p:nvPr>
            <p:ph type="sldNum" sz="quarter" idx="5"/>
          </p:nvPr>
        </p:nvSpPr>
        <p:spPr/>
        <p:txBody>
          <a:bodyPr/>
          <a:lstStyle/>
          <a:p>
            <a:fld id="{0AC900C1-7326-4B4D-9C4E-22E7230B62CC}" type="slidenum">
              <a:rPr lang="en-US" smtClean="0"/>
              <a:t>51</a:t>
            </a:fld>
            <a:endParaRPr lang="en-US" dirty="0"/>
          </a:p>
        </p:txBody>
      </p:sp>
    </p:spTree>
    <p:extLst>
      <p:ext uri="{BB962C8B-B14F-4D97-AF65-F5344CB8AC3E}">
        <p14:creationId xmlns:p14="http://schemas.microsoft.com/office/powerpoint/2010/main" val="100584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dirty="0"/>
              <a:t>Instructor Note</a:t>
            </a:r>
            <a:br>
              <a:rPr lang="en-US" b="1" dirty="0"/>
            </a:br>
            <a:r>
              <a:rPr lang="en-IN" sz="1800" b="0" i="0" dirty="0">
                <a:solidFill>
                  <a:srgbClr val="000000"/>
                </a:solidFill>
                <a:effectLst/>
                <a:latin typeface="Arial" panose="020B0604020202020204" pitchFamily="34" charset="0"/>
              </a:rPr>
              <a:t>Wireframing and prototyping are fundamental building blocks in the design workflow, especially when it comes to user experience (UX) design. </a:t>
            </a:r>
            <a:endParaRPr lang="en-US" sz="1200" b="0" i="0" dirty="0">
              <a:solidFill>
                <a:srgbClr val="000000"/>
              </a:solidFill>
              <a:effectLst/>
              <a:latin typeface="Segoe UI" panose="020B0502040204020203" pitchFamily="34" charset="0"/>
            </a:endParaRPr>
          </a:p>
          <a:p>
            <a:pPr algn="l" rtl="0" fontAlgn="base"/>
            <a:r>
              <a:rPr lang="en-IN" sz="1800" b="0" i="0" dirty="0">
                <a:solidFill>
                  <a:srgbClr val="000000"/>
                </a:solidFill>
                <a:effectLst/>
                <a:latin typeface="Arial" panose="020B0604020202020204" pitchFamily="34" charset="0"/>
              </a:rPr>
              <a:t>They are crucial in UX design, offering several key benefits:</a:t>
            </a:r>
            <a:r>
              <a:rPr lang="en-US" sz="1800" b="0" i="0" dirty="0">
                <a:solidFill>
                  <a:srgbClr val="000000"/>
                </a:solidFill>
                <a:effectLst/>
                <a:latin typeface="Arial" panose="020B0604020202020204" pitchFamily="34" charset="0"/>
              </a:rPr>
              <a:t> </a:t>
            </a:r>
            <a:br>
              <a:rPr lang="en-US" sz="1800" b="0" i="0" dirty="0">
                <a:solidFill>
                  <a:srgbClr val="000000"/>
                </a:solidFill>
                <a:effectLst/>
                <a:latin typeface="Arial" panose="020B0604020202020204" pitchFamily="34" charset="0"/>
              </a:rPr>
            </a:br>
            <a:br>
              <a:rPr lang="en-US" sz="1800" b="0" i="0" dirty="0">
                <a:solidFill>
                  <a:srgbClr val="000000"/>
                </a:solidFill>
                <a:effectLst/>
                <a:latin typeface="Arial" panose="020B0604020202020204" pitchFamily="34" charset="0"/>
              </a:rPr>
            </a:br>
            <a:r>
              <a:rPr lang="en-IN" sz="1800" b="1" i="0" dirty="0">
                <a:solidFill>
                  <a:srgbClr val="000000"/>
                </a:solidFill>
                <a:effectLst/>
                <a:latin typeface="Arial" panose="020B0604020202020204" pitchFamily="34" charset="0"/>
              </a:rPr>
              <a:t>Clarity and Communication</a:t>
            </a:r>
            <a:r>
              <a:rPr lang="en-IN" sz="1800" b="0" i="0" dirty="0">
                <a:solidFill>
                  <a:srgbClr val="000000"/>
                </a:solidFill>
                <a:effectLst/>
                <a:latin typeface="Arial" panose="020B0604020202020204" pitchFamily="34" charset="0"/>
              </a:rPr>
              <a:t>: Wireframes establish a shared vision, facilitating understanding among designers, developers, and stakeholders. They provide a clear layout and functionality overview, enabling early feedback and issue identification.</a:t>
            </a:r>
            <a:r>
              <a:rPr lang="en-US" sz="1800" b="0" i="0" dirty="0">
                <a:solidFill>
                  <a:srgbClr val="000000"/>
                </a:solidFill>
                <a:effectLst/>
                <a:latin typeface="Arial" panose="020B0604020202020204" pitchFamily="34" charset="0"/>
              </a:rPr>
              <a:t> </a:t>
            </a:r>
            <a:endParaRPr lang="en-US" sz="1800" b="0" i="0" dirty="0">
              <a:solidFill>
                <a:srgbClr val="000000"/>
              </a:solidFill>
              <a:effectLst/>
              <a:latin typeface="Calibri" panose="020F0502020204030204" pitchFamily="34" charset="0"/>
            </a:endParaRPr>
          </a:p>
          <a:p>
            <a:pPr algn="l" rtl="0" fontAlgn="base">
              <a:buFont typeface="+mj-lt"/>
              <a:buNone/>
            </a:pPr>
            <a:r>
              <a:rPr lang="en-IN" sz="1800" b="1" i="0" dirty="0">
                <a:solidFill>
                  <a:srgbClr val="000000"/>
                </a:solidFill>
                <a:effectLst/>
                <a:latin typeface="Arial" panose="020B0604020202020204" pitchFamily="34" charset="0"/>
              </a:rPr>
              <a:t>Efficiency and Iteration</a:t>
            </a:r>
            <a:r>
              <a:rPr lang="en-IN" sz="1800" b="0" i="0" dirty="0">
                <a:solidFill>
                  <a:srgbClr val="000000"/>
                </a:solidFill>
                <a:effectLst/>
                <a:latin typeface="Arial" panose="020B0604020202020204" pitchFamily="34" charset="0"/>
              </a:rPr>
              <a:t>: Wireframes allow for rapid exploration of design options and quick iteration. By focusing on core functionalities, they aid in prioritization, streamlining the development process.</a:t>
            </a:r>
            <a:r>
              <a:rPr lang="en-US" sz="1800" b="0" i="0" dirty="0">
                <a:solidFill>
                  <a:srgbClr val="000000"/>
                </a:solidFill>
                <a:effectLst/>
                <a:latin typeface="Arial" panose="020B0604020202020204" pitchFamily="34" charset="0"/>
              </a:rPr>
              <a:t> </a:t>
            </a:r>
            <a:endParaRPr lang="en-US" sz="1800" b="0" i="0" dirty="0">
              <a:solidFill>
                <a:srgbClr val="000000"/>
              </a:solidFill>
              <a:effectLst/>
              <a:latin typeface="Calibri" panose="020F0502020204030204" pitchFamily="34" charset="0"/>
            </a:endParaRPr>
          </a:p>
          <a:p>
            <a:pPr algn="l" rtl="0" fontAlgn="base">
              <a:buFont typeface="+mj-lt"/>
              <a:buNone/>
            </a:pPr>
            <a:r>
              <a:rPr lang="en-IN" sz="1800" b="1" i="0" dirty="0">
                <a:solidFill>
                  <a:srgbClr val="000000"/>
                </a:solidFill>
                <a:effectLst/>
                <a:latin typeface="Arial" panose="020B0604020202020204" pitchFamily="34" charset="0"/>
              </a:rPr>
              <a:t>Usability Testing and Refinement</a:t>
            </a:r>
            <a:r>
              <a:rPr lang="en-IN" sz="1800" b="0" i="0" dirty="0">
                <a:solidFill>
                  <a:srgbClr val="000000"/>
                </a:solidFill>
                <a:effectLst/>
                <a:latin typeface="Arial" panose="020B0604020202020204" pitchFamily="34" charset="0"/>
              </a:rPr>
              <a:t>: Prototypes, being more interactive, enable user testing to assess usability and user flow. Insights gathered from testing inform iterative refinement, ensuring continuous improvement to better meet user needs.</a:t>
            </a:r>
            <a:r>
              <a:rPr lang="en-US" sz="1800" b="0" i="0" dirty="0">
                <a:solidFill>
                  <a:srgbClr val="000000"/>
                </a:solidFill>
                <a:effectLst/>
                <a:latin typeface="Arial" panose="020B0604020202020204" pitchFamily="34" charset="0"/>
              </a:rPr>
              <a:t> </a:t>
            </a:r>
            <a:endParaRPr lang="en-US" sz="1800" b="0" i="0" dirty="0">
              <a:solidFill>
                <a:srgbClr val="000000"/>
              </a:solidFill>
              <a:effectLst/>
              <a:latin typeface="Calibri" panose="020F0502020204030204" pitchFamily="34" charset="0"/>
            </a:endParaRPr>
          </a:p>
          <a:p>
            <a:pPr algn="l" rtl="0" fontAlgn="base"/>
            <a:endParaRPr lang="en-US" b="0" i="0" dirty="0">
              <a:solidFill>
                <a:srgbClr val="000000"/>
              </a:solidFill>
              <a:effectLst/>
              <a:latin typeface="Segoe UI" panose="020B0502040204020203" pitchFamily="34" charset="0"/>
            </a:endParaRPr>
          </a:p>
          <a:p>
            <a:endParaRPr lang="en-GB" b="1" dirty="0"/>
          </a:p>
        </p:txBody>
      </p:sp>
      <p:sp>
        <p:nvSpPr>
          <p:cNvPr id="4" name="Slide Number Placeholder 3"/>
          <p:cNvSpPr>
            <a:spLocks noGrp="1"/>
          </p:cNvSpPr>
          <p:nvPr>
            <p:ph type="sldNum" sz="quarter" idx="5"/>
          </p:nvPr>
        </p:nvSpPr>
        <p:spPr/>
        <p:txBody>
          <a:bodyPr/>
          <a:lstStyle/>
          <a:p>
            <a:fld id="{0AC900C1-7326-4B4D-9C4E-22E7230B62CC}" type="slidenum">
              <a:rPr lang="en-US" smtClean="0"/>
              <a:t>52</a:t>
            </a:fld>
            <a:endParaRPr lang="en-US" dirty="0"/>
          </a:p>
        </p:txBody>
      </p:sp>
    </p:spTree>
    <p:extLst>
      <p:ext uri="{BB962C8B-B14F-4D97-AF65-F5344CB8AC3E}">
        <p14:creationId xmlns:p14="http://schemas.microsoft.com/office/powerpoint/2010/main" val="60494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IN" sz="1200" b="1" dirty="0"/>
              <a:t>Instructor Note:</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IN" sz="1200" b="1" dirty="0"/>
          </a:p>
          <a:p>
            <a:r>
              <a:rPr lang="en-IN" b="1" dirty="0"/>
              <a:t>Automated UI/UX Prototyping</a:t>
            </a:r>
            <a:r>
              <a:rPr lang="en-IN" dirty="0"/>
              <a:t>: Generative AI can quickly create UI/UX prototypes based on user requirements, suggesting design layouts and interaction flows optimized for usability. It analyses design trends and user behavior data to enhance interface effectiveness before development.</a:t>
            </a:r>
          </a:p>
          <a:p>
            <a:r>
              <a:rPr lang="en-IN" b="1" dirty="0"/>
              <a:t>System Architecture Generation</a:t>
            </a:r>
            <a:r>
              <a:rPr lang="en-IN" dirty="0"/>
              <a:t>: AI can generate system architecture diagrams and component relationships by analysing existing patterns and performance needs. It helps suggest optimal configurations for databases, microservices, and APIs, improving scalability and reducing design time.</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IN" sz="1200" b="1" dirty="0"/>
          </a:p>
        </p:txBody>
      </p:sp>
      <p:sp>
        <p:nvSpPr>
          <p:cNvPr id="240" name="Google Shape;2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0197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a:t>
            </a:r>
            <a:br>
              <a:rPr lang="en-US" b="1" dirty="0"/>
            </a:br>
            <a:r>
              <a:rPr lang="en-US" b="0" dirty="0"/>
              <a:t>Generative AI automates the creation of wireframes and prototypes, significantly accelerating the design phase.</a:t>
            </a:r>
          </a:p>
          <a:p>
            <a:r>
              <a:rPr lang="en-US" b="0" dirty="0"/>
              <a:t>AI tools can generate multiple design options based on specified criteria, offering designers a broader spectrum of ideas to consider.</a:t>
            </a:r>
          </a:p>
          <a:p>
            <a:r>
              <a:rPr lang="en-US" b="0" dirty="0"/>
              <a:t>Allows for rapid adjustments and iterations based on feedback, with AI suggesting improvements or alternatives.</a:t>
            </a:r>
          </a:p>
          <a:p>
            <a:r>
              <a:rPr lang="en-US" b="0" dirty="0"/>
              <a:t>AI can tailor wireframes and prototypes to match user data, predicting user preferences and behaviors for more targeted testing.</a:t>
            </a:r>
          </a:p>
        </p:txBody>
      </p:sp>
      <p:sp>
        <p:nvSpPr>
          <p:cNvPr id="4" name="Slide Number Placeholder 3"/>
          <p:cNvSpPr>
            <a:spLocks noGrp="1"/>
          </p:cNvSpPr>
          <p:nvPr>
            <p:ph type="sldNum" sz="quarter" idx="5"/>
          </p:nvPr>
        </p:nvSpPr>
        <p:spPr/>
        <p:txBody>
          <a:bodyPr/>
          <a:lstStyle/>
          <a:p>
            <a:fld id="{0AC900C1-7326-4B4D-9C4E-22E7230B62CC}" type="slidenum">
              <a:rPr lang="en-US" smtClean="0"/>
              <a:t>53</a:t>
            </a:fld>
            <a:endParaRPr lang="en-US" dirty="0"/>
          </a:p>
        </p:txBody>
      </p:sp>
    </p:spTree>
    <p:extLst>
      <p:ext uri="{BB962C8B-B14F-4D97-AF65-F5344CB8AC3E}">
        <p14:creationId xmlns:p14="http://schemas.microsoft.com/office/powerpoint/2010/main" val="3385533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p>
          <a:p>
            <a:r>
              <a:rPr lang="en-US" b="1" dirty="0"/>
              <a:t>Estimated duration: 5 minutes</a:t>
            </a:r>
            <a:endParaRPr lang="en-US" b="1" dirty="0">
              <a:cs typeface="Calibri"/>
            </a:endParaRPr>
          </a:p>
          <a:p>
            <a:r>
              <a:rPr lang="en-US" b="1" dirty="0"/>
              <a:t>Type: Poll Question</a:t>
            </a:r>
            <a:endParaRPr lang="en-US" b="1" dirty="0">
              <a:cs typeface="Calibri"/>
            </a:endParaRPr>
          </a:p>
          <a:p>
            <a:endParaRPr lang="en-IN" b="1" dirty="0">
              <a:cs typeface="Calibri" panose="020F0502020204030204"/>
            </a:endParaRPr>
          </a:p>
          <a:p>
            <a:r>
              <a:rPr lang="en-IN" b="1" dirty="0"/>
              <a:t>Instructor Note:</a:t>
            </a:r>
            <a:endParaRPr lang="en-IN" b="1" dirty="0">
              <a:cs typeface="Calibri"/>
            </a:endParaRPr>
          </a:p>
          <a:p>
            <a:r>
              <a:rPr lang="en-IN" dirty="0"/>
              <a:t>Conduct the poll and, if necessary, reteach key points based on the results before starting with the next topic.</a:t>
            </a:r>
            <a:endParaRPr lang="en-IN" dirty="0">
              <a:cs typeface="Calibri"/>
            </a:endParaRPr>
          </a:p>
          <a:p>
            <a:endParaRPr lang="en-IN" dirty="0">
              <a:cs typeface="Calibri"/>
            </a:endParaRPr>
          </a:p>
          <a:p>
            <a:r>
              <a:rPr lang="en-US" dirty="0"/>
              <a:t>Provide feedback or explanations after the poll, where appropriate, so learners can understand why certain answers are correct or incorrect. </a:t>
            </a:r>
            <a:endParaRPr lang="en-US" dirty="0">
              <a:cs typeface="Calibri"/>
            </a:endParaRPr>
          </a:p>
          <a:p>
            <a:endParaRPr lang="en-US" dirty="0"/>
          </a:p>
          <a:p>
            <a:r>
              <a:rPr lang="en-US" dirty="0"/>
              <a:t>If most of the class is getting the poll incorrect, then there is a gap in their understanding. Prompt the learners to highlight which concepts are unclear to them and teach those topics for the understanding of the whole class. Move onto the next topic when the class is confident in their understanding of the section. </a:t>
            </a:r>
            <a:endParaRPr lang="en-US" dirty="0">
              <a:cs typeface="Calibri"/>
            </a:endParaRPr>
          </a:p>
          <a:p>
            <a:endParaRPr lang="en-IN" dirty="0">
              <a:cs typeface="Calibri"/>
            </a:endParaRPr>
          </a:p>
          <a:p>
            <a:r>
              <a:rPr lang="en-IN" b="1" dirty="0">
                <a:cs typeface="Calibri"/>
              </a:rPr>
              <a:t>Correct Answer: </a:t>
            </a:r>
            <a:r>
              <a:rPr lang="en-IN" b="0" dirty="0">
                <a:cs typeface="Calibri"/>
              </a:rPr>
              <a:t>D</a:t>
            </a:r>
          </a:p>
          <a:p>
            <a:endParaRPr lang="en-IN" b="1" dirty="0">
              <a:cs typeface="Calibri"/>
            </a:endParaRPr>
          </a:p>
          <a:p>
            <a:r>
              <a:rPr lang="en-IN" b="1" dirty="0">
                <a:cs typeface="Calibri"/>
              </a:rPr>
              <a:t>Explanation: </a:t>
            </a:r>
            <a:r>
              <a:rPr lang="en-US" b="0" i="0" dirty="0">
                <a:solidFill>
                  <a:srgbClr val="0D0D0D"/>
                </a:solidFill>
                <a:effectLst/>
                <a:latin typeface="Söhne"/>
              </a:rPr>
              <a:t>Hamburger Menu is a navigation pattern designed to maximize screen space on mobile devices by collapsing the main menu options into a compact, three-line icon resembling a hamburger. When users tap or click on this icon, the full navigation menu expands, allowing access to all options without cluttering the screen.</a:t>
            </a:r>
            <a:endParaRPr lang="en-GB" dirty="0"/>
          </a:p>
        </p:txBody>
      </p:sp>
      <p:sp>
        <p:nvSpPr>
          <p:cNvPr id="4" name="Slide Number Placeholder 3"/>
          <p:cNvSpPr>
            <a:spLocks noGrp="1"/>
          </p:cNvSpPr>
          <p:nvPr>
            <p:ph type="sldNum" sz="quarter" idx="5"/>
          </p:nvPr>
        </p:nvSpPr>
        <p:spPr/>
        <p:txBody>
          <a:bodyPr/>
          <a:lstStyle/>
          <a:p>
            <a:fld id="{0AC900C1-7326-4B4D-9C4E-22E7230B62CC}" type="slidenum">
              <a:rPr lang="en-US" smtClean="0"/>
              <a:t>54</a:t>
            </a:fld>
            <a:endParaRPr lang="en-US" dirty="0"/>
          </a:p>
        </p:txBody>
      </p:sp>
    </p:spTree>
    <p:extLst>
      <p:ext uri="{BB962C8B-B14F-4D97-AF65-F5344CB8AC3E}">
        <p14:creationId xmlns:p14="http://schemas.microsoft.com/office/powerpoint/2010/main" val="215812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endParaRPr lang="en-IN" b="1" dirty="0">
              <a:cs typeface="Calibri"/>
            </a:endParaRPr>
          </a:p>
          <a:p>
            <a:r>
              <a:rPr lang="en-IN" b="1" dirty="0"/>
              <a:t>Estimated duration: 5 mins</a:t>
            </a:r>
            <a:endParaRPr lang="en-IN" b="1" dirty="0">
              <a:cs typeface="Calibri"/>
            </a:endParaRPr>
          </a:p>
          <a:p>
            <a:r>
              <a:rPr lang="en-IN" b="1" dirty="0"/>
              <a:t>Type: Instructor-led activity</a:t>
            </a:r>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55</a:t>
            </a:fld>
            <a:endParaRPr lang="en-US" dirty="0"/>
          </a:p>
        </p:txBody>
      </p:sp>
    </p:spTree>
    <p:extLst>
      <p:ext uri="{BB962C8B-B14F-4D97-AF65-F5344CB8AC3E}">
        <p14:creationId xmlns:p14="http://schemas.microsoft.com/office/powerpoint/2010/main" val="19548626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highlight>
                  <a:srgbClr val="F3F2F1"/>
                </a:highlight>
                <a:latin typeface="Calibri" panose="020F0502020204030204" pitchFamily="34" charset="0"/>
              </a:rPr>
              <a:t>Instructor Note:</a:t>
            </a:r>
            <a:r>
              <a:rPr lang="en-US"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For further guidance, you can refer to the elaborated demo document.</a:t>
            </a:r>
            <a:r>
              <a:rPr lang="en-IN" b="0" i="0" dirty="0">
                <a:solidFill>
                  <a:srgbClr val="444444"/>
                </a:solidFill>
                <a:effectLst/>
                <a:highlight>
                  <a:srgbClr val="F3F2F1"/>
                </a:highlight>
                <a:latin typeface="Calibri" panose="020F0502020204030204" pitchFamily="34" charset="0"/>
              </a:rPr>
              <a:t>​</a:t>
            </a:r>
          </a:p>
          <a:p>
            <a:pPr algn="l" rtl="0" fontAlgn="base"/>
            <a:endParaRPr lang="en-US" b="0" i="0" dirty="0">
              <a:solidFill>
                <a:srgbClr val="444444"/>
              </a:solidFill>
              <a:effectLst/>
              <a:highlight>
                <a:srgbClr val="F3F2F1"/>
              </a:highlight>
              <a:latin typeface="Calibri" panose="020F0502020204030204" pitchFamily="34" charset="0"/>
            </a:endParaRPr>
          </a:p>
          <a:p>
            <a:pPr algn="l" rtl="0" fontAlgn="base"/>
            <a:r>
              <a:rPr lang="en-US" b="0" i="0" dirty="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56</a:t>
            </a:fld>
            <a:endParaRPr lang="en-US" dirty="0"/>
          </a:p>
        </p:txBody>
      </p:sp>
    </p:spTree>
    <p:extLst>
      <p:ext uri="{BB962C8B-B14F-4D97-AF65-F5344CB8AC3E}">
        <p14:creationId xmlns:p14="http://schemas.microsoft.com/office/powerpoint/2010/main" val="15666214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highlight>
                  <a:srgbClr val="F3F2F1"/>
                </a:highlight>
                <a:latin typeface="Calibri" panose="020F0502020204030204" pitchFamily="34" charset="0"/>
              </a:rPr>
              <a:t>Instructor Note:</a:t>
            </a:r>
            <a:r>
              <a:rPr lang="en-US"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Please demonstrate the actions specified on the slide. Additionally, encourage the learners to actively participate by performing the tasks along with you during the demonstration.</a:t>
            </a:r>
            <a:r>
              <a:rPr lang="en-IN" b="0" i="0" dirty="0">
                <a:solidFill>
                  <a:srgbClr val="444444"/>
                </a:solidFill>
                <a:effectLst/>
                <a:highlight>
                  <a:srgbClr val="F3F2F1"/>
                </a:highlight>
                <a:latin typeface="Calibri" panose="020F0502020204030204" pitchFamily="34" charset="0"/>
              </a:rPr>
              <a:t>​</a:t>
            </a:r>
          </a:p>
          <a:p>
            <a:pPr algn="l" rtl="0" fontAlgn="base"/>
            <a:r>
              <a:rPr lang="en-IN" b="0" i="0" u="none" strike="noStrike" dirty="0">
                <a:solidFill>
                  <a:srgbClr val="000000"/>
                </a:solidFill>
                <a:effectLst/>
                <a:highlight>
                  <a:srgbClr val="F3F2F1"/>
                </a:highlight>
                <a:latin typeface="Calibri" panose="020F0502020204030204" pitchFamily="34" charset="0"/>
              </a:rPr>
              <a:t>For further guidance, you can refer to the elaborated demo document.</a:t>
            </a:r>
            <a:r>
              <a:rPr lang="en-IN" b="0" i="0" dirty="0">
                <a:solidFill>
                  <a:srgbClr val="444444"/>
                </a:solidFill>
                <a:effectLst/>
                <a:highlight>
                  <a:srgbClr val="F3F2F1"/>
                </a:highlight>
                <a:latin typeface="Calibri" panose="020F0502020204030204" pitchFamily="34" charset="0"/>
              </a:rPr>
              <a:t>​</a:t>
            </a:r>
          </a:p>
          <a:p>
            <a:pPr algn="l" rtl="0" fontAlgn="base"/>
            <a:endParaRPr lang="en-US" b="0" i="0" dirty="0">
              <a:solidFill>
                <a:srgbClr val="444444"/>
              </a:solidFill>
              <a:effectLst/>
              <a:highlight>
                <a:srgbClr val="F3F2F1"/>
              </a:highlight>
              <a:latin typeface="Calibri" panose="020F0502020204030204" pitchFamily="34" charset="0"/>
            </a:endParaRPr>
          </a:p>
          <a:p>
            <a:pPr algn="l" rtl="0" fontAlgn="base"/>
            <a:r>
              <a:rPr lang="en-US" b="0" i="0" dirty="0">
                <a:solidFill>
                  <a:srgbClr val="444444"/>
                </a:solidFill>
                <a:effectLst/>
                <a:highlight>
                  <a:srgbClr val="F3F2F1"/>
                </a:highlight>
                <a:latin typeface="Calibri" panose="020F0502020204030204" pitchFamily="34" charset="0"/>
              </a:rPr>
              <a:t>Please guide the learners to download the demo documents available on the Learning Management System (LMS) under the section titled 'Reference Materials'.</a:t>
            </a:r>
            <a:endParaRPr lang="en-US"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57</a:t>
            </a:fld>
            <a:endParaRPr lang="en-US" dirty="0"/>
          </a:p>
        </p:txBody>
      </p:sp>
    </p:spTree>
    <p:extLst>
      <p:ext uri="{BB962C8B-B14F-4D97-AF65-F5344CB8AC3E}">
        <p14:creationId xmlns:p14="http://schemas.microsoft.com/office/powerpoint/2010/main" val="13707519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endParaRPr lang="en-US" b="1" dirty="0">
              <a:cs typeface="Calibri"/>
            </a:endParaRPr>
          </a:p>
          <a:p>
            <a:r>
              <a:rPr lang="en-US" b="1" dirty="0"/>
              <a:t>Estimated duration: 20 to 30 mins</a:t>
            </a:r>
            <a:endParaRPr lang="en-US" b="1" dirty="0">
              <a:cs typeface="Calibri"/>
            </a:endParaRPr>
          </a:p>
          <a:p>
            <a:r>
              <a:rPr lang="en-US" b="1" dirty="0"/>
              <a:t>Type: Small-Group Activity/Individual activity</a:t>
            </a:r>
            <a:endParaRPr lang="en-US" b="1" dirty="0">
              <a:ea typeface="Calibri" panose="020F0502020204030204"/>
              <a:cs typeface="Calibri"/>
            </a:endParaRPr>
          </a:p>
          <a:p>
            <a:endParaRPr lang="en-US" b="1" dirty="0">
              <a:ea typeface="Calibri" panose="020F0502020204030204"/>
              <a:cs typeface="Calibri"/>
            </a:endParaRPr>
          </a:p>
          <a:p>
            <a:r>
              <a:rPr lang="en-US" b="1" dirty="0"/>
              <a:t>Instructure Note: </a:t>
            </a:r>
            <a:endParaRPr lang="en-US" dirty="0"/>
          </a:p>
          <a:p>
            <a:r>
              <a:rPr lang="en-US" dirty="0"/>
              <a:t>Instruct the learners to download the guided practice from the LMS present under the reference material and complete the exercise.</a:t>
            </a:r>
          </a:p>
          <a:p>
            <a:r>
              <a:rPr lang="en-US" dirty="0"/>
              <a:t>Facilitate the guided practice exercise. </a:t>
            </a:r>
            <a:endParaRPr lang="en-US" dirty="0">
              <a:ea typeface="Calibri"/>
              <a:cs typeface="Calibri"/>
            </a:endParaRPr>
          </a:p>
          <a:p>
            <a:r>
              <a:rPr lang="en-US" dirty="0"/>
              <a:t>Monitor breakout rooms. (in case of group work)</a:t>
            </a:r>
            <a:endParaRPr lang="en-US" dirty="0">
              <a:ea typeface="Calibri"/>
              <a:cs typeface="Calibri"/>
            </a:endParaRPr>
          </a:p>
          <a:p>
            <a:r>
              <a:rPr lang="en-US" dirty="0"/>
              <a:t>Outside of Bootcamps, this activity is an individual exercise, with the instructor assisting learners in completing it independently in the live class.</a:t>
            </a:r>
            <a:endParaRPr lang="en-US" dirty="0">
              <a:ea typeface="Calibri"/>
              <a:cs typeface="Calibri"/>
            </a:endParaRPr>
          </a:p>
          <a:p>
            <a:endParaRPr lang="en-US" b="1" dirty="0">
              <a:ea typeface="Calibri" panose="020F0502020204030204"/>
              <a:cs typeface="Calibri"/>
            </a:endParaRPr>
          </a:p>
          <a:p>
            <a:endParaRPr lang="en-US" dirty="0">
              <a:ea typeface="Calibri" panose="020F0502020204030204"/>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58</a:t>
            </a:fld>
            <a:endParaRPr lang="en-US"/>
          </a:p>
        </p:txBody>
      </p:sp>
    </p:spTree>
    <p:extLst>
      <p:ext uri="{BB962C8B-B14F-4D97-AF65-F5344CB8AC3E}">
        <p14:creationId xmlns:p14="http://schemas.microsoft.com/office/powerpoint/2010/main" val="4015141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Mode: async</a:t>
            </a:r>
            <a:endParaRPr lang="en-US" b="1">
              <a:cs typeface="Calibri"/>
            </a:endParaRPr>
          </a:p>
          <a:p>
            <a:r>
              <a:rPr lang="en-US" b="1"/>
              <a:t>Estimated duration: 5 mins (assignment walkthrough)</a:t>
            </a:r>
            <a:endParaRPr lang="en-US" b="1">
              <a:cs typeface="Calibri"/>
            </a:endParaRPr>
          </a:p>
          <a:p>
            <a:r>
              <a:rPr lang="en-US" b="1"/>
              <a:t>Type: Individual Activity</a:t>
            </a:r>
            <a:endParaRPr lang="en-US"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59</a:t>
            </a:fld>
            <a:endParaRPr lang="en-US"/>
          </a:p>
        </p:txBody>
      </p:sp>
    </p:spTree>
    <p:extLst>
      <p:ext uri="{BB962C8B-B14F-4D97-AF65-F5344CB8AC3E}">
        <p14:creationId xmlns:p14="http://schemas.microsoft.com/office/powerpoint/2010/main" val="7666506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endParaRPr lang="en-US" b="1" dirty="0">
              <a:cs typeface="Calibri"/>
            </a:endParaRPr>
          </a:p>
          <a:p>
            <a:r>
              <a:rPr lang="en-US" b="1" dirty="0"/>
              <a:t>Estimated duration: 5 to 10 mins</a:t>
            </a:r>
            <a:endParaRPr lang="en-US" b="1" dirty="0">
              <a:cs typeface="Calibri"/>
            </a:endParaRPr>
          </a:p>
          <a:p>
            <a:r>
              <a:rPr lang="en-US" b="1" dirty="0"/>
              <a:t>Type: Whole-Group Activity</a:t>
            </a:r>
            <a:endParaRPr lang="en-US"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60</a:t>
            </a:fld>
            <a:endParaRPr lang="en-US" dirty="0"/>
          </a:p>
        </p:txBody>
      </p:sp>
    </p:spTree>
    <p:extLst>
      <p:ext uri="{BB962C8B-B14F-4D97-AF65-F5344CB8AC3E}">
        <p14:creationId xmlns:p14="http://schemas.microsoft.com/office/powerpoint/2010/main" val="34082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Open Sans" panose="020B0606030504020204" pitchFamily="34" charset="0"/>
                <a:ea typeface="Open Sans" panose="020B0606030504020204" pitchFamily="34" charset="0"/>
                <a:cs typeface="Open Sans" panose="020B0606030504020204" pitchFamily="34" charset="0"/>
              </a:rPr>
              <a:t>Instructor Note:</a:t>
            </a:r>
          </a:p>
          <a:p>
            <a:endParaRPr lang="en-US" b="0" i="0" dirty="0">
              <a:solidFill>
                <a:srgbClr val="ECECEC"/>
              </a:solidFill>
              <a:effectLst/>
              <a:highlight>
                <a:srgbClr val="212121"/>
              </a:highlight>
              <a:latin typeface="Söhne"/>
            </a:endParaRPr>
          </a:p>
          <a:p>
            <a:r>
              <a:rPr lang="en-US" dirty="0"/>
              <a:t>By leveraging Generative AI, developers and designers can streamline the UI design process, reduce the time required for repetitive tasks, and ensure that the end product is both visually appealing and user-friendly.</a:t>
            </a:r>
            <a:endParaRPr lang="en-US" b="0" i="0" dirty="0">
              <a:solidFill>
                <a:srgbClr val="ECECEC"/>
              </a:solidFill>
              <a:effectLst/>
              <a:highlight>
                <a:srgbClr val="212121"/>
              </a:highligh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dirty="0"/>
          </a:p>
        </p:txBody>
      </p:sp>
    </p:spTree>
    <p:extLst>
      <p:ext uri="{BB962C8B-B14F-4D97-AF65-F5344CB8AC3E}">
        <p14:creationId xmlns:p14="http://schemas.microsoft.com/office/powerpoint/2010/main" val="3883023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mn-lt"/>
                <a:ea typeface="Open Sans" panose="020B0606030504020204" pitchFamily="34" charset="0"/>
                <a:cs typeface="Open Sans" panose="020B0606030504020204" pitchFamily="34" charset="0"/>
              </a:rPr>
              <a:t>Instructor Note:</a:t>
            </a:r>
          </a:p>
          <a:p>
            <a:r>
              <a:rPr lang="en-US" sz="4000" b="1" dirty="0"/>
              <a:t>System and Architecture Design</a:t>
            </a:r>
            <a:r>
              <a:rPr lang="en-US" sz="4000" dirty="0"/>
              <a:t>: Establishing the overall structure and technology stack of the application, including system architecture, database design, and component interactions. </a:t>
            </a:r>
            <a:r>
              <a:rPr lang="en-US" sz="4000" i="1" dirty="0"/>
              <a:t>Example</a:t>
            </a:r>
            <a:r>
              <a:rPr lang="en-US" sz="4000" dirty="0"/>
              <a:t>: Using a microservices architecture with React for the frontend and Node.js for the backend, and designing relational databases for user profiles, orders, and products.</a:t>
            </a:r>
          </a:p>
          <a:p>
            <a:r>
              <a:rPr lang="en-US" sz="4000" b="1" dirty="0"/>
              <a:t>User Interface and User Experience Design</a:t>
            </a:r>
            <a:r>
              <a:rPr lang="en-US" sz="4000" dirty="0"/>
              <a:t>: Crafting the layout, wireframes, and interaction flow of the user-facing part of the application, ensuring it is user-friendly and visually appealing. </a:t>
            </a:r>
            <a:r>
              <a:rPr lang="en-US" sz="4000" i="1" dirty="0"/>
              <a:t>Example</a:t>
            </a:r>
            <a:r>
              <a:rPr lang="en-US" sz="4000" dirty="0"/>
              <a:t>: Designing wireframes for a mobile app's login and registration screens, and creating responsive designs for various devices.</a:t>
            </a:r>
          </a:p>
          <a:p>
            <a:r>
              <a:rPr lang="en-US" sz="4000" b="1" dirty="0"/>
              <a:t>Security and API Design</a:t>
            </a:r>
            <a:r>
              <a:rPr lang="en-US" sz="4000" dirty="0"/>
              <a:t>: Defining security measures and creating APIs to ensure secure data flow and communication between system components. </a:t>
            </a:r>
            <a:r>
              <a:rPr lang="en-US" sz="4000" i="1" dirty="0"/>
              <a:t>Example</a:t>
            </a:r>
            <a:r>
              <a:rPr lang="en-US" sz="4000" dirty="0"/>
              <a:t>: Implementing encryption and authentication for sensitive data and designing RESTful APIs for handling social media posts and comments.</a:t>
            </a:r>
          </a:p>
          <a:p>
            <a:r>
              <a:rPr lang="en-US" sz="4000" b="1" dirty="0"/>
              <a:t>Prototyping and Documentation</a:t>
            </a:r>
            <a:r>
              <a:rPr lang="en-US" sz="4000" dirty="0"/>
              <a:t>: Developing prototypes to validate design decisions and preparing comprehensive documentation for the development team to follow. </a:t>
            </a:r>
            <a:r>
              <a:rPr lang="en-US" sz="4000" i="1" dirty="0"/>
              <a:t>Example</a:t>
            </a:r>
            <a:r>
              <a:rPr lang="en-US" sz="4000" dirty="0"/>
              <a:t>: Building a clickable prototype of a dashboard for user feedback and writing technical specifications for system architecture and data flow.</a:t>
            </a:r>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dirty="0"/>
          </a:p>
        </p:txBody>
      </p:sp>
    </p:spTree>
    <p:extLst>
      <p:ext uri="{BB962C8B-B14F-4D97-AF65-F5344CB8AC3E}">
        <p14:creationId xmlns:p14="http://schemas.microsoft.com/office/powerpoint/2010/main" val="1598389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mn-lt"/>
                <a:ea typeface="Open Sans" panose="020B0606030504020204" pitchFamily="34" charset="0"/>
                <a:cs typeface="Open Sans" panose="020B0606030504020204" pitchFamily="34" charset="0"/>
              </a:rPr>
              <a:t>Instructor Note:</a:t>
            </a:r>
          </a:p>
          <a:p>
            <a:r>
              <a:rPr lang="en-IN" b="0" i="0" dirty="0">
                <a:solidFill>
                  <a:srgbClr val="ECECEC"/>
                </a:solidFill>
                <a:effectLst/>
                <a:highlight>
                  <a:srgbClr val="212121"/>
                </a:highlight>
                <a:latin typeface="+mn-lt"/>
              </a:rPr>
              <a:t>Generative AI in code generation involves using advanced AI models, like transformers and neural networks, to automatically create code. These models are trained on extensive datasets containing source code from various programming languages and frameworks. </a:t>
            </a:r>
          </a:p>
          <a:p>
            <a:r>
              <a:rPr lang="en-IN" b="0" i="0" dirty="0">
                <a:solidFill>
                  <a:srgbClr val="ECECEC"/>
                </a:solidFill>
                <a:effectLst/>
                <a:highlight>
                  <a:srgbClr val="212121"/>
                </a:highlight>
                <a:latin typeface="+mn-lt"/>
              </a:rPr>
              <a:t>Through this training, they learn common programming patterns and structures. This enables them to generate code snippets, functions, or even entire programs based on specific prompts or instructions, significantly aiding the software development process by automating repetitive tasks, improving consistency, and increasing efficiency.</a:t>
            </a:r>
            <a:endParaRPr lang="en-IN" b="0" dirty="0">
              <a:latin typeface="+mn-lt"/>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dirty="0"/>
          </a:p>
        </p:txBody>
      </p:sp>
    </p:spTree>
    <p:extLst>
      <p:ext uri="{BB962C8B-B14F-4D97-AF65-F5344CB8AC3E}">
        <p14:creationId xmlns:p14="http://schemas.microsoft.com/office/powerpoint/2010/main" val="851418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latin typeface="Open Sans" panose="020B0606030504020204" pitchFamily="34" charset="0"/>
                <a:ea typeface="Open Sans" panose="020B0606030504020204" pitchFamily="34" charset="0"/>
                <a:cs typeface="Open Sans" panose="020B0606030504020204" pitchFamily="34" charset="0"/>
              </a:rPr>
              <a:t>Instructor Note:</a:t>
            </a:r>
            <a:endParaRPr lang="en-IN" dirty="0"/>
          </a:p>
          <a:p>
            <a:pPr>
              <a:buFont typeface="+mj-lt"/>
              <a:buAutoNum type="arabicPeriod"/>
            </a:pPr>
            <a:r>
              <a:rPr lang="en-IN" b="1" dirty="0"/>
              <a:t>GitHub Copilot</a:t>
            </a:r>
            <a:r>
              <a:rPr lang="en-IN" dirty="0"/>
              <a:t>: AI pair programmer offering code suggestions within editors like VS Code, powered by OpenAI Codex.</a:t>
            </a:r>
          </a:p>
          <a:p>
            <a:pPr>
              <a:buFont typeface="+mj-lt"/>
              <a:buAutoNum type="arabicPeriod"/>
            </a:pPr>
            <a:r>
              <a:rPr lang="en-IN" b="1" dirty="0"/>
              <a:t>Amazon Q</a:t>
            </a:r>
            <a:r>
              <a:rPr lang="en-IN" dirty="0"/>
              <a:t>: AI code review tool analysing repositories for feedback on code quality and adherence to best practices.</a:t>
            </a:r>
          </a:p>
          <a:p>
            <a:pPr>
              <a:buFont typeface="+mj-lt"/>
              <a:buAutoNum type="arabicPeriod"/>
            </a:pPr>
            <a:r>
              <a:rPr lang="en-IN" b="1" dirty="0"/>
              <a:t>ChatGPT</a:t>
            </a:r>
            <a:r>
              <a:rPr lang="en-IN" dirty="0"/>
              <a:t>: OpenAI language model assisting with natural language tasks, including code-related text generation.</a:t>
            </a:r>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dirty="0"/>
          </a:p>
        </p:txBody>
      </p:sp>
    </p:spTree>
    <p:extLst>
      <p:ext uri="{BB962C8B-B14F-4D97-AF65-F5344CB8AC3E}">
        <p14:creationId xmlns:p14="http://schemas.microsoft.com/office/powerpoint/2010/main" val="24034843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9.png"/><Relationship Id="rId4"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9.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_Name">
    <p:spTree>
      <p:nvGrpSpPr>
        <p:cNvPr id="1" name=""/>
        <p:cNvGrpSpPr/>
        <p:nvPr/>
      </p:nvGrpSpPr>
      <p:grpSpPr>
        <a:xfrm>
          <a:off x="0" y="0"/>
          <a:ext cx="0" cy="0"/>
          <a:chOff x="0" y="0"/>
          <a:chExt cx="0" cy="0"/>
        </a:xfrm>
      </p:grpSpPr>
      <p:pic>
        <p:nvPicPr>
          <p:cNvPr id="3" name="Picture 2" descr="A person standing next to a computer&#10;&#10;Description automatically generated">
            <a:extLst>
              <a:ext uri="{FF2B5EF4-FFF2-40B4-BE49-F238E27FC236}">
                <a16:creationId xmlns:a16="http://schemas.microsoft.com/office/drawing/2014/main" id="{D7E5C575-8255-8250-7D4D-2BD5FDAA98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2" name="Google Shape;24;p23">
            <a:extLst>
              <a:ext uri="{FF2B5EF4-FFF2-40B4-BE49-F238E27FC236}">
                <a16:creationId xmlns:a16="http://schemas.microsoft.com/office/drawing/2014/main" id="{83442771-4945-4956-FDAB-A1D7685C7D38}"/>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Course Name</a:t>
            </a:r>
          </a:p>
        </p:txBody>
      </p:sp>
    </p:spTree>
    <p:custDataLst>
      <p:tags r:id="rId1"/>
    </p:custDataLst>
    <p:extLst>
      <p:ext uri="{BB962C8B-B14F-4D97-AF65-F5344CB8AC3E}">
        <p14:creationId xmlns:p14="http://schemas.microsoft.com/office/powerpoint/2010/main" val="394927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ck 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527050" y="3050887"/>
            <a:ext cx="6673711" cy="3042226"/>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70"/>
            <a:ext cx="7538997" cy="523180"/>
          </a:xfrm>
          <a:prstGeom prst="rect">
            <a:avLst/>
          </a:prstGeom>
          <a:noFill/>
          <a:ln>
            <a:noFill/>
          </a:ln>
        </p:spPr>
        <p:txBody>
          <a:bodyPr spcFirstLastPara="1" wrap="square" lIns="91425" tIns="45700" rIns="91425" bIns="45700" anchor="t" anchorCtr="0">
            <a:spAutoFit/>
          </a:bodyPr>
          <a:lstStyle/>
          <a:p>
            <a:pPr algn="ctr"/>
            <a:r>
              <a:rPr lang="en-IN" sz="2800" b="1" dirty="0">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0"/>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361726"/>
            <a:ext cx="7315200" cy="910026"/>
          </a:xfrm>
          <a:prstGeom prst="rect">
            <a:avLst/>
          </a:prstGeom>
          <a:noFill/>
          <a:ln>
            <a:noFill/>
          </a:ln>
        </p:spPr>
        <p:txBody>
          <a:bodyPr spcFirstLastPara="1" wrap="square" lIns="91425" tIns="0" rIns="91425" bIns="0" anchor="ctr" anchorCtr="0">
            <a:sp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1"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9088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Guided Practice</a:t>
            </a:r>
            <a:endParaRPr lang="en-US" sz="1400" b="0" i="0" u="none" strike="noStrike" cap="none">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
        <p:nvSpPr>
          <p:cNvPr id="2" name="Text Placeholder 7">
            <a:extLst>
              <a:ext uri="{FF2B5EF4-FFF2-40B4-BE49-F238E27FC236}">
                <a16:creationId xmlns:a16="http://schemas.microsoft.com/office/drawing/2014/main" id="{17178723-0B69-BEF7-B3B3-DAFE72D44114}"/>
              </a:ext>
            </a:extLst>
          </p:cNvPr>
          <p:cNvSpPr txBox="1">
            <a:spLocks noGrp="1" noRot="1" noMove="1" noResize="1" noEditPoints="1" noAdjustHandles="1" noChangeArrowheads="1" noChangeShapeType="1"/>
          </p:cNvSpPr>
          <p:nvPr userDrawn="1"/>
        </p:nvSpPr>
        <p:spPr>
          <a:xfrm>
            <a:off x="1291857" y="179070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Overview</a:t>
            </a:r>
          </a:p>
        </p:txBody>
      </p:sp>
    </p:spTree>
    <p:custDataLst>
      <p:tags r:id="rId1"/>
    </p:custDataLst>
    <p:extLst>
      <p:ext uri="{BB962C8B-B14F-4D97-AF65-F5344CB8AC3E}">
        <p14:creationId xmlns:p14="http://schemas.microsoft.com/office/powerpoint/2010/main" val="308479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Guided Practice</a:t>
            </a:r>
            <a:endParaRPr lang="en-US" sz="1400" b="0" i="0" u="none" strike="noStrike" cap="none">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Tree>
    <p:custDataLst>
      <p:tags r:id="rId1"/>
    </p:custDataLst>
    <p:extLst>
      <p:ext uri="{BB962C8B-B14F-4D97-AF65-F5344CB8AC3E}">
        <p14:creationId xmlns:p14="http://schemas.microsoft.com/office/powerpoint/2010/main" val="2629210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6"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6"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0" y="269818"/>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Key Takeaways</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8"/>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158503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actice Project">
    <p:spTree>
      <p:nvGrpSpPr>
        <p:cNvPr id="1" name=""/>
        <p:cNvGrpSpPr/>
        <p:nvPr/>
      </p:nvGrpSpPr>
      <p:grpSpPr>
        <a:xfrm>
          <a:off x="0" y="0"/>
          <a:ext cx="0" cy="0"/>
          <a:chOff x="0" y="0"/>
          <a:chExt cx="0" cy="0"/>
        </a:xfrm>
      </p:grpSpPr>
      <p:pic>
        <p:nvPicPr>
          <p:cNvPr id="3" name="Picture 2" descr="A blue arrow pointing to a white rectangle&#10;&#10;Description automatically generated">
            <a:extLst>
              <a:ext uri="{FF2B5EF4-FFF2-40B4-BE49-F238E27FC236}">
                <a16:creationId xmlns:a16="http://schemas.microsoft.com/office/drawing/2014/main" id="{96657892-362A-F37C-A2F8-51A45BE902F8}"/>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0" y="139700"/>
            <a:ext cx="16256000" cy="9144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6DDCF134-CF20-6E44-ABC8-EE9E7C9983AC}"/>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0" y="852488"/>
            <a:ext cx="16256000" cy="9144000"/>
          </a:xfrm>
          <a:prstGeom prst="rect">
            <a:avLst/>
          </a:prstGeom>
        </p:spPr>
      </p:pic>
      <p:sp>
        <p:nvSpPr>
          <p:cNvPr id="5" name="Text Placeholder 6">
            <a:extLst>
              <a:ext uri="{FF2B5EF4-FFF2-40B4-BE49-F238E27FC236}">
                <a16:creationId xmlns:a16="http://schemas.microsoft.com/office/drawing/2014/main" id="{63E0DF35-6C1D-2D94-E202-E99EDCE6F683}"/>
              </a:ext>
            </a:extLst>
          </p:cNvPr>
          <p:cNvSpPr>
            <a:spLocks noGrp="1"/>
          </p:cNvSpPr>
          <p:nvPr>
            <p:ph type="body" sz="quarter" idx="10" hasCustomPrompt="1"/>
          </p:nvPr>
        </p:nvSpPr>
        <p:spPr>
          <a:xfrm>
            <a:off x="4840224" y="2267712"/>
            <a:ext cx="10277856" cy="5920945"/>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project overview</a:t>
            </a:r>
          </a:p>
        </p:txBody>
      </p:sp>
      <p:sp>
        <p:nvSpPr>
          <p:cNvPr id="6" name="Google Shape;60;p31">
            <a:extLst>
              <a:ext uri="{FF2B5EF4-FFF2-40B4-BE49-F238E27FC236}">
                <a16:creationId xmlns:a16="http://schemas.microsoft.com/office/drawing/2014/main" id="{2069B2B0-74D9-6EC9-A7E7-FB0B482FF634}"/>
              </a:ext>
            </a:extLst>
          </p:cNvPr>
          <p:cNvSpPr/>
          <p:nvPr userDrawn="1"/>
        </p:nvSpPr>
        <p:spPr>
          <a:xfrm>
            <a:off x="5460365" y="267970"/>
            <a:ext cx="5335271"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Practice Project</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7" name="Text Placeholder 6">
            <a:extLst>
              <a:ext uri="{FF2B5EF4-FFF2-40B4-BE49-F238E27FC236}">
                <a16:creationId xmlns:a16="http://schemas.microsoft.com/office/drawing/2014/main" id="{B113240B-D19C-6E66-CF57-3D026B20E0EA}"/>
              </a:ext>
            </a:extLst>
          </p:cNvPr>
          <p:cNvSpPr>
            <a:spLocks noGrp="1"/>
          </p:cNvSpPr>
          <p:nvPr>
            <p:ph type="body" sz="quarter" idx="13" hasCustomPrompt="1"/>
          </p:nvPr>
        </p:nvSpPr>
        <p:spPr>
          <a:xfrm>
            <a:off x="4840224" y="1576578"/>
            <a:ext cx="1027785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Click to Add Project Name</a:t>
            </a:r>
          </a:p>
        </p:txBody>
      </p:sp>
      <p:sp>
        <p:nvSpPr>
          <p:cNvPr id="8" name="Brandline">
            <a:extLst>
              <a:ext uri="{FF2B5EF4-FFF2-40B4-BE49-F238E27FC236}">
                <a16:creationId xmlns:a16="http://schemas.microsoft.com/office/drawing/2014/main" id="{1E44A2A7-9B1F-B2CD-9E13-0443D7201C62}"/>
              </a:ext>
            </a:extLst>
          </p:cNvPr>
          <p:cNvSpPr/>
          <p:nvPr userDrawn="1"/>
        </p:nvSpPr>
        <p:spPr>
          <a:xfrm>
            <a:off x="6400800" y="816324"/>
            <a:ext cx="3468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at a desk writing on a paper&#10;&#10;Description automatically generated">
            <a:extLst>
              <a:ext uri="{FF2B5EF4-FFF2-40B4-BE49-F238E27FC236}">
                <a16:creationId xmlns:a16="http://schemas.microsoft.com/office/drawing/2014/main" id="{BABBE4AB-C911-BF47-DD35-CF2F409FEE45}"/>
              </a:ext>
            </a:extLst>
          </p:cNvPr>
          <p:cNvPicPr/>
          <p:nvPr userDrawn="1"/>
        </p:nvPicPr>
        <p:blipFill>
          <a:blip r:embed="rId5">
            <a:extLst>
              <a:ext uri="{28A0092B-C50C-407E-A947-70E740481C1C}">
                <a14:useLocalDpi xmlns:a14="http://schemas.microsoft.com/office/drawing/2010/main" val="0"/>
              </a:ext>
            </a:extLst>
          </a:blip>
          <a:stretch>
            <a:fillRect/>
          </a:stretch>
        </p:blipFill>
        <p:spPr>
          <a:xfrm>
            <a:off x="159778" y="2451100"/>
            <a:ext cx="3232229" cy="3886200"/>
          </a:xfrm>
          <a:prstGeom prst="rect">
            <a:avLst/>
          </a:prstGeom>
        </p:spPr>
      </p:pic>
    </p:spTree>
    <p:custDataLst>
      <p:tags r:id="rId1"/>
    </p:custDataLst>
    <p:extLst>
      <p:ext uri="{BB962C8B-B14F-4D97-AF65-F5344CB8AC3E}">
        <p14:creationId xmlns:p14="http://schemas.microsoft.com/office/powerpoint/2010/main" val="3150942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End Project" preserve="1" userDrawn="1">
  <p:cSld name="Additional Resources">
    <p:spTree>
      <p:nvGrpSpPr>
        <p:cNvPr id="1" name="Shape 150"/>
        <p:cNvGrpSpPr/>
        <p:nvPr/>
      </p:nvGrpSpPr>
      <p:grpSpPr>
        <a:xfrm>
          <a:off x="0" y="0"/>
          <a:ext cx="0" cy="0"/>
          <a:chOff x="0" y="0"/>
          <a:chExt cx="0" cy="0"/>
        </a:xfrm>
      </p:grpSpPr>
      <p:pic>
        <p:nvPicPr>
          <p:cNvPr id="11" name="Picture 10" descr="A white rectangular object with black border&#10;&#10;Description automatically generated">
            <a:extLst>
              <a:ext uri="{FF2B5EF4-FFF2-40B4-BE49-F238E27FC236}">
                <a16:creationId xmlns:a16="http://schemas.microsoft.com/office/drawing/2014/main" id="{A1C0FA6B-1F84-3039-AE49-396336D832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5942" y="319314"/>
            <a:ext cx="14643100" cy="8236744"/>
          </a:xfrm>
          <a:prstGeom prst="rect">
            <a:avLst/>
          </a:prstGeom>
        </p:spPr>
      </p:pic>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hasCustomPrompt="1"/>
          </p:nvPr>
        </p:nvSpPr>
        <p:spPr>
          <a:xfrm>
            <a:off x="5321516" y="1524433"/>
            <a:ext cx="9815068" cy="5827343"/>
          </a:xfrm>
          <a:prstGeom prst="rect">
            <a:avLst/>
          </a:prstGeom>
        </p:spPr>
        <p:txBody>
          <a:bodyPr/>
          <a:lstStyle>
            <a:lvl1pPr marL="342000" indent="-342900">
              <a:lnSpc>
                <a:spcPct val="114000"/>
              </a:lnSpc>
              <a:spcBef>
                <a:spcPts val="10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Bullet point 1</a:t>
            </a:r>
          </a:p>
          <a:p>
            <a:pPr lvl="0"/>
            <a:r>
              <a:rPr lang="en-US"/>
              <a:t>Bullet point 2 </a:t>
            </a:r>
          </a:p>
          <a:p>
            <a:pPr lvl="0"/>
            <a:endParaRPr lang="en-US"/>
          </a:p>
        </p:txBody>
      </p:sp>
      <p:sp>
        <p:nvSpPr>
          <p:cNvPr id="8" name="Google Shape;60;p31">
            <a:extLst>
              <a:ext uri="{FF2B5EF4-FFF2-40B4-BE49-F238E27FC236}">
                <a16:creationId xmlns:a16="http://schemas.microsoft.com/office/drawing/2014/main" id="{1BB282A6-5AC6-C5B9-DCE6-C1C9E190BB26}"/>
              </a:ext>
            </a:extLst>
          </p:cNvPr>
          <p:cNvSpPr>
            <a:spLocks noGrp="1" noRot="1" noMove="1" noResize="1" noEditPoints="1" noAdjustHandles="1" noChangeArrowheads="1" noChangeShapeType="1"/>
          </p:cNvSpPr>
          <p:nvPr userDrawn="1"/>
        </p:nvSpPr>
        <p:spPr>
          <a:xfrm>
            <a:off x="5929497" y="267970"/>
            <a:ext cx="4397007"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Additional Resources</a:t>
            </a:r>
            <a:endParaRPr lang="en-US" sz="1400" b="0" i="0" u="none" strike="noStrike" cap="none" dirty="0">
              <a:solidFill>
                <a:schemeClr val="tx1">
                  <a:lumMod val="75000"/>
                  <a:lumOff val="25000"/>
                </a:schemeClr>
              </a:solidFill>
              <a:latin typeface="Arial"/>
              <a:ea typeface="Arial"/>
              <a:cs typeface="Arial"/>
              <a:sym typeface="Arial"/>
            </a:endParaRPr>
          </a:p>
        </p:txBody>
      </p:sp>
      <p:pic>
        <p:nvPicPr>
          <p:cNvPr id="12" name="Picture 11">
            <a:extLst>
              <a:ext uri="{FF2B5EF4-FFF2-40B4-BE49-F238E27FC236}">
                <a16:creationId xmlns:a16="http://schemas.microsoft.com/office/drawing/2014/main" id="{CB5A2BAD-9827-25F2-4D00-60124A7CD6D6}"/>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11008"/>
          <a:stretch/>
        </p:blipFill>
        <p:spPr>
          <a:xfrm>
            <a:off x="0" y="3210260"/>
            <a:ext cx="4741223" cy="2418192"/>
          </a:xfrm>
          <a:prstGeom prst="rect">
            <a:avLst/>
          </a:prstGeom>
        </p:spPr>
      </p:pic>
      <p:sp>
        <p:nvSpPr>
          <p:cNvPr id="3" name="Brandline">
            <a:extLst>
              <a:ext uri="{FF2B5EF4-FFF2-40B4-BE49-F238E27FC236}">
                <a16:creationId xmlns:a16="http://schemas.microsoft.com/office/drawing/2014/main" id="{FD181469-5F16-209F-6CF1-CD77793C651A}"/>
              </a:ext>
            </a:extLst>
          </p:cNvPr>
          <p:cNvSpPr>
            <a:spLocks noGrp="1" noRot="1" noMove="1" noResize="1" noEditPoints="1" noAdjustHandles="1" noChangeArrowheads="1" noChangeShapeType="1"/>
          </p:cNvSpPr>
          <p:nvPr userDrawn="1"/>
        </p:nvSpPr>
        <p:spPr>
          <a:xfrm>
            <a:off x="5803900" y="816324"/>
            <a:ext cx="4666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sp>
        <p:nvSpPr>
          <p:cNvPr id="207" name="Google Shape;207;p41"/>
          <p:cNvSpPr>
            <a:spLocks noGrp="1" noRot="1" noMove="1" noResize="1" noEditPoints="1" noAdjustHandles="1" noChangeArrowheads="1" noChangeShapeType="1"/>
          </p:cNvSpPr>
          <p:nvPr/>
        </p:nvSpPr>
        <p:spPr>
          <a:xfrm>
            <a:off x="5718038" y="3182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What’s Next?</a:t>
            </a:r>
            <a:endParaRPr sz="2800" b="1" dirty="0">
              <a:solidFill>
                <a:schemeClr val="tx1">
                  <a:lumMod val="75000"/>
                  <a:lumOff val="25000"/>
                </a:schemeClr>
              </a:solidFill>
              <a:latin typeface="Open Sans"/>
              <a:ea typeface="Open Sans"/>
              <a:cs typeface="Open Sans"/>
              <a:sym typeface="Arial"/>
            </a:endParaRPr>
          </a:p>
        </p:txBody>
      </p:sp>
      <p:sp>
        <p:nvSpPr>
          <p:cNvPr id="2" name="Text Placeholder 6">
            <a:extLst>
              <a:ext uri="{FF2B5EF4-FFF2-40B4-BE49-F238E27FC236}">
                <a16:creationId xmlns:a16="http://schemas.microsoft.com/office/drawing/2014/main" id="{D2FC2C7E-8A49-2CEC-03BB-CC867547C5FA}"/>
              </a:ext>
            </a:extLst>
          </p:cNvPr>
          <p:cNvSpPr>
            <a:spLocks noGrp="1" noRot="1" noMove="1" noResize="1" noEditPoints="1" noAdjustHandles="1" noChangeArrowheads="1" noChangeShapeType="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Brandline">
            <a:extLst>
              <a:ext uri="{FF2B5EF4-FFF2-40B4-BE49-F238E27FC236}">
                <a16:creationId xmlns:a16="http://schemas.microsoft.com/office/drawing/2014/main" id="{F12BE2B2-BC3C-F401-94E2-8BDFB2182353}"/>
              </a:ext>
            </a:extLst>
          </p:cNvPr>
          <p:cNvSpPr>
            <a:spLocks noGrp="1" noRot="1" noMove="1" noResize="1" noEditPoints="1" noAdjustHandles="1" noChangeArrowheads="1" noChangeShapeType="1"/>
          </p:cNvSpPr>
          <p:nvPr userDrawn="1"/>
        </p:nvSpPr>
        <p:spPr>
          <a:xfrm>
            <a:off x="6692900" y="816324"/>
            <a:ext cx="28879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799609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cussion-Content" preserve="1" userDrawn="1">
  <p:cSld name="QandA">
    <p:spTree>
      <p:nvGrpSpPr>
        <p:cNvPr id="1" name="Shape 161"/>
        <p:cNvGrpSpPr/>
        <p:nvPr/>
      </p:nvGrpSpPr>
      <p:grpSpPr>
        <a:xfrm>
          <a:off x="0" y="0"/>
          <a:ext cx="0" cy="0"/>
          <a:chOff x="0" y="0"/>
          <a:chExt cx="0" cy="0"/>
        </a:xfrm>
      </p:grpSpPr>
      <p:pic>
        <p:nvPicPr>
          <p:cNvPr id="2" name="Google Shape;55;p28">
            <a:extLst>
              <a:ext uri="{FF2B5EF4-FFF2-40B4-BE49-F238E27FC236}">
                <a16:creationId xmlns:a16="http://schemas.microsoft.com/office/drawing/2014/main" id="{A550541B-DFAF-618F-498E-A0C8F067CD7D}"/>
              </a:ext>
            </a:extLst>
          </p:cNvPr>
          <p:cNvPicPr preferRelativeResize="0">
            <a:picLocks noGrp="1" noRot="1" noMove="1" noResize="1" noEditPoints="1" noAdjustHandles="1" noChangeArrowheads="1" noChangeShapeType="1" noCrop="1"/>
          </p:cNvPicPr>
          <p:nvPr userDrawn="1"/>
        </p:nvPicPr>
        <p:blipFill>
          <a:blip r:embed="rId3"/>
          <a:srcRect/>
          <a:stretch/>
        </p:blipFill>
        <p:spPr>
          <a:xfrm>
            <a:off x="0" y="-1814"/>
            <a:ext cx="16255998" cy="9143999"/>
          </a:xfrm>
          <a:prstGeom prst="rect">
            <a:avLst/>
          </a:prstGeom>
          <a:noFill/>
          <a:ln>
            <a:noFill/>
          </a:ln>
        </p:spPr>
      </p:pic>
      <p:pic>
        <p:nvPicPr>
          <p:cNvPr id="5" name="Graphic 4">
            <a:extLst>
              <a:ext uri="{FF2B5EF4-FFF2-40B4-BE49-F238E27FC236}">
                <a16:creationId xmlns:a16="http://schemas.microsoft.com/office/drawing/2014/main" id="{82E131DA-8692-40F5-8051-6490DEBC3CDA}"/>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5706602" y="2108200"/>
            <a:ext cx="4842796" cy="5321300"/>
          </a:xfrm>
          <a:prstGeom prst="rect">
            <a:avLst/>
          </a:prstGeom>
        </p:spPr>
      </p:pic>
      <p:sp>
        <p:nvSpPr>
          <p:cNvPr id="6" name="Google Shape;60;p31">
            <a:extLst>
              <a:ext uri="{FF2B5EF4-FFF2-40B4-BE49-F238E27FC236}">
                <a16:creationId xmlns:a16="http://schemas.microsoft.com/office/drawing/2014/main" id="{E1DEFEB1-92EC-424A-7D59-ED327701D859}"/>
              </a:ext>
            </a:extLst>
          </p:cNvPr>
          <p:cNvSpPr>
            <a:spLocks noGrp="1" noRot="1" noMove="1" noResize="1" noEditPoints="1" noAdjustHandles="1" noChangeArrowheads="1" noChangeShapeType="1"/>
          </p:cNvSpPr>
          <p:nvPr userDrawn="1"/>
        </p:nvSpPr>
        <p:spPr>
          <a:xfrm>
            <a:off x="7421960" y="282000"/>
            <a:ext cx="1412081" cy="523180"/>
          </a:xfrm>
          <a:prstGeom prst="rect">
            <a:avLst/>
          </a:prstGeom>
          <a:noFill/>
          <a:ln>
            <a:noFill/>
          </a:ln>
        </p:spPr>
        <p:txBody>
          <a:bodyPr spcFirstLastPara="1" wrap="square" lIns="91425" tIns="45700" rIns="91425" bIns="45700" anchor="t" anchorCtr="0">
            <a:spAutoFit/>
          </a:bodyPr>
          <a:lstStyle/>
          <a:p>
            <a:pPr marL="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Q&amp;A</a:t>
            </a:r>
          </a:p>
        </p:txBody>
      </p:sp>
      <p:sp>
        <p:nvSpPr>
          <p:cNvPr id="3" name="Brandline">
            <a:extLst>
              <a:ext uri="{FF2B5EF4-FFF2-40B4-BE49-F238E27FC236}">
                <a16:creationId xmlns:a16="http://schemas.microsoft.com/office/drawing/2014/main" id="{7F606CF9-6434-5C47-4B93-17E62FD13B97}"/>
              </a:ext>
            </a:extLst>
          </p:cNvPr>
          <p:cNvSpPr>
            <a:spLocks noGrp="1" noRot="1" noMove="1" noResize="1" noEditPoints="1" noAdjustHandles="1" noChangeArrowheads="1" noChangeShapeType="1"/>
          </p:cNvSpPr>
          <p:nvPr userDrawn="1"/>
        </p:nvSpPr>
        <p:spPr>
          <a:xfrm>
            <a:off x="7632701" y="816324"/>
            <a:ext cx="99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97160004"/>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15"/>
        <p:cNvGrpSpPr/>
        <p:nvPr/>
      </p:nvGrpSpPr>
      <p:grpSpPr>
        <a:xfrm>
          <a:off x="0" y="0"/>
          <a:ext cx="0" cy="0"/>
          <a:chOff x="0" y="0"/>
          <a:chExt cx="0" cy="0"/>
        </a:xfrm>
      </p:grpSpPr>
      <p:pic>
        <p:nvPicPr>
          <p:cNvPr id="16" name="Google Shape;16;p22"/>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17" name="Google Shape;17;p22"/>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2"/>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457200" lvl="0" indent="-228600" algn="ctr">
              <a:lnSpc>
                <a:spcPct val="115000"/>
              </a:lnSpc>
              <a:spcBef>
                <a:spcPts val="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rgbClr val="3F3F3F"/>
              </a:buClr>
              <a:buSzPts val="2400"/>
              <a:buChar char="•"/>
              <a:defRPr/>
            </a:lvl2pPr>
            <a:lvl3pPr marL="1371600" lvl="2" indent="-355600" algn="l">
              <a:lnSpc>
                <a:spcPct val="90000"/>
              </a:lnSpc>
              <a:spcBef>
                <a:spcPts val="500"/>
              </a:spcBef>
              <a:spcAft>
                <a:spcPts val="0"/>
              </a:spcAft>
              <a:buClr>
                <a:srgbClr val="3F3F3F"/>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 name="Google Shape;19;p22" descr="A picture containing colorfulness, pattern, rectangle, screenshot&#10;&#10;Description automatically generated"/>
          <p:cNvPicPr preferRelativeResize="0"/>
          <p:nvPr/>
        </p:nvPicPr>
        <p:blipFill rotWithShape="1">
          <a:blip r:embed="rId3">
            <a:alphaModFix/>
          </a:blip>
          <a:srcRect/>
          <a:stretch/>
        </p:blipFill>
        <p:spPr>
          <a:xfrm>
            <a:off x="16566008" y="913238"/>
            <a:ext cx="1219478" cy="7291461"/>
          </a:xfrm>
          <a:prstGeom prst="rect">
            <a:avLst/>
          </a:prstGeom>
          <a:noFill/>
          <a:ln>
            <a:noFill/>
          </a:ln>
        </p:spPr>
      </p:pic>
      <p:sp>
        <p:nvSpPr>
          <p:cNvPr id="20" name="Google Shape;20;p2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17842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sson_Name">
    <p:spTree>
      <p:nvGrpSpPr>
        <p:cNvPr id="1" name=""/>
        <p:cNvGrpSpPr/>
        <p:nvPr/>
      </p:nvGrpSpPr>
      <p:grpSpPr>
        <a:xfrm>
          <a:off x="0" y="0"/>
          <a:ext cx="0" cy="0"/>
          <a:chOff x="0" y="0"/>
          <a:chExt cx="0" cy="0"/>
        </a:xfrm>
      </p:grpSpPr>
      <p:pic>
        <p:nvPicPr>
          <p:cNvPr id="2" name="Google Shape;21;p23">
            <a:extLst>
              <a:ext uri="{FF2B5EF4-FFF2-40B4-BE49-F238E27FC236}">
                <a16:creationId xmlns:a16="http://schemas.microsoft.com/office/drawing/2014/main" id="{F0C3DD24-4BC2-52A0-4733-E71BD0E36ED7}"/>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3" name="Google Shape;24;p23">
            <a:extLst>
              <a:ext uri="{FF2B5EF4-FFF2-40B4-BE49-F238E27FC236}">
                <a16:creationId xmlns:a16="http://schemas.microsoft.com/office/drawing/2014/main" id="{B22D34B1-A181-CDD4-8C04-C20266B37371}"/>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Lesson Name</a:t>
            </a:r>
          </a:p>
        </p:txBody>
      </p:sp>
    </p:spTree>
    <p:custDataLst>
      <p:tags r:id="rId1"/>
    </p:custDataLst>
    <p:extLst>
      <p:ext uri="{BB962C8B-B14F-4D97-AF65-F5344CB8AC3E}">
        <p14:creationId xmlns:p14="http://schemas.microsoft.com/office/powerpoint/2010/main" val="75131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ick Recap">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A13D4623-D89F-4047-43D9-51F3BB34C521}"/>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60F842D8-A76A-CE2B-FE6B-CF37261F01B7}"/>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lumMod val="75000"/>
                    <a:lumOff val="25000"/>
                  </a:schemeClr>
                </a:solidFill>
                <a:latin typeface="Open Sans"/>
                <a:ea typeface="Open Sans"/>
                <a:cs typeface="Open Sans"/>
                <a:sym typeface="Open Sans"/>
              </a:rPr>
              <a:t>Quick Recap</a:t>
            </a:r>
            <a:endParaRPr lang="en-US" sz="2800" b="1" dirty="0">
              <a:solidFill>
                <a:schemeClr val="tx1">
                  <a:lumMod val="75000"/>
                  <a:lumOff val="25000"/>
                </a:schemeClr>
              </a:solidFill>
            </a:endParaRPr>
          </a:p>
        </p:txBody>
      </p:sp>
      <p:pic>
        <p:nvPicPr>
          <p:cNvPr id="5" name="Picture 4" descr="A group of people standing around a white board&#10;&#10;Description automatically generated">
            <a:extLst>
              <a:ext uri="{FF2B5EF4-FFF2-40B4-BE49-F238E27FC236}">
                <a16:creationId xmlns:a16="http://schemas.microsoft.com/office/drawing/2014/main" id="{99475B7D-6E06-E369-311F-04A8979608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2573" y="2734648"/>
            <a:ext cx="6294922" cy="3674704"/>
          </a:xfrm>
          <a:prstGeom prst="rect">
            <a:avLst/>
          </a:prstGeom>
        </p:spPr>
      </p:pic>
      <p:sp>
        <p:nvSpPr>
          <p:cNvPr id="6" name="Brandline">
            <a:extLst>
              <a:ext uri="{FF2B5EF4-FFF2-40B4-BE49-F238E27FC236}">
                <a16:creationId xmlns:a16="http://schemas.microsoft.com/office/drawing/2014/main" id="{8F6C8963-70B7-F2F9-D3D0-3596C65EAE94}"/>
              </a:ext>
            </a:extLst>
          </p:cNvPr>
          <p:cNvSpPr/>
          <p:nvPr userDrawn="1"/>
        </p:nvSpPr>
        <p:spPr>
          <a:xfrm>
            <a:off x="6769100" y="816324"/>
            <a:ext cx="2732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4;p23">
            <a:extLst>
              <a:ext uri="{FF2B5EF4-FFF2-40B4-BE49-F238E27FC236}">
                <a16:creationId xmlns:a16="http://schemas.microsoft.com/office/drawing/2014/main" id="{1DACC322-50B7-3379-96DF-E37BB83F840D}"/>
              </a:ext>
            </a:extLst>
          </p:cNvPr>
          <p:cNvSpPr txBox="1">
            <a:spLocks noGrp="1"/>
          </p:cNvSpPr>
          <p:nvPr>
            <p:ph type="body" idx="10" hasCustomPrompt="1"/>
          </p:nvPr>
        </p:nvSpPr>
        <p:spPr>
          <a:xfrm>
            <a:off x="8128000" y="4242208"/>
            <a:ext cx="7315200" cy="659586"/>
          </a:xfrm>
          <a:prstGeom prst="rect">
            <a:avLst/>
          </a:prstGeom>
          <a:noFill/>
          <a:ln>
            <a:noFill/>
          </a:ln>
        </p:spPr>
        <p:txBody>
          <a:bodyPr spcFirstLastPara="1" wrap="square" lIns="91425" tIns="0" rIns="91425" bIns="144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US"/>
              <a:t>Click to add text</a:t>
            </a:r>
          </a:p>
        </p:txBody>
      </p:sp>
    </p:spTree>
    <p:custDataLst>
      <p:tags r:id="rId1"/>
    </p:custDataLst>
    <p:extLst>
      <p:ext uri="{BB962C8B-B14F-4D97-AF65-F5344CB8AC3E}">
        <p14:creationId xmlns:p14="http://schemas.microsoft.com/office/powerpoint/2010/main" val="34185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0" y="257626"/>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Learning Objectives</a:t>
            </a:r>
            <a:endParaRPr sz="1400" b="0" i="0" u="none" strike="noStrike" cap="none" dirty="0">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4"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By the end of this lesson, you will be able to:</a:t>
            </a:r>
            <a:endParaRPr dirty="0">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6" y="2901928"/>
            <a:ext cx="5615224"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0" y="2695575"/>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a:p>
            <a:pPr lvl="0"/>
            <a:endParaRPr lang="en-US"/>
          </a:p>
        </p:txBody>
      </p:sp>
    </p:spTree>
    <p:custDataLst>
      <p:tags r:id="rId1"/>
    </p:custDataLst>
    <p:extLst>
      <p:ext uri="{BB962C8B-B14F-4D97-AF65-F5344CB8AC3E}">
        <p14:creationId xmlns:p14="http://schemas.microsoft.com/office/powerpoint/2010/main" val="34688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gage and Think">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493A75A0-B4B5-A02E-EF0C-649435807510}"/>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9D11E7EC-EA15-7F5D-6238-471BB67E76EE}"/>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a:solidFill>
                  <a:schemeClr val="tx1">
                    <a:lumMod val="75000"/>
                    <a:lumOff val="25000"/>
                  </a:schemeClr>
                </a:solidFill>
                <a:latin typeface="Open Sans"/>
                <a:ea typeface="Open Sans"/>
                <a:cs typeface="Open Sans"/>
                <a:sym typeface="Open Sans"/>
              </a:rPr>
              <a:t>Engage and Think</a:t>
            </a:r>
          </a:p>
        </p:txBody>
      </p:sp>
      <p:sp>
        <p:nvSpPr>
          <p:cNvPr id="7" name="Text Placeholder 6">
            <a:extLst>
              <a:ext uri="{FF2B5EF4-FFF2-40B4-BE49-F238E27FC236}">
                <a16:creationId xmlns:a16="http://schemas.microsoft.com/office/drawing/2014/main" id="{347C0A1C-0A3D-4AD2-D623-D9134DFD230D}"/>
              </a:ext>
            </a:extLst>
          </p:cNvPr>
          <p:cNvSpPr>
            <a:spLocks noGrp="1"/>
          </p:cNvSpPr>
          <p:nvPr>
            <p:ph type="body" sz="quarter" idx="12"/>
          </p:nvPr>
        </p:nvSpPr>
        <p:spPr>
          <a:xfrm>
            <a:off x="8128000" y="4344662"/>
            <a:ext cx="7315200" cy="454676"/>
          </a:xfrm>
          <a:prstGeom prst="rect">
            <a:avLst/>
          </a:prstGeom>
        </p:spPr>
        <p:txBody>
          <a:bodyPr anchor="ctr">
            <a:spAutoFit/>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0" name="Brandline_LVC">
            <a:extLst>
              <a:ext uri="{FF2B5EF4-FFF2-40B4-BE49-F238E27FC236}">
                <a16:creationId xmlns:a16="http://schemas.microsoft.com/office/drawing/2014/main" id="{F7D71C04-19C7-FD47-1911-185AFFC1A947}"/>
              </a:ext>
            </a:extLst>
          </p:cNvPr>
          <p:cNvSpPr/>
          <p:nvPr userDrawn="1"/>
        </p:nvSpPr>
        <p:spPr>
          <a:xfrm>
            <a:off x="6184900" y="816324"/>
            <a:ext cx="389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a:extLst>
              <a:ext uri="{FF2B5EF4-FFF2-40B4-BE49-F238E27FC236}">
                <a16:creationId xmlns:a16="http://schemas.microsoft.com/office/drawing/2014/main" id="{C00B0884-845B-E7FF-B224-CF10A716FF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97" y="2304288"/>
            <a:ext cx="7092591" cy="4291584"/>
          </a:xfrm>
          <a:prstGeom prst="rect">
            <a:avLst/>
          </a:prstGeom>
        </p:spPr>
      </p:pic>
    </p:spTree>
    <p:custDataLst>
      <p:tags r:id="rId1"/>
    </p:custDataLst>
    <p:extLst>
      <p:ext uri="{BB962C8B-B14F-4D97-AF65-F5344CB8AC3E}">
        <p14:creationId xmlns:p14="http://schemas.microsoft.com/office/powerpoint/2010/main" val="4108817988"/>
      </p:ext>
    </p:extLst>
  </p:cSld>
  <p:clrMapOvr>
    <a:masterClrMapping/>
  </p:clrMapOvr>
  <p:extLst>
    <p:ext uri="{DCECCB84-F9BA-43D5-87BE-67443E8EF086}">
      <p15:sldGuideLst xmlns:p15="http://schemas.microsoft.com/office/powerpoint/2012/main">
        <p15:guide id="1" orient="horz" pos="131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hasCustomPrompt="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Topic Name</a:t>
            </a: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4FE8568C-744C-2A9A-90C4-0CF1EF579F12}"/>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1893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7" name="Google Shape;73;p29">
            <a:extLst>
              <a:ext uri="{FF2B5EF4-FFF2-40B4-BE49-F238E27FC236}">
                <a16:creationId xmlns:a16="http://schemas.microsoft.com/office/drawing/2014/main" id="{68E7E47E-1B32-8DF6-9176-C4B1123889DE}"/>
              </a:ext>
            </a:extLst>
          </p:cNvPr>
          <p:cNvSpPr txBox="1">
            <a:spLocks noGrp="1" noRot="1" noMove="1" noResize="1" noEditPoints="1" noAdjustHandles="1" noChangeArrowheads="1" noChangeShapeType="1"/>
          </p:cNvSpPr>
          <p:nvPr>
            <p:ph type="body" idx="10" hasCustomPrompt="1"/>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marR="0" lvl="0" indent="-228600" algn="l"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lang="en-US"/>
              <a:t>Click to add lead-in line</a:t>
            </a:r>
          </a:p>
          <a:p>
            <a:pPr marL="228600" lvl="0" indent="-228600">
              <a:lnSpc>
                <a:spcPct val="115000"/>
              </a:lnSpc>
              <a:spcBef>
                <a:spcPts val="0"/>
              </a:spcBef>
              <a:spcAft>
                <a:spcPts val="0"/>
              </a:spcAft>
              <a:buSzPts val="2800"/>
            </a:pPr>
            <a:endParaRPr/>
          </a:p>
        </p:txBody>
      </p:sp>
      <p:sp>
        <p:nvSpPr>
          <p:cNvPr id="8" name="Text Placeholder 4">
            <a:extLst>
              <a:ext uri="{FF2B5EF4-FFF2-40B4-BE49-F238E27FC236}">
                <a16:creationId xmlns:a16="http://schemas.microsoft.com/office/drawing/2014/main" id="{03C74025-D307-5328-AC9C-60FFE362F471}"/>
              </a:ext>
            </a:extLst>
          </p:cNvPr>
          <p:cNvSpPr>
            <a:spLocks noGrp="1" noRot="1" noMove="1" noResize="1" noEditPoints="1" noAdjustHandles="1" noChangeArrowheads="1" noChangeShapeType="1"/>
          </p:cNvSpPr>
          <p:nvPr>
            <p:ph type="body" sz="quarter" idx="13" hasCustomPrompt="1"/>
          </p:nvPr>
        </p:nvSpPr>
        <p:spPr>
          <a:xfrm>
            <a:off x="1285825" y="2612636"/>
            <a:ext cx="13697000" cy="5517901"/>
          </a:xfrm>
        </p:spPr>
        <p:txBody>
          <a:bodyPr/>
          <a:lstStyle>
            <a:lvl1pPr marL="0" indent="0">
              <a:spcBef>
                <a:spcPts val="1000"/>
              </a:spcBef>
              <a:buNone/>
              <a:defRPr>
                <a:solidFill>
                  <a:schemeClr val="tx1">
                    <a:lumMod val="75000"/>
                    <a:lumOff val="25000"/>
                  </a:schemeClr>
                </a:solidFill>
              </a:defRPr>
            </a:lvl1pPr>
            <a:lvl2pPr>
              <a:spcBef>
                <a:spcPts val="1000"/>
              </a:spcBef>
              <a:defRPr>
                <a:solidFill>
                  <a:schemeClr val="tx1">
                    <a:lumMod val="75000"/>
                    <a:lumOff val="25000"/>
                  </a:schemeClr>
                </a:solidFill>
              </a:defRPr>
            </a:lvl2pPr>
            <a:lvl3pPr marL="982663" indent="-312738" defTabSz="1074738">
              <a:spcBef>
                <a:spcPts val="1000"/>
              </a:spcBef>
              <a:buFont typeface="Courier New" panose="02070309020205020404" pitchFamily="49" charset="0"/>
              <a:buChar char="o"/>
              <a:defRPr>
                <a:solidFill>
                  <a:schemeClr val="tx1">
                    <a:lumMod val="75000"/>
                    <a:lumOff val="25000"/>
                  </a:schemeClr>
                </a:solidFill>
              </a:defRPr>
            </a:lvl3pPr>
          </a:lstStyle>
          <a:p>
            <a:pPr lvl="0"/>
            <a:r>
              <a:rPr lang="en-US"/>
              <a:t>Click to add text</a:t>
            </a:r>
          </a:p>
          <a:p>
            <a:pPr lvl="1"/>
            <a:r>
              <a:rPr lang="en-US"/>
              <a:t>Bullet point 1</a:t>
            </a:r>
          </a:p>
          <a:p>
            <a:pPr lvl="2"/>
            <a:r>
              <a:rPr lang="en-US"/>
              <a:t>Sub-bullet point 1</a:t>
            </a:r>
          </a:p>
        </p:txBody>
      </p:sp>
      <p:sp>
        <p:nvSpPr>
          <p:cNvPr id="9" name="Google Shape;62;p29">
            <a:extLst>
              <a:ext uri="{FF2B5EF4-FFF2-40B4-BE49-F238E27FC236}">
                <a16:creationId xmlns:a16="http://schemas.microsoft.com/office/drawing/2014/main" id="{45362CC7-FBFB-C179-8EB3-DDAC426F9FCA}"/>
              </a:ext>
            </a:extLst>
          </p:cNvPr>
          <p:cNvSpPr txBox="1">
            <a:spLocks noGrp="1" noRot="1" noMove="1" noResize="1" noEditPoints="1" noAdjustHandles="1" noChangeArrowheads="1" noChangeShapeType="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97263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16DAD2B-4E1F-A5B3-E19F-3CDF55275297}"/>
              </a:ext>
            </a:extLst>
          </p:cNvPr>
          <p:cNvGrpSpPr>
            <a:grpSpLocks noGrp="1" noUngrp="1" noRot="1" noMove="1" noResize="1"/>
          </p:cNvGrpSpPr>
          <p:nvPr userDrawn="1"/>
        </p:nvGrpSpPr>
        <p:grpSpPr>
          <a:xfrm>
            <a:off x="0" y="0"/>
            <a:ext cx="16256000" cy="9144000"/>
            <a:chOff x="0" y="0"/>
            <a:chExt cx="16256000" cy="9144000"/>
          </a:xfrm>
        </p:grpSpPr>
        <p:pic>
          <p:nvPicPr>
            <p:cNvPr id="8" name="Picture 7" descr="A blue and white rectangular frame&#10;&#10;Description automatically generated">
              <a:extLst>
                <a:ext uri="{FF2B5EF4-FFF2-40B4-BE49-F238E27FC236}">
                  <a16:creationId xmlns:a16="http://schemas.microsoft.com/office/drawing/2014/main" id="{76762EF4-6A74-5682-5CE4-0605848A26B6}"/>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Rectangle 4">
              <a:extLst>
                <a:ext uri="{FF2B5EF4-FFF2-40B4-BE49-F238E27FC236}">
                  <a16:creationId xmlns:a16="http://schemas.microsoft.com/office/drawing/2014/main" id="{A20B2CD6-D763-334D-345F-C13160FF2280}"/>
                </a:ext>
              </a:extLst>
            </p:cNvPr>
            <p:cNvSpPr>
              <a:spLocks noGrp="1" noRot="1" noMove="1" noResize="1" noEditPoints="1" noAdjustHandles="1" noChangeArrowheads="1" noChangeShapeType="1"/>
            </p:cNvSpPr>
            <p:nvPr userDrawn="1"/>
          </p:nvSpPr>
          <p:spPr>
            <a:xfrm>
              <a:off x="12496800" y="0"/>
              <a:ext cx="2704931" cy="1612900"/>
            </a:xfrm>
            <a:custGeom>
              <a:avLst/>
              <a:gdLst>
                <a:gd name="connsiteX0" fmla="*/ 0 w 1568450"/>
                <a:gd name="connsiteY0" fmla="*/ 0 h 1612900"/>
                <a:gd name="connsiteX1" fmla="*/ 1568450 w 1568450"/>
                <a:gd name="connsiteY1" fmla="*/ 0 h 1612900"/>
                <a:gd name="connsiteX2" fmla="*/ 1568450 w 1568450"/>
                <a:gd name="connsiteY2" fmla="*/ 1612900 h 1612900"/>
                <a:gd name="connsiteX3" fmla="*/ 0 w 1568450"/>
                <a:gd name="connsiteY3" fmla="*/ 1612900 h 1612900"/>
                <a:gd name="connsiteX4" fmla="*/ 0 w 1568450"/>
                <a:gd name="connsiteY4" fmla="*/ 0 h 1612900"/>
                <a:gd name="connsiteX0" fmla="*/ 0 w 2063750"/>
                <a:gd name="connsiteY0" fmla="*/ 0 h 1612900"/>
                <a:gd name="connsiteX1" fmla="*/ 2063750 w 2063750"/>
                <a:gd name="connsiteY1" fmla="*/ 6350 h 1612900"/>
                <a:gd name="connsiteX2" fmla="*/ 1568450 w 2063750"/>
                <a:gd name="connsiteY2" fmla="*/ 16129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35890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59707 w 2063750"/>
                <a:gd name="connsiteY2" fmla="*/ 1596231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50" h="1612900">
                  <a:moveTo>
                    <a:pt x="0" y="0"/>
                  </a:moveTo>
                  <a:lnTo>
                    <a:pt x="2063750" y="6350"/>
                  </a:lnTo>
                  <a:cubicBezTo>
                    <a:pt x="1864783" y="529167"/>
                    <a:pt x="2165860" y="931140"/>
                    <a:pt x="1846243" y="1460307"/>
                  </a:cubicBezTo>
                  <a:cubicBezTo>
                    <a:pt x="1374734" y="1636837"/>
                    <a:pt x="488950" y="1600200"/>
                    <a:pt x="0" y="1612900"/>
                  </a:cubicBezTo>
                  <a:lnTo>
                    <a:pt x="0" y="0"/>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descr="A person pointing at a person sitting at a desk&#10;&#10;Description automatically generated">
              <a:extLst>
                <a:ext uri="{FF2B5EF4-FFF2-40B4-BE49-F238E27FC236}">
                  <a16:creationId xmlns:a16="http://schemas.microsoft.com/office/drawing/2014/main" id="{8A1A6792-4E7F-A419-1AFA-FF303B70E9F4}"/>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2275749" y="24714"/>
              <a:ext cx="2503821" cy="1544594"/>
            </a:xfrm>
            <a:prstGeom prst="rect">
              <a:avLst/>
            </a:prstGeom>
          </p:spPr>
        </p:pic>
      </p:grpSp>
      <p:pic>
        <p:nvPicPr>
          <p:cNvPr id="10" name="Picture 9" descr="A black background with a black square&#10;&#10;Description automatically generated with medium confidence">
            <a:extLst>
              <a:ext uri="{FF2B5EF4-FFF2-40B4-BE49-F238E27FC236}">
                <a16:creationId xmlns:a16="http://schemas.microsoft.com/office/drawing/2014/main" id="{60F45679-3144-D86F-4394-569360CC1624}"/>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6350"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2421576" y="349071"/>
            <a:ext cx="9696532"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3" y="420003"/>
            <a:ext cx="146827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bg1"/>
                </a:solidFill>
                <a:latin typeface="Open Sans"/>
                <a:ea typeface="Open Sans"/>
                <a:cs typeface="Open Sans"/>
                <a:sym typeface="Open Sans"/>
              </a:rPr>
              <a:t>Demo: </a:t>
            </a:r>
            <a:endParaRPr lang="en-US" sz="1400" b="0" i="0" u="none" strike="noStrike" cap="none" dirty="0">
              <a:solidFill>
                <a:schemeClr val="bg1"/>
              </a:solidFill>
              <a:latin typeface="Arial"/>
              <a:ea typeface="Arial"/>
              <a:cs typeface="Arial"/>
              <a:sym typeface="Arial"/>
            </a:endParaRP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Tree>
    <p:custDataLst>
      <p:tags r:id="rId1"/>
    </p:custDataLst>
    <p:extLst>
      <p:ext uri="{BB962C8B-B14F-4D97-AF65-F5344CB8AC3E}">
        <p14:creationId xmlns:p14="http://schemas.microsoft.com/office/powerpoint/2010/main" val="5151208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a:t>Click to add lead-in line</a:t>
            </a:r>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add text</a:t>
            </a:r>
          </a:p>
          <a:p>
            <a:pPr lvl="1">
              <a:lnSpc>
                <a:spcPct val="114000"/>
              </a:lnSpc>
              <a:spcBef>
                <a:spcPts val="1000"/>
              </a:spcBef>
            </a:pPr>
            <a:r>
              <a:rPr lang="en-GB"/>
              <a:t>Bullet point 1</a:t>
            </a:r>
          </a:p>
          <a:p>
            <a:pPr lvl="2">
              <a:lnSpc>
                <a:spcPct val="114000"/>
              </a:lnSpc>
              <a:spcBef>
                <a:spcPts val="1000"/>
              </a:spcBef>
              <a:buSzPct val="100000"/>
              <a:buFont typeface="Courier New" panose="02070309020205020404" pitchFamily="49" charset="0"/>
              <a:buChar char="o"/>
            </a:pPr>
            <a:r>
              <a:rPr lang="en-GB"/>
              <a:t>Sub-bullet point 1</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21">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custDataLst>
      <p:tags r:id="rId20"/>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29" r:id="rId1"/>
    <p:sldLayoutId id="2147483726" r:id="rId2"/>
    <p:sldLayoutId id="2147483733" r:id="rId3"/>
    <p:sldLayoutId id="2147483734" r:id="rId4"/>
    <p:sldLayoutId id="2147483730" r:id="rId5"/>
    <p:sldLayoutId id="2147483683" r:id="rId6"/>
    <p:sldLayoutId id="2147483736" r:id="rId7"/>
    <p:sldLayoutId id="2147483684" r:id="rId8"/>
    <p:sldLayoutId id="2147483691" r:id="rId9"/>
    <p:sldLayoutId id="2147483735" r:id="rId10"/>
    <p:sldLayoutId id="2147483716" r:id="rId11"/>
    <p:sldLayoutId id="2147483740" r:id="rId12"/>
    <p:sldLayoutId id="2147483690" r:id="rId13"/>
    <p:sldLayoutId id="2147483737" r:id="rId14"/>
    <p:sldLayoutId id="2147483694" r:id="rId15"/>
    <p:sldLayoutId id="2147483724" r:id="rId16"/>
    <p:sldLayoutId id="2147483720" r:id="rId17"/>
    <p:sldLayoutId id="2147483738" r:id="rId18"/>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1" userDrawn="1">
          <p15:clr>
            <a:srgbClr val="5ACBF0"/>
          </p15:clr>
        </p15:guide>
        <p15:guide id="2" pos="5120" userDrawn="1">
          <p15:clr>
            <a:srgbClr val="000000"/>
          </p15:clr>
        </p15:guide>
        <p15:guide id="3" orient="horz" pos="2880" userDrawn="1">
          <p15:clr>
            <a:srgbClr val="000000"/>
          </p15:clr>
        </p15:guide>
        <p15:guide id="4" orient="horz" pos="5239" userDrawn="1">
          <p15:clr>
            <a:srgbClr val="5ACBF0"/>
          </p15:clr>
        </p15:guide>
        <p15:guide id="5" pos="1015" userDrawn="1">
          <p15:clr>
            <a:srgbClr val="5ACBF0"/>
          </p15:clr>
        </p15:guide>
        <p15:guide id="6" pos="516" userDrawn="1">
          <p15:clr>
            <a:srgbClr val="F26B43"/>
          </p15:clr>
        </p15:guide>
        <p15:guide id="7" pos="9224" userDrawn="1">
          <p15:clr>
            <a:srgbClr val="5ACBF0"/>
          </p15:clr>
        </p15:guide>
        <p15:guide id="8" pos="9728" userDrawn="1">
          <p15:clr>
            <a:srgbClr val="F26B43"/>
          </p15:clr>
        </p15:guide>
        <p15:guide id="9" orient="horz" pos="249" userDrawn="1">
          <p15:clr>
            <a:srgbClr val="F26B43"/>
          </p15:clr>
        </p15:guide>
        <p15:guide id="10" orient="horz" pos="5511"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3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37.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tags" Target="../tags/tag3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40.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3.gif"/><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xml"/><Relationship Id="rId1" Type="http://schemas.openxmlformats.org/officeDocument/2006/relationships/tags" Target="../tags/tag41.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4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9.xml"/><Relationship Id="rId1" Type="http://schemas.openxmlformats.org/officeDocument/2006/relationships/tags" Target="../tags/tag4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9.xml"/><Relationship Id="rId1" Type="http://schemas.openxmlformats.org/officeDocument/2006/relationships/tags" Target="../tags/tag4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1.xml"/><Relationship Id="rId1" Type="http://schemas.openxmlformats.org/officeDocument/2006/relationships/tags" Target="../tags/tag4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4.xml"/><Relationship Id="rId1" Type="http://schemas.openxmlformats.org/officeDocument/2006/relationships/tags" Target="../tags/tag4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7.xml"/><Relationship Id="rId1" Type="http://schemas.openxmlformats.org/officeDocument/2006/relationships/tags" Target="../tags/tag47.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4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1AF223-9F5C-3F93-0D63-6A11E12C5EBA}"/>
              </a:ext>
            </a:extLst>
          </p:cNvPr>
          <p:cNvSpPr>
            <a:spLocks noGrp="1"/>
          </p:cNvSpPr>
          <p:nvPr>
            <p:ph type="body" idx="10"/>
          </p:nvPr>
        </p:nvSpPr>
        <p:spPr>
          <a:xfrm>
            <a:off x="653386" y="4114800"/>
            <a:ext cx="7835706" cy="914400"/>
          </a:xfrm>
        </p:spPr>
        <p:txBody>
          <a:bodyPr/>
          <a:lstStyle/>
          <a:p>
            <a:r>
              <a:rPr lang="en-US" dirty="0">
                <a:latin typeface="Open Sans" panose="020B0606030504020204" pitchFamily="34" charset="0"/>
              </a:rPr>
              <a:t>Generative AI in Software Development</a:t>
            </a:r>
            <a:endParaRPr lang="en-IN" dirty="0">
              <a:latin typeface="Open Sans" panose="020B0606030504020204" pitchFamily="34" charset="0"/>
            </a:endParaRPr>
          </a:p>
        </p:txBody>
      </p:sp>
    </p:spTree>
    <p:custDataLst>
      <p:tags r:id="rId1"/>
    </p:custDataLst>
    <p:extLst>
      <p:ext uri="{BB962C8B-B14F-4D97-AF65-F5344CB8AC3E}">
        <p14:creationId xmlns:p14="http://schemas.microsoft.com/office/powerpoint/2010/main" val="5818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Open Sans" panose="020B0606030504020204" pitchFamily="34" charset="0"/>
              </a:rPr>
              <a:t>How Can Generative AI Help?</a:t>
            </a:r>
          </a:p>
        </p:txBody>
      </p:sp>
      <p:sp>
        <p:nvSpPr>
          <p:cNvPr id="3" name="Brandline_LVC">
            <a:extLst>
              <a:ext uri="{FF2B5EF4-FFF2-40B4-BE49-F238E27FC236}">
                <a16:creationId xmlns:a16="http://schemas.microsoft.com/office/drawing/2014/main" id="{EA1F59CD-4950-4425-486C-A6F42CED4D1D}"/>
              </a:ext>
            </a:extLst>
          </p:cNvPr>
          <p:cNvSpPr/>
          <p:nvPr/>
        </p:nvSpPr>
        <p:spPr>
          <a:xfrm>
            <a:off x="4864100" y="816324"/>
            <a:ext cx="652676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6D2EC995-24FF-D58D-76B3-FEA3E7EF6FC4}"/>
              </a:ext>
            </a:extLst>
          </p:cNvPr>
          <p:cNvGrpSpPr/>
          <p:nvPr/>
        </p:nvGrpSpPr>
        <p:grpSpPr>
          <a:xfrm>
            <a:off x="1808372" y="1629844"/>
            <a:ext cx="12639256" cy="5884313"/>
            <a:chOff x="1808372" y="1826298"/>
            <a:chExt cx="12639256" cy="5884313"/>
          </a:xfrm>
        </p:grpSpPr>
        <p:grpSp>
          <p:nvGrpSpPr>
            <p:cNvPr id="11" name="Group 10">
              <a:extLst>
                <a:ext uri="{FF2B5EF4-FFF2-40B4-BE49-F238E27FC236}">
                  <a16:creationId xmlns:a16="http://schemas.microsoft.com/office/drawing/2014/main" id="{A23C9474-CC53-C03F-C8B6-64130C85B4A0}"/>
                </a:ext>
              </a:extLst>
            </p:cNvPr>
            <p:cNvGrpSpPr/>
            <p:nvPr/>
          </p:nvGrpSpPr>
          <p:grpSpPr>
            <a:xfrm>
              <a:off x="1811734" y="3425712"/>
              <a:ext cx="12635892" cy="1260001"/>
              <a:chOff x="1616262" y="4411679"/>
              <a:chExt cx="12635892" cy="1260001"/>
            </a:xfrm>
          </p:grpSpPr>
          <p:sp>
            <p:nvSpPr>
              <p:cNvPr id="12" name="Google Shape;192;p34">
                <a:extLst>
                  <a:ext uri="{FF2B5EF4-FFF2-40B4-BE49-F238E27FC236}">
                    <a16:creationId xmlns:a16="http://schemas.microsoft.com/office/drawing/2014/main" id="{7BA4E005-3D29-4BC3-59A7-7C2A1EAD4B8A}"/>
                  </a:ext>
                </a:extLst>
              </p:cNvPr>
              <p:cNvSpPr/>
              <p:nvPr/>
            </p:nvSpPr>
            <p:spPr>
              <a:xfrm>
                <a:off x="1616262" y="4625863"/>
                <a:ext cx="3566100" cy="831633"/>
              </a:xfrm>
              <a:prstGeom prst="roundRect">
                <a:avLst>
                  <a:gd name="adj" fmla="val 16667"/>
                </a:avLst>
              </a:prstGeom>
              <a:solidFill>
                <a:srgbClr val="F5C265"/>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IN" sz="2200" dirty="0">
                    <a:solidFill>
                      <a:schemeClr val="tx1">
                        <a:lumMod val="75000"/>
                        <a:lumOff val="25000"/>
                      </a:schemeClr>
                    </a:solidFill>
                    <a:effectLst/>
                    <a:latin typeface="Open Sans SemiBold" panose="020B0706030804020204" pitchFamily="34" charset="0"/>
                    <a:ea typeface="Open Sans SemiBold" panose="020B0706030804020204" pitchFamily="34" charset="0"/>
                    <a:cs typeface="Open Sans SemiBold" panose="020B0706030804020204" pitchFamily="34" charset="0"/>
                  </a:rPr>
                  <a:t>User interface and user experience</a:t>
                </a:r>
                <a:endParaRPr sz="2200" u="none" strike="noStrike" cap="none"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nvGrpSpPr>
              <p:cNvPr id="13" name="Group 12">
                <a:extLst>
                  <a:ext uri="{FF2B5EF4-FFF2-40B4-BE49-F238E27FC236}">
                    <a16:creationId xmlns:a16="http://schemas.microsoft.com/office/drawing/2014/main" id="{AE6DF88D-E769-C8FB-94CF-6FC4CFB89885}"/>
                  </a:ext>
                </a:extLst>
              </p:cNvPr>
              <p:cNvGrpSpPr/>
              <p:nvPr/>
            </p:nvGrpSpPr>
            <p:grpSpPr>
              <a:xfrm>
                <a:off x="5227224" y="4411679"/>
                <a:ext cx="9024930" cy="1260001"/>
                <a:chOff x="6294041" y="4086732"/>
                <a:chExt cx="10169516" cy="1260001"/>
              </a:xfrm>
            </p:grpSpPr>
            <p:sp>
              <p:nvSpPr>
                <p:cNvPr id="14" name="Rectangle: Top Corners Rounded 13">
                  <a:extLst>
                    <a:ext uri="{FF2B5EF4-FFF2-40B4-BE49-F238E27FC236}">
                      <a16:creationId xmlns:a16="http://schemas.microsoft.com/office/drawing/2014/main" id="{5433019F-83BB-3BDF-84CB-2F2DF2DFED02}"/>
                    </a:ext>
                  </a:extLst>
                </p:cNvPr>
                <p:cNvSpPr/>
                <p:nvPr/>
              </p:nvSpPr>
              <p:spPr>
                <a:xfrm rot="5400000">
                  <a:off x="10948463" y="-168362"/>
                  <a:ext cx="1260000" cy="9770189"/>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9C8AB800-5E53-CD6A-F40B-83B0B997AA23}"/>
                    </a:ext>
                  </a:extLst>
                </p:cNvPr>
                <p:cNvSpPr/>
                <p:nvPr/>
              </p:nvSpPr>
              <p:spPr>
                <a:xfrm>
                  <a:off x="6606057" y="4086732"/>
                  <a:ext cx="101600" cy="1259991"/>
                </a:xfrm>
                <a:prstGeom prst="rect">
                  <a:avLst/>
                </a:prstGeom>
                <a:solidFill>
                  <a:srgbClr val="F5C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Isosceles Triangle 15">
                  <a:extLst>
                    <a:ext uri="{FF2B5EF4-FFF2-40B4-BE49-F238E27FC236}">
                      <a16:creationId xmlns:a16="http://schemas.microsoft.com/office/drawing/2014/main" id="{42136F5D-E1BA-1292-5383-21F3DE1725CB}"/>
                    </a:ext>
                  </a:extLst>
                </p:cNvPr>
                <p:cNvSpPr/>
                <p:nvPr/>
              </p:nvSpPr>
              <p:spPr>
                <a:xfrm rot="16200000">
                  <a:off x="6268317" y="4555953"/>
                  <a:ext cx="372991" cy="321544"/>
                </a:xfrm>
                <a:prstGeom prst="triangle">
                  <a:avLst/>
                </a:prstGeom>
                <a:solidFill>
                  <a:srgbClr val="F5C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4CC82035-4F5E-63FF-43BD-6DA85D3700E7}"/>
                    </a:ext>
                  </a:extLst>
                </p:cNvPr>
                <p:cNvSpPr/>
                <p:nvPr/>
              </p:nvSpPr>
              <p:spPr>
                <a:xfrm>
                  <a:off x="6823990" y="4287036"/>
                  <a:ext cx="9459164" cy="84651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5000"/>
                    </a:lnSpc>
                  </a:pPr>
                  <a:r>
                    <a:rPr lang="en-US" sz="2200" dirty="0">
                      <a:solidFill>
                        <a:schemeClr val="tx1">
                          <a:lumMod val="75000"/>
                          <a:lumOff val="25000"/>
                        </a:schemeClr>
                      </a:solidFill>
                    </a:rPr>
                    <a:t>It can generate UI wireframes and layouts based on user input or design guidelines, quickly creating interactive prototypes.</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18" name="Group 17">
              <a:extLst>
                <a:ext uri="{FF2B5EF4-FFF2-40B4-BE49-F238E27FC236}">
                  <a16:creationId xmlns:a16="http://schemas.microsoft.com/office/drawing/2014/main" id="{122C9DD4-FFAB-27FF-7266-A24CF630B403}"/>
                </a:ext>
              </a:extLst>
            </p:cNvPr>
            <p:cNvGrpSpPr/>
            <p:nvPr/>
          </p:nvGrpSpPr>
          <p:grpSpPr>
            <a:xfrm>
              <a:off x="1808372" y="1826298"/>
              <a:ext cx="12639256" cy="1351670"/>
              <a:chOff x="1612900" y="2333219"/>
              <a:chExt cx="12639256" cy="1351670"/>
            </a:xfrm>
          </p:grpSpPr>
          <p:sp>
            <p:nvSpPr>
              <p:cNvPr id="19" name="Google Shape;190;p34">
                <a:extLst>
                  <a:ext uri="{FF2B5EF4-FFF2-40B4-BE49-F238E27FC236}">
                    <a16:creationId xmlns:a16="http://schemas.microsoft.com/office/drawing/2014/main" id="{663DBA60-9DD4-256B-3A2C-058904302C2F}"/>
                  </a:ext>
                </a:extLst>
              </p:cNvPr>
              <p:cNvSpPr/>
              <p:nvPr/>
            </p:nvSpPr>
            <p:spPr>
              <a:xfrm>
                <a:off x="1612900" y="2521823"/>
                <a:ext cx="3566100" cy="882795"/>
              </a:xfrm>
              <a:prstGeom prst="roundRect">
                <a:avLst>
                  <a:gd name="adj" fmla="val 16667"/>
                </a:avLst>
              </a:prstGeom>
              <a:solidFill>
                <a:srgbClr val="90BCE4"/>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i="0" u="none" strike="noStrike" cap="none"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System and architectural design</a:t>
                </a:r>
              </a:p>
            </p:txBody>
          </p:sp>
          <p:grpSp>
            <p:nvGrpSpPr>
              <p:cNvPr id="20" name="Group 19">
                <a:extLst>
                  <a:ext uri="{FF2B5EF4-FFF2-40B4-BE49-F238E27FC236}">
                    <a16:creationId xmlns:a16="http://schemas.microsoft.com/office/drawing/2014/main" id="{A871EDC0-7FEC-F72B-F371-AA6E0C0D4EC5}"/>
                  </a:ext>
                </a:extLst>
              </p:cNvPr>
              <p:cNvGrpSpPr/>
              <p:nvPr/>
            </p:nvGrpSpPr>
            <p:grpSpPr>
              <a:xfrm>
                <a:off x="5227221" y="2333219"/>
                <a:ext cx="9024935" cy="1351670"/>
                <a:chOff x="6294041" y="4086732"/>
                <a:chExt cx="10169524" cy="1260001"/>
              </a:xfrm>
            </p:grpSpPr>
            <p:sp>
              <p:nvSpPr>
                <p:cNvPr id="21" name="Rectangle: Top Corners Rounded 20">
                  <a:extLst>
                    <a:ext uri="{FF2B5EF4-FFF2-40B4-BE49-F238E27FC236}">
                      <a16:creationId xmlns:a16="http://schemas.microsoft.com/office/drawing/2014/main" id="{87F2A5B5-C3BE-5ED2-B6A1-38BE335AE62D}"/>
                    </a:ext>
                  </a:extLst>
                </p:cNvPr>
                <p:cNvSpPr/>
                <p:nvPr/>
              </p:nvSpPr>
              <p:spPr>
                <a:xfrm rot="5400000">
                  <a:off x="10948471" y="-168362"/>
                  <a:ext cx="1260000" cy="9770189"/>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D7982175-49EE-B358-3669-5F11E728C24B}"/>
                    </a:ext>
                  </a:extLst>
                </p:cNvPr>
                <p:cNvSpPr/>
                <p:nvPr/>
              </p:nvSpPr>
              <p:spPr>
                <a:xfrm>
                  <a:off x="6606057" y="4086732"/>
                  <a:ext cx="101600" cy="1259991"/>
                </a:xfrm>
                <a:prstGeom prst="rect">
                  <a:avLst/>
                </a:prstGeom>
                <a:solidFill>
                  <a:srgbClr val="90B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Isosceles Triangle 22">
                  <a:extLst>
                    <a:ext uri="{FF2B5EF4-FFF2-40B4-BE49-F238E27FC236}">
                      <a16:creationId xmlns:a16="http://schemas.microsoft.com/office/drawing/2014/main" id="{235E3823-BCFC-5A44-196D-1E5414FDA6B2}"/>
                    </a:ext>
                  </a:extLst>
                </p:cNvPr>
                <p:cNvSpPr/>
                <p:nvPr/>
              </p:nvSpPr>
              <p:spPr>
                <a:xfrm rot="16200000">
                  <a:off x="6268317" y="4555953"/>
                  <a:ext cx="372991" cy="321544"/>
                </a:xfrm>
                <a:prstGeom prst="triangle">
                  <a:avLst/>
                </a:prstGeom>
                <a:solidFill>
                  <a:srgbClr val="90B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23">
                  <a:extLst>
                    <a:ext uri="{FF2B5EF4-FFF2-40B4-BE49-F238E27FC236}">
                      <a16:creationId xmlns:a16="http://schemas.microsoft.com/office/drawing/2014/main" id="{5BAC8CED-2018-F531-E9EF-E8667EB671A1}"/>
                    </a:ext>
                  </a:extLst>
                </p:cNvPr>
                <p:cNvSpPr/>
                <p:nvPr/>
              </p:nvSpPr>
              <p:spPr>
                <a:xfrm>
                  <a:off x="6823990" y="4156476"/>
                  <a:ext cx="9572066" cy="115203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5000"/>
                    </a:lnSpc>
                  </a:pPr>
                  <a:r>
                    <a:rPr lang="en-US" sz="2200" dirty="0">
                      <a:solidFill>
                        <a:schemeClr val="tx1">
                          <a:lumMod val="75000"/>
                          <a:lumOff val="25000"/>
                        </a:schemeClr>
                      </a:solidFill>
                    </a:rPr>
                    <a:t>It can suggest optimal architecture patterns, database structures and relationships based on system requirements, like recommending microservices or monolithic architectures. </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25" name="Group 24">
              <a:extLst>
                <a:ext uri="{FF2B5EF4-FFF2-40B4-BE49-F238E27FC236}">
                  <a16:creationId xmlns:a16="http://schemas.microsoft.com/office/drawing/2014/main" id="{54F46255-B0C1-1358-31FE-B8FA94B6D3C3}"/>
                </a:ext>
              </a:extLst>
            </p:cNvPr>
            <p:cNvGrpSpPr/>
            <p:nvPr/>
          </p:nvGrpSpPr>
          <p:grpSpPr>
            <a:xfrm>
              <a:off x="1811734" y="4895358"/>
              <a:ext cx="12635892" cy="1260001"/>
              <a:chOff x="1616262" y="6088079"/>
              <a:chExt cx="12635892" cy="1260001"/>
            </a:xfrm>
          </p:grpSpPr>
          <p:sp>
            <p:nvSpPr>
              <p:cNvPr id="26" name="Google Shape;192;p34">
                <a:extLst>
                  <a:ext uri="{FF2B5EF4-FFF2-40B4-BE49-F238E27FC236}">
                    <a16:creationId xmlns:a16="http://schemas.microsoft.com/office/drawing/2014/main" id="{1CB15461-5A1E-313D-D7C8-EDD895D10CCB}"/>
                  </a:ext>
                </a:extLst>
              </p:cNvPr>
              <p:cNvSpPr/>
              <p:nvPr/>
            </p:nvSpPr>
            <p:spPr>
              <a:xfrm>
                <a:off x="1616262" y="6258759"/>
                <a:ext cx="3566100" cy="918641"/>
              </a:xfrm>
              <a:prstGeom prst="roundRect">
                <a:avLst>
                  <a:gd name="adj" fmla="val 16667"/>
                </a:avLst>
              </a:prstGeom>
              <a:solidFill>
                <a:srgbClr val="F9B4B1"/>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IN" sz="2200" dirty="0">
                    <a:solidFill>
                      <a:schemeClr val="tx1">
                        <a:lumMod val="75000"/>
                        <a:lumOff val="25000"/>
                      </a:schemeClr>
                    </a:solidFill>
                    <a:effectLst/>
                    <a:latin typeface="Open Sans SemiBold" panose="020B0706030804020204" pitchFamily="34" charset="0"/>
                    <a:ea typeface="Open Sans SemiBold" panose="020B0706030804020204" pitchFamily="34" charset="0"/>
                    <a:cs typeface="Open Sans SemiBold" panose="020B0706030804020204" pitchFamily="34" charset="0"/>
                  </a:rPr>
                  <a:t>Security and API design</a:t>
                </a:r>
                <a:endParaRPr sz="2200" u="none" strike="noStrike" cap="none"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nvGrpSpPr>
              <p:cNvPr id="27" name="Group 26">
                <a:extLst>
                  <a:ext uri="{FF2B5EF4-FFF2-40B4-BE49-F238E27FC236}">
                    <a16:creationId xmlns:a16="http://schemas.microsoft.com/office/drawing/2014/main" id="{BF419FC7-D0F6-A46A-E3A9-BC735F5D42BE}"/>
                  </a:ext>
                </a:extLst>
              </p:cNvPr>
              <p:cNvGrpSpPr/>
              <p:nvPr/>
            </p:nvGrpSpPr>
            <p:grpSpPr>
              <a:xfrm>
                <a:off x="5227224" y="6088079"/>
                <a:ext cx="9024930" cy="1260001"/>
                <a:chOff x="6294041" y="4086732"/>
                <a:chExt cx="10169516" cy="1260001"/>
              </a:xfrm>
            </p:grpSpPr>
            <p:sp>
              <p:nvSpPr>
                <p:cNvPr id="28" name="Rectangle: Top Corners Rounded 27">
                  <a:extLst>
                    <a:ext uri="{FF2B5EF4-FFF2-40B4-BE49-F238E27FC236}">
                      <a16:creationId xmlns:a16="http://schemas.microsoft.com/office/drawing/2014/main" id="{766F779B-0993-FEC1-30D8-829D5F7172DF}"/>
                    </a:ext>
                  </a:extLst>
                </p:cNvPr>
                <p:cNvSpPr/>
                <p:nvPr/>
              </p:nvSpPr>
              <p:spPr>
                <a:xfrm rot="5400000">
                  <a:off x="10948463" y="-168362"/>
                  <a:ext cx="1260000" cy="9770189"/>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28">
                  <a:extLst>
                    <a:ext uri="{FF2B5EF4-FFF2-40B4-BE49-F238E27FC236}">
                      <a16:creationId xmlns:a16="http://schemas.microsoft.com/office/drawing/2014/main" id="{5B91F46F-F633-11D8-205D-A2159F946874}"/>
                    </a:ext>
                  </a:extLst>
                </p:cNvPr>
                <p:cNvSpPr/>
                <p:nvPr/>
              </p:nvSpPr>
              <p:spPr>
                <a:xfrm>
                  <a:off x="6606057" y="4086732"/>
                  <a:ext cx="101600" cy="1259991"/>
                </a:xfrm>
                <a:prstGeom prst="rect">
                  <a:avLst/>
                </a:prstGeom>
                <a:solidFill>
                  <a:srgbClr val="F9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Isosceles Triangle 29">
                  <a:extLst>
                    <a:ext uri="{FF2B5EF4-FFF2-40B4-BE49-F238E27FC236}">
                      <a16:creationId xmlns:a16="http://schemas.microsoft.com/office/drawing/2014/main" id="{DF9D0D70-48DE-F61E-B1BF-17AE328BCAFD}"/>
                    </a:ext>
                  </a:extLst>
                </p:cNvPr>
                <p:cNvSpPr/>
                <p:nvPr/>
              </p:nvSpPr>
              <p:spPr>
                <a:xfrm rot="16200000">
                  <a:off x="6268317" y="4555953"/>
                  <a:ext cx="372991" cy="321544"/>
                </a:xfrm>
                <a:prstGeom prst="triangle">
                  <a:avLst/>
                </a:prstGeom>
                <a:solidFill>
                  <a:srgbClr val="F9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94A01E36-6D31-7AE6-7DBF-D28592F393A2}"/>
                    </a:ext>
                  </a:extLst>
                </p:cNvPr>
                <p:cNvSpPr/>
                <p:nvPr/>
              </p:nvSpPr>
              <p:spPr>
                <a:xfrm>
                  <a:off x="6823990" y="4103554"/>
                  <a:ext cx="9459164" cy="123585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5000"/>
                    </a:lnSpc>
                  </a:pPr>
                  <a:r>
                    <a:rPr lang="en-US" sz="2200" dirty="0">
                      <a:solidFill>
                        <a:schemeClr val="tx1">
                          <a:lumMod val="75000"/>
                          <a:lumOff val="25000"/>
                        </a:schemeClr>
                      </a:solidFill>
                    </a:rPr>
                    <a:t>It can automatically generate API endpoints and documentation based on system requirements and data models.</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32" name="Group 31">
              <a:extLst>
                <a:ext uri="{FF2B5EF4-FFF2-40B4-BE49-F238E27FC236}">
                  <a16:creationId xmlns:a16="http://schemas.microsoft.com/office/drawing/2014/main" id="{D0A10E9A-36C6-A4EA-F9A4-1B9B195B9586}"/>
                </a:ext>
              </a:extLst>
            </p:cNvPr>
            <p:cNvGrpSpPr/>
            <p:nvPr/>
          </p:nvGrpSpPr>
          <p:grpSpPr>
            <a:xfrm>
              <a:off x="1811735" y="6450610"/>
              <a:ext cx="12635892" cy="1260001"/>
              <a:chOff x="1616262" y="6088079"/>
              <a:chExt cx="12635892" cy="1260001"/>
            </a:xfrm>
          </p:grpSpPr>
          <p:sp>
            <p:nvSpPr>
              <p:cNvPr id="33" name="Google Shape;192;p34">
                <a:extLst>
                  <a:ext uri="{FF2B5EF4-FFF2-40B4-BE49-F238E27FC236}">
                    <a16:creationId xmlns:a16="http://schemas.microsoft.com/office/drawing/2014/main" id="{9211CEB7-BFD1-17A7-5D09-0A136F5438E4}"/>
                  </a:ext>
                </a:extLst>
              </p:cNvPr>
              <p:cNvSpPr/>
              <p:nvPr/>
            </p:nvSpPr>
            <p:spPr>
              <a:xfrm>
                <a:off x="1616262" y="6258759"/>
                <a:ext cx="3566100" cy="918641"/>
              </a:xfrm>
              <a:prstGeom prst="roundRect">
                <a:avLst>
                  <a:gd name="adj" fmla="val 16667"/>
                </a:avLst>
              </a:prstGeom>
              <a:solidFill>
                <a:srgbClr val="93CF9F"/>
              </a:solid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IN" sz="2200" dirty="0">
                    <a:solidFill>
                      <a:schemeClr val="tx1">
                        <a:lumMod val="75000"/>
                        <a:lumOff val="25000"/>
                      </a:schemeClr>
                    </a:solidFill>
                    <a:effectLst/>
                    <a:latin typeface="Open Sans SemiBold" panose="020B0706030804020204" pitchFamily="34" charset="0"/>
                    <a:ea typeface="Open Sans SemiBold" panose="020B0706030804020204" pitchFamily="34" charset="0"/>
                    <a:cs typeface="Open Sans SemiBold" panose="020B0706030804020204" pitchFamily="34" charset="0"/>
                  </a:rPr>
                  <a:t>Prototyping and documentation</a:t>
                </a:r>
                <a:endParaRPr sz="2200" u="none" strike="noStrike" cap="none"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nvGrpSpPr>
              <p:cNvPr id="34" name="Group 33">
                <a:extLst>
                  <a:ext uri="{FF2B5EF4-FFF2-40B4-BE49-F238E27FC236}">
                    <a16:creationId xmlns:a16="http://schemas.microsoft.com/office/drawing/2014/main" id="{54CCC761-36A8-1D86-65C4-796048FB5D59}"/>
                  </a:ext>
                </a:extLst>
              </p:cNvPr>
              <p:cNvGrpSpPr/>
              <p:nvPr/>
            </p:nvGrpSpPr>
            <p:grpSpPr>
              <a:xfrm>
                <a:off x="5227224" y="6088079"/>
                <a:ext cx="9024930" cy="1260001"/>
                <a:chOff x="6294041" y="4086732"/>
                <a:chExt cx="10169516" cy="1260001"/>
              </a:xfrm>
            </p:grpSpPr>
            <p:sp>
              <p:nvSpPr>
                <p:cNvPr id="35" name="Rectangle: Top Corners Rounded 34">
                  <a:extLst>
                    <a:ext uri="{FF2B5EF4-FFF2-40B4-BE49-F238E27FC236}">
                      <a16:creationId xmlns:a16="http://schemas.microsoft.com/office/drawing/2014/main" id="{49B8E5E6-8CD4-EB93-BDB8-0E442DE87C76}"/>
                    </a:ext>
                  </a:extLst>
                </p:cNvPr>
                <p:cNvSpPr/>
                <p:nvPr/>
              </p:nvSpPr>
              <p:spPr>
                <a:xfrm rot="5400000">
                  <a:off x="10948463" y="-168362"/>
                  <a:ext cx="1260000" cy="9770189"/>
                </a:xfrm>
                <a:prstGeom prst="round2SameRect">
                  <a:avLst>
                    <a:gd name="adj1" fmla="val 365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35">
                  <a:extLst>
                    <a:ext uri="{FF2B5EF4-FFF2-40B4-BE49-F238E27FC236}">
                      <a16:creationId xmlns:a16="http://schemas.microsoft.com/office/drawing/2014/main" id="{3BC8CC4F-F6FB-513C-7417-46F2D9D4C162}"/>
                    </a:ext>
                  </a:extLst>
                </p:cNvPr>
                <p:cNvSpPr/>
                <p:nvPr/>
              </p:nvSpPr>
              <p:spPr>
                <a:xfrm>
                  <a:off x="6606057" y="4086732"/>
                  <a:ext cx="101600" cy="1259991"/>
                </a:xfrm>
                <a:prstGeom prst="rect">
                  <a:avLst/>
                </a:prstGeom>
                <a:solidFill>
                  <a:srgbClr val="93C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Isosceles Triangle 36">
                  <a:extLst>
                    <a:ext uri="{FF2B5EF4-FFF2-40B4-BE49-F238E27FC236}">
                      <a16:creationId xmlns:a16="http://schemas.microsoft.com/office/drawing/2014/main" id="{05D6FB20-3D82-7773-5387-95F4842141E5}"/>
                    </a:ext>
                  </a:extLst>
                </p:cNvPr>
                <p:cNvSpPr/>
                <p:nvPr/>
              </p:nvSpPr>
              <p:spPr>
                <a:xfrm rot="16200000">
                  <a:off x="6268317" y="4555953"/>
                  <a:ext cx="372991" cy="321544"/>
                </a:xfrm>
                <a:prstGeom prst="triangle">
                  <a:avLst/>
                </a:prstGeom>
                <a:solidFill>
                  <a:srgbClr val="93CF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F0ECA808-FB71-49E4-69B9-594001325405}"/>
                    </a:ext>
                  </a:extLst>
                </p:cNvPr>
                <p:cNvSpPr/>
                <p:nvPr/>
              </p:nvSpPr>
              <p:spPr>
                <a:xfrm>
                  <a:off x="6823990" y="4103554"/>
                  <a:ext cx="9459164" cy="123585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5000"/>
                    </a:lnSpc>
                  </a:pPr>
                  <a:r>
                    <a:rPr lang="en-US" sz="2200" dirty="0">
                      <a:solidFill>
                        <a:schemeClr val="tx1">
                          <a:lumMod val="75000"/>
                          <a:lumOff val="25000"/>
                        </a:schemeClr>
                      </a:solidFill>
                    </a:rPr>
                    <a:t>It can also automatically create working prototypes and detailed design documents, including technical specifications, architecture diagrams, and data flow descriptions.</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spTree>
    <p:custDataLst>
      <p:tags r:id="rId1"/>
    </p:custDataLst>
    <p:extLst>
      <p:ext uri="{BB962C8B-B14F-4D97-AF65-F5344CB8AC3E}">
        <p14:creationId xmlns:p14="http://schemas.microsoft.com/office/powerpoint/2010/main" val="4040198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dirty="0">
                <a:latin typeface="Open Sans" panose="020B0606030504020204" pitchFamily="34" charset="0"/>
              </a:rPr>
              <a:t>Popular Generative AI Tools for Design Phase</a:t>
            </a:r>
            <a:endParaRPr lang="en-US" dirty="0">
              <a:latin typeface="Open Sans" panose="020B0606030504020204" pitchFamily="34" charset="0"/>
            </a:endParaRPr>
          </a:p>
        </p:txBody>
      </p:sp>
      <p:sp>
        <p:nvSpPr>
          <p:cNvPr id="29" name="Brandline">
            <a:extLst>
              <a:ext uri="{FF2B5EF4-FFF2-40B4-BE49-F238E27FC236}">
                <a16:creationId xmlns:a16="http://schemas.microsoft.com/office/drawing/2014/main" id="{C5CFAEB0-80B5-FEE7-5B31-45E4939E5FAB}"/>
              </a:ext>
            </a:extLst>
          </p:cNvPr>
          <p:cNvSpPr/>
          <p:nvPr/>
        </p:nvSpPr>
        <p:spPr>
          <a:xfrm>
            <a:off x="2781300" y="816324"/>
            <a:ext cx="107006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 name="Group 7">
            <a:extLst>
              <a:ext uri="{FF2B5EF4-FFF2-40B4-BE49-F238E27FC236}">
                <a16:creationId xmlns:a16="http://schemas.microsoft.com/office/drawing/2014/main" id="{0D125072-B29B-4595-9078-B40932EC38BE}"/>
              </a:ext>
            </a:extLst>
          </p:cNvPr>
          <p:cNvGrpSpPr/>
          <p:nvPr/>
        </p:nvGrpSpPr>
        <p:grpSpPr>
          <a:xfrm>
            <a:off x="2282641" y="1861389"/>
            <a:ext cx="11677649" cy="5110833"/>
            <a:chOff x="2282641" y="1861389"/>
            <a:chExt cx="11677649" cy="5110833"/>
          </a:xfrm>
        </p:grpSpPr>
        <p:grpSp>
          <p:nvGrpSpPr>
            <p:cNvPr id="33" name="Group 32">
              <a:extLst>
                <a:ext uri="{FF2B5EF4-FFF2-40B4-BE49-F238E27FC236}">
                  <a16:creationId xmlns:a16="http://schemas.microsoft.com/office/drawing/2014/main" id="{30082D6C-EC7D-A71C-1263-69E4FB8AE14A}"/>
                </a:ext>
              </a:extLst>
            </p:cNvPr>
            <p:cNvGrpSpPr/>
            <p:nvPr/>
          </p:nvGrpSpPr>
          <p:grpSpPr>
            <a:xfrm>
              <a:off x="2292726" y="5702172"/>
              <a:ext cx="11642238" cy="1270050"/>
              <a:chOff x="2429886" y="5581473"/>
              <a:chExt cx="11642238" cy="1270050"/>
            </a:xfrm>
          </p:grpSpPr>
          <p:sp>
            <p:nvSpPr>
              <p:cNvPr id="9" name="Google Shape;423;p66">
                <a:extLst>
                  <a:ext uri="{FF2B5EF4-FFF2-40B4-BE49-F238E27FC236}">
                    <a16:creationId xmlns:a16="http://schemas.microsoft.com/office/drawing/2014/main" id="{DB424997-5529-1A16-4C19-395D9574D556}"/>
                  </a:ext>
                </a:extLst>
              </p:cNvPr>
              <p:cNvSpPr/>
              <p:nvPr/>
            </p:nvSpPr>
            <p:spPr>
              <a:xfrm>
                <a:off x="4909550" y="5596663"/>
                <a:ext cx="9162574" cy="1239671"/>
              </a:xfrm>
              <a:custGeom>
                <a:avLst/>
                <a:gdLst/>
                <a:ahLst/>
                <a:cxnLst/>
                <a:rect l="l" t="t" r="r" b="b"/>
                <a:pathLst>
                  <a:path w="10534606" h="1128950" extrusionOk="0">
                    <a:moveTo>
                      <a:pt x="0" y="0"/>
                    </a:moveTo>
                    <a:lnTo>
                      <a:pt x="9873380" y="0"/>
                    </a:lnTo>
                    <a:lnTo>
                      <a:pt x="9873380" y="3"/>
                    </a:lnTo>
                    <a:lnTo>
                      <a:pt x="10534606" y="564477"/>
                    </a:lnTo>
                    <a:lnTo>
                      <a:pt x="9873380" y="1128950"/>
                    </a:lnTo>
                    <a:lnTo>
                      <a:pt x="9873380" y="1128946"/>
                    </a:lnTo>
                    <a:lnTo>
                      <a:pt x="0" y="1128946"/>
                    </a:lnTo>
                    <a:close/>
                  </a:path>
                </a:pathLst>
              </a:custGeom>
              <a:solidFill>
                <a:schemeClr val="accent5">
                  <a:lumMod val="40000"/>
                  <a:lumOff val="60000"/>
                  <a:alpha val="24705"/>
                </a:schemeClr>
              </a:solidFill>
              <a:ln w="12700" cap="flat" cmpd="sng">
                <a:solidFill>
                  <a:srgbClr val="7F7F7F"/>
                </a:solidFill>
                <a:prstDash val="solid"/>
                <a:miter lim="800000"/>
                <a:headEnd type="none" w="sm" len="sm"/>
                <a:tailEnd type="none" w="sm" len="sm"/>
              </a:ln>
            </p:spPr>
            <p:txBody>
              <a:bodyPr spcFirstLastPara="1" wrap="square" lIns="0" tIns="20000" rIns="495700" bIns="20000" anchor="ctr" anchorCtr="0">
                <a:noAutofit/>
              </a:bodyPr>
              <a:lstStyle/>
              <a:p>
                <a:pPr marL="270927">
                  <a:lnSpc>
                    <a:spcPct val="115000"/>
                  </a:lnSpc>
                </a:pPr>
                <a:r>
                  <a:rPr lang="en-IN" sz="2200" dirty="0">
                    <a:solidFill>
                      <a:schemeClr val="tx1">
                        <a:lumMod val="75000"/>
                        <a:lumOff val="25000"/>
                      </a:schemeClr>
                    </a:solidFill>
                    <a:latin typeface="Open Sans" panose="020B0606030504020204" pitchFamily="34" charset="0"/>
                    <a:ea typeface="Open Sans"/>
                    <a:cs typeface="Open Sans"/>
                    <a:sym typeface="Open Sans"/>
                  </a:rPr>
                  <a:t>Conversational AI by OpenAI capable of assisting with various tasks, including code generation</a:t>
                </a:r>
                <a:endParaRPr sz="2200" dirty="0">
                  <a:solidFill>
                    <a:schemeClr val="tx1">
                      <a:lumMod val="75000"/>
                      <a:lumOff val="25000"/>
                    </a:schemeClr>
                  </a:solidFill>
                  <a:latin typeface="Open Sans" panose="020B0606030504020204" pitchFamily="34" charset="0"/>
                </a:endParaRPr>
              </a:p>
            </p:txBody>
          </p:sp>
          <p:sp>
            <p:nvSpPr>
              <p:cNvPr id="12" name="Google Shape;424;p66">
                <a:extLst>
                  <a:ext uri="{FF2B5EF4-FFF2-40B4-BE49-F238E27FC236}">
                    <a16:creationId xmlns:a16="http://schemas.microsoft.com/office/drawing/2014/main" id="{1A611780-844C-BE9A-EE3C-0F07C72CFA0B}"/>
                  </a:ext>
                </a:extLst>
              </p:cNvPr>
              <p:cNvSpPr/>
              <p:nvPr/>
            </p:nvSpPr>
            <p:spPr>
              <a:xfrm>
                <a:off x="2429886" y="5581473"/>
                <a:ext cx="2532631" cy="1270050"/>
              </a:xfrm>
              <a:prstGeom prst="roundRect">
                <a:avLst>
                  <a:gd name="adj" fmla="val 9583"/>
                </a:avLst>
              </a:prstGeom>
              <a:solidFill>
                <a:schemeClr val="lt1"/>
              </a:solidFill>
              <a:ln w="28575" cap="flat" cmpd="sng">
                <a:solidFill>
                  <a:srgbClr val="7F7F7F"/>
                </a:solidFill>
                <a:prstDash val="solid"/>
                <a:miter lim="800000"/>
                <a:headEnd type="none" w="sm" len="sm"/>
                <a:tailEnd type="none" w="sm" len="sm"/>
              </a:ln>
            </p:spPr>
            <p:txBody>
              <a:bodyPr spcFirstLastPara="1" wrap="square" lIns="68567" tIns="34267" rIns="68567" bIns="34267" anchor="ctr" anchorCtr="0">
                <a:noAutofit/>
              </a:bodyPr>
              <a:lstStyle/>
              <a:p>
                <a:pPr algn="ctr"/>
                <a:endParaRPr sz="1333" dirty="0">
                  <a:solidFill>
                    <a:schemeClr val="lt1"/>
                  </a:solidFill>
                  <a:latin typeface="Open Sans"/>
                  <a:ea typeface="Open Sans"/>
                  <a:cs typeface="Open Sans"/>
                  <a:sym typeface="Open Sans"/>
                </a:endParaRPr>
              </a:p>
            </p:txBody>
          </p:sp>
        </p:grpSp>
        <p:sp>
          <p:nvSpPr>
            <p:cNvPr id="15" name="Google Shape;427;p66">
              <a:extLst>
                <a:ext uri="{FF2B5EF4-FFF2-40B4-BE49-F238E27FC236}">
                  <a16:creationId xmlns:a16="http://schemas.microsoft.com/office/drawing/2014/main" id="{88C6A102-9B9D-73DE-8A2A-A7D996297A06}"/>
                </a:ext>
              </a:extLst>
            </p:cNvPr>
            <p:cNvSpPr/>
            <p:nvPr/>
          </p:nvSpPr>
          <p:spPr>
            <a:xfrm>
              <a:off x="4758104" y="3796996"/>
              <a:ext cx="9162573" cy="1239671"/>
            </a:xfrm>
            <a:custGeom>
              <a:avLst/>
              <a:gdLst/>
              <a:ahLst/>
              <a:cxnLst/>
              <a:rect l="l" t="t" r="r" b="b"/>
              <a:pathLst>
                <a:path w="10534606" h="1128950" extrusionOk="0">
                  <a:moveTo>
                    <a:pt x="0" y="0"/>
                  </a:moveTo>
                  <a:lnTo>
                    <a:pt x="9873380" y="0"/>
                  </a:lnTo>
                  <a:lnTo>
                    <a:pt x="9873380" y="3"/>
                  </a:lnTo>
                  <a:lnTo>
                    <a:pt x="10534606" y="564477"/>
                  </a:lnTo>
                  <a:lnTo>
                    <a:pt x="9873380" y="1128950"/>
                  </a:lnTo>
                  <a:lnTo>
                    <a:pt x="9873380" y="1128946"/>
                  </a:lnTo>
                  <a:lnTo>
                    <a:pt x="0" y="1128946"/>
                  </a:lnTo>
                  <a:close/>
                </a:path>
              </a:pathLst>
            </a:custGeom>
            <a:solidFill>
              <a:schemeClr val="accent5">
                <a:lumMod val="40000"/>
                <a:lumOff val="60000"/>
                <a:alpha val="24705"/>
              </a:schemeClr>
            </a:solidFill>
            <a:ln w="12700" cap="flat" cmpd="sng">
              <a:solidFill>
                <a:srgbClr val="7F7F7F"/>
              </a:solidFill>
              <a:prstDash val="solid"/>
              <a:miter lim="800000"/>
              <a:headEnd type="none" w="sm" len="sm"/>
              <a:tailEnd type="none" w="sm" len="sm"/>
            </a:ln>
          </p:spPr>
          <p:txBody>
            <a:bodyPr spcFirstLastPara="1" wrap="square" lIns="135000" tIns="20000" rIns="495700" bIns="20000" anchor="ctr" anchorCtr="0">
              <a:noAutofit/>
            </a:bodyPr>
            <a:lstStyle/>
            <a:p>
              <a:pPr marL="134938" indent="41275">
                <a:lnSpc>
                  <a:spcPct val="115000"/>
                </a:lnSpc>
              </a:pPr>
              <a:r>
                <a:rPr lang="en-IN" sz="2200" dirty="0">
                  <a:solidFill>
                    <a:schemeClr val="tx1">
                      <a:lumMod val="75000"/>
                      <a:lumOff val="25000"/>
                    </a:schemeClr>
                  </a:solidFill>
                  <a:latin typeface="Open Sans" panose="020B0606030504020204" pitchFamily="34" charset="0"/>
                  <a:ea typeface="Open Sans"/>
                  <a:cs typeface="Open Sans"/>
                  <a:sym typeface="Open Sans"/>
                </a:rPr>
                <a:t>AI tool by Amazon delivering real-time code suggestions </a:t>
              </a:r>
            </a:p>
            <a:p>
              <a:pPr marL="134938" indent="41275">
                <a:lnSpc>
                  <a:spcPct val="115000"/>
                </a:lnSpc>
              </a:pPr>
              <a:r>
                <a:rPr lang="en-IN" sz="2200" dirty="0">
                  <a:solidFill>
                    <a:schemeClr val="tx1">
                      <a:lumMod val="75000"/>
                      <a:lumOff val="25000"/>
                    </a:schemeClr>
                  </a:solidFill>
                  <a:latin typeface="Open Sans" panose="020B0606030504020204" pitchFamily="34" charset="0"/>
                  <a:ea typeface="Open Sans"/>
                  <a:cs typeface="Open Sans"/>
                  <a:sym typeface="Open Sans"/>
                </a:rPr>
                <a:t>and completions</a:t>
              </a:r>
              <a:endParaRPr lang="en-IN" sz="2200" dirty="0">
                <a:solidFill>
                  <a:schemeClr val="tx1">
                    <a:lumMod val="75000"/>
                    <a:lumOff val="25000"/>
                  </a:schemeClr>
                </a:solidFill>
                <a:latin typeface="Open Sans" panose="020B0606030504020204" pitchFamily="34" charset="0"/>
              </a:endParaRPr>
            </a:p>
          </p:txBody>
        </p:sp>
        <p:sp>
          <p:nvSpPr>
            <p:cNvPr id="16" name="Google Shape;428;p66">
              <a:extLst>
                <a:ext uri="{FF2B5EF4-FFF2-40B4-BE49-F238E27FC236}">
                  <a16:creationId xmlns:a16="http://schemas.microsoft.com/office/drawing/2014/main" id="{E0B5AA25-6839-1230-94A4-8743B410ACD4}"/>
                </a:ext>
              </a:extLst>
            </p:cNvPr>
            <p:cNvSpPr/>
            <p:nvPr/>
          </p:nvSpPr>
          <p:spPr>
            <a:xfrm>
              <a:off x="2292726" y="3781806"/>
              <a:ext cx="2532631" cy="1270050"/>
            </a:xfrm>
            <a:prstGeom prst="roundRect">
              <a:avLst>
                <a:gd name="adj" fmla="val 9583"/>
              </a:avLst>
            </a:prstGeom>
            <a:solidFill>
              <a:schemeClr val="lt1"/>
            </a:solidFill>
            <a:ln w="28575" cap="flat" cmpd="sng">
              <a:solidFill>
                <a:srgbClr val="7F7F7F"/>
              </a:solidFill>
              <a:prstDash val="solid"/>
              <a:miter lim="800000"/>
              <a:headEnd type="none" w="sm" len="sm"/>
              <a:tailEnd type="none" w="sm" len="sm"/>
            </a:ln>
          </p:spPr>
          <p:txBody>
            <a:bodyPr spcFirstLastPara="1" wrap="square" lIns="68567" tIns="34267" rIns="68567" bIns="34267" anchor="ctr" anchorCtr="0">
              <a:noAutofit/>
            </a:bodyPr>
            <a:lstStyle/>
            <a:p>
              <a:pPr algn="ctr"/>
              <a:endParaRPr sz="1333" dirty="0">
                <a:solidFill>
                  <a:schemeClr val="lt1"/>
                </a:solidFill>
                <a:latin typeface="Open Sans"/>
                <a:ea typeface="Open Sans"/>
                <a:cs typeface="Open Sans"/>
                <a:sym typeface="Open Sans"/>
              </a:endParaRPr>
            </a:p>
          </p:txBody>
        </p:sp>
        <p:grpSp>
          <p:nvGrpSpPr>
            <p:cNvPr id="35" name="Group 34">
              <a:extLst>
                <a:ext uri="{FF2B5EF4-FFF2-40B4-BE49-F238E27FC236}">
                  <a16:creationId xmlns:a16="http://schemas.microsoft.com/office/drawing/2014/main" id="{115493EC-9849-B37A-17C6-261B48513648}"/>
                </a:ext>
              </a:extLst>
            </p:cNvPr>
            <p:cNvGrpSpPr/>
            <p:nvPr/>
          </p:nvGrpSpPr>
          <p:grpSpPr>
            <a:xfrm>
              <a:off x="2282641" y="1861389"/>
              <a:ext cx="11677649" cy="1270100"/>
              <a:chOff x="2419801" y="2190799"/>
              <a:chExt cx="11677649" cy="1270100"/>
            </a:xfrm>
          </p:grpSpPr>
          <p:sp>
            <p:nvSpPr>
              <p:cNvPr id="22" name="Google Shape;431;p66">
                <a:extLst>
                  <a:ext uri="{FF2B5EF4-FFF2-40B4-BE49-F238E27FC236}">
                    <a16:creationId xmlns:a16="http://schemas.microsoft.com/office/drawing/2014/main" id="{E4888429-E424-8513-7D9D-84A5DC549321}"/>
                  </a:ext>
                </a:extLst>
              </p:cNvPr>
              <p:cNvSpPr/>
              <p:nvPr/>
            </p:nvSpPr>
            <p:spPr>
              <a:xfrm>
                <a:off x="2419801" y="2190849"/>
                <a:ext cx="2532631" cy="1270050"/>
              </a:xfrm>
              <a:prstGeom prst="roundRect">
                <a:avLst>
                  <a:gd name="adj" fmla="val 9583"/>
                </a:avLst>
              </a:prstGeom>
              <a:solidFill>
                <a:schemeClr val="lt1"/>
              </a:solidFill>
              <a:ln w="28575" cap="flat" cmpd="sng">
                <a:solidFill>
                  <a:srgbClr val="7F7F7F"/>
                </a:solidFill>
                <a:prstDash val="solid"/>
                <a:miter lim="800000"/>
                <a:headEnd type="none" w="sm" len="sm"/>
                <a:tailEnd type="none" w="sm" len="sm"/>
              </a:ln>
            </p:spPr>
            <p:txBody>
              <a:bodyPr spcFirstLastPara="1" wrap="square" lIns="68567" tIns="34267" rIns="68567" bIns="34267" anchor="ctr" anchorCtr="0">
                <a:noAutofit/>
              </a:bodyPr>
              <a:lstStyle/>
              <a:p>
                <a:pPr algn="ctr"/>
                <a:endParaRPr sz="1333" dirty="0">
                  <a:solidFill>
                    <a:schemeClr val="lt1"/>
                  </a:solidFill>
                  <a:latin typeface="Open Sans"/>
                  <a:ea typeface="Open Sans"/>
                  <a:cs typeface="Open Sans"/>
                  <a:sym typeface="Open Sans"/>
                </a:endParaRPr>
              </a:p>
            </p:txBody>
          </p:sp>
          <p:sp>
            <p:nvSpPr>
              <p:cNvPr id="25" name="Google Shape;432;p66">
                <a:extLst>
                  <a:ext uri="{FF2B5EF4-FFF2-40B4-BE49-F238E27FC236}">
                    <a16:creationId xmlns:a16="http://schemas.microsoft.com/office/drawing/2014/main" id="{23B516AC-2372-8DD0-582D-B4F558B83D38}"/>
                  </a:ext>
                </a:extLst>
              </p:cNvPr>
              <p:cNvSpPr/>
              <p:nvPr/>
            </p:nvSpPr>
            <p:spPr>
              <a:xfrm>
                <a:off x="4934877" y="2190799"/>
                <a:ext cx="9162573" cy="1239671"/>
              </a:xfrm>
              <a:custGeom>
                <a:avLst/>
                <a:gdLst/>
                <a:ahLst/>
                <a:cxnLst/>
                <a:rect l="l" t="t" r="r" b="b"/>
                <a:pathLst>
                  <a:path w="10534606" h="1128950" extrusionOk="0">
                    <a:moveTo>
                      <a:pt x="0" y="0"/>
                    </a:moveTo>
                    <a:lnTo>
                      <a:pt x="9873380" y="0"/>
                    </a:lnTo>
                    <a:lnTo>
                      <a:pt x="9873380" y="3"/>
                    </a:lnTo>
                    <a:lnTo>
                      <a:pt x="10534606" y="564477"/>
                    </a:lnTo>
                    <a:lnTo>
                      <a:pt x="9873380" y="1128950"/>
                    </a:lnTo>
                    <a:lnTo>
                      <a:pt x="9873380" y="1128946"/>
                    </a:lnTo>
                    <a:lnTo>
                      <a:pt x="0" y="1128946"/>
                    </a:lnTo>
                    <a:close/>
                  </a:path>
                </a:pathLst>
              </a:custGeom>
              <a:solidFill>
                <a:schemeClr val="accent5">
                  <a:lumMod val="40000"/>
                  <a:lumOff val="60000"/>
                  <a:alpha val="24705"/>
                </a:schemeClr>
              </a:solidFill>
              <a:ln w="12700" cap="flat" cmpd="sng">
                <a:solidFill>
                  <a:srgbClr val="7F7F7F"/>
                </a:solidFill>
                <a:prstDash val="solid"/>
                <a:miter lim="800000"/>
                <a:headEnd type="none" w="sm" len="sm"/>
                <a:tailEnd type="none" w="sm" len="sm"/>
              </a:ln>
            </p:spPr>
            <p:txBody>
              <a:bodyPr spcFirstLastPara="1" wrap="square" lIns="270000" tIns="20000" rIns="495700" bIns="20000" anchor="ctr" anchorCtr="0">
                <a:noAutofit/>
              </a:bodyPr>
              <a:lstStyle/>
              <a:p>
                <a:pPr>
                  <a:lnSpc>
                    <a:spcPct val="115000"/>
                  </a:lnSpc>
                </a:pPr>
                <a:r>
                  <a:rPr lang="en-IN" sz="2200" dirty="0">
                    <a:solidFill>
                      <a:srgbClr val="404040"/>
                    </a:solidFill>
                    <a:latin typeface="Open Sans" panose="020B0606030504020204" pitchFamily="34" charset="0"/>
                    <a:ea typeface="Open Sans"/>
                    <a:cs typeface="Open Sans"/>
                    <a:sym typeface="Open Sans"/>
                  </a:rPr>
                  <a:t>AI-powered code completion tool providing real-time suggestions in the editor</a:t>
                </a:r>
                <a:endParaRPr sz="2200" dirty="0">
                  <a:solidFill>
                    <a:srgbClr val="404040"/>
                  </a:solidFill>
                  <a:latin typeface="Open Sans" panose="020B0606030504020204" pitchFamily="34" charset="0"/>
                </a:endParaRPr>
              </a:p>
            </p:txBody>
          </p:sp>
        </p:grpSp>
        <p:pic>
          <p:nvPicPr>
            <p:cNvPr id="1030" name="Picture 6" descr="ChatGPT Icon Logo title=">
              <a:extLst>
                <a:ext uri="{FF2B5EF4-FFF2-40B4-BE49-F238E27FC236}">
                  <a16:creationId xmlns:a16="http://schemas.microsoft.com/office/drawing/2014/main" id="{E0C26B3B-B1B2-B1C9-38AA-52FD0540D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613" y="6050997"/>
              <a:ext cx="2196683" cy="6459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itHub - pjbk/GitHubCopilot: Is GitHub Copilot Going to Replace Developers?">
              <a:extLst>
                <a:ext uri="{FF2B5EF4-FFF2-40B4-BE49-F238E27FC236}">
                  <a16:creationId xmlns:a16="http://schemas.microsoft.com/office/drawing/2014/main" id="{F041DB6D-43F7-833C-D3AA-8467B0C64D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073" t="24857" r="25419" b="30126"/>
            <a:stretch/>
          </p:blipFill>
          <p:spPr bwMode="auto">
            <a:xfrm>
              <a:off x="2460645" y="2214686"/>
              <a:ext cx="2138151" cy="702971"/>
            </a:xfrm>
            <a:prstGeom prst="rect">
              <a:avLst/>
            </a:prstGeom>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9CCE4C2-5243-E7F2-F108-7A26695A3F5F}"/>
                </a:ext>
              </a:extLst>
            </p:cNvPr>
            <p:cNvPicPr>
              <a:picLocks noChangeAspect="1"/>
            </p:cNvPicPr>
            <p:nvPr/>
          </p:nvPicPr>
          <p:blipFill>
            <a:blip r:embed="rId6"/>
            <a:stretch>
              <a:fillRect/>
            </a:stretch>
          </p:blipFill>
          <p:spPr>
            <a:xfrm>
              <a:off x="3017628" y="3848099"/>
              <a:ext cx="1082827" cy="1131887"/>
            </a:xfrm>
            <a:prstGeom prst="rect">
              <a:avLst/>
            </a:prstGeom>
          </p:spPr>
        </p:pic>
      </p:grpSp>
    </p:spTree>
    <p:custDataLst>
      <p:tags r:id="rId1"/>
    </p:custDataLst>
    <p:extLst>
      <p:ext uri="{BB962C8B-B14F-4D97-AF65-F5344CB8AC3E}">
        <p14:creationId xmlns:p14="http://schemas.microsoft.com/office/powerpoint/2010/main" val="590831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F7E409B-F175-1E99-97A8-AB280B435077}"/>
              </a:ext>
            </a:extLst>
          </p:cNvPr>
          <p:cNvGrpSpPr/>
          <p:nvPr/>
        </p:nvGrpSpPr>
        <p:grpSpPr>
          <a:xfrm>
            <a:off x="2304506" y="5685724"/>
            <a:ext cx="11642238" cy="1270050"/>
            <a:chOff x="2415598" y="7230048"/>
            <a:chExt cx="11642238" cy="1270050"/>
          </a:xfrm>
        </p:grpSpPr>
        <p:sp>
          <p:nvSpPr>
            <p:cNvPr id="17" name="Google Shape;423;p66">
              <a:extLst>
                <a:ext uri="{FF2B5EF4-FFF2-40B4-BE49-F238E27FC236}">
                  <a16:creationId xmlns:a16="http://schemas.microsoft.com/office/drawing/2014/main" id="{0EF99467-7298-CF3C-F357-DCBACAB271AC}"/>
                </a:ext>
              </a:extLst>
            </p:cNvPr>
            <p:cNvSpPr/>
            <p:nvPr/>
          </p:nvSpPr>
          <p:spPr>
            <a:xfrm>
              <a:off x="4895262" y="7245238"/>
              <a:ext cx="9162574" cy="1239671"/>
            </a:xfrm>
            <a:custGeom>
              <a:avLst/>
              <a:gdLst/>
              <a:ahLst/>
              <a:cxnLst/>
              <a:rect l="l" t="t" r="r" b="b"/>
              <a:pathLst>
                <a:path w="10534606" h="1128950" extrusionOk="0">
                  <a:moveTo>
                    <a:pt x="0" y="0"/>
                  </a:moveTo>
                  <a:lnTo>
                    <a:pt x="9873380" y="0"/>
                  </a:lnTo>
                  <a:lnTo>
                    <a:pt x="9873380" y="3"/>
                  </a:lnTo>
                  <a:lnTo>
                    <a:pt x="10534606" y="564477"/>
                  </a:lnTo>
                  <a:lnTo>
                    <a:pt x="9873380" y="1128950"/>
                  </a:lnTo>
                  <a:lnTo>
                    <a:pt x="9873380" y="1128946"/>
                  </a:lnTo>
                  <a:lnTo>
                    <a:pt x="0" y="1128946"/>
                  </a:lnTo>
                  <a:close/>
                </a:path>
              </a:pathLst>
            </a:custGeom>
            <a:solidFill>
              <a:schemeClr val="accent5">
                <a:lumMod val="40000"/>
                <a:lumOff val="60000"/>
                <a:alpha val="24705"/>
              </a:schemeClr>
            </a:solidFill>
            <a:ln w="12700" cap="flat" cmpd="sng">
              <a:solidFill>
                <a:srgbClr val="7F7F7F"/>
              </a:solidFill>
              <a:prstDash val="solid"/>
              <a:miter lim="800000"/>
              <a:headEnd type="none" w="sm" len="sm"/>
              <a:tailEnd type="none" w="sm" len="sm"/>
            </a:ln>
          </p:spPr>
          <p:txBody>
            <a:bodyPr spcFirstLastPara="1" wrap="square" lIns="0" tIns="20000" rIns="495700" bIns="20000" anchor="ctr" anchorCtr="0">
              <a:noAutofit/>
            </a:bodyPr>
            <a:lstStyle/>
            <a:p>
              <a:pPr marL="270927">
                <a:lnSpc>
                  <a:spcPct val="115000"/>
                </a:lnSpc>
              </a:pPr>
              <a:r>
                <a:rPr lang="en-US" sz="2200" dirty="0"/>
                <a:t>Snyk helps proactively incorporate security by identifying potential vulnerabilities in software architecture, dependencies, and third-party components before implementation begins.</a:t>
              </a:r>
              <a:endParaRPr sz="2200" dirty="0">
                <a:solidFill>
                  <a:schemeClr val="tx1">
                    <a:lumMod val="75000"/>
                    <a:lumOff val="25000"/>
                  </a:schemeClr>
                </a:solidFill>
                <a:latin typeface="Open Sans" panose="020B0606030504020204" pitchFamily="34" charset="0"/>
              </a:endParaRPr>
            </a:p>
          </p:txBody>
        </p:sp>
        <p:sp>
          <p:nvSpPr>
            <p:cNvPr id="18" name="Google Shape;424;p66">
              <a:extLst>
                <a:ext uri="{FF2B5EF4-FFF2-40B4-BE49-F238E27FC236}">
                  <a16:creationId xmlns:a16="http://schemas.microsoft.com/office/drawing/2014/main" id="{DFB2C536-7FB0-EE11-5227-3907C12CA1E6}"/>
                </a:ext>
              </a:extLst>
            </p:cNvPr>
            <p:cNvSpPr/>
            <p:nvPr/>
          </p:nvSpPr>
          <p:spPr>
            <a:xfrm>
              <a:off x="2415598" y="7230048"/>
              <a:ext cx="2532631" cy="1270050"/>
            </a:xfrm>
            <a:prstGeom prst="roundRect">
              <a:avLst>
                <a:gd name="adj" fmla="val 9583"/>
              </a:avLst>
            </a:prstGeom>
            <a:solidFill>
              <a:schemeClr val="lt1"/>
            </a:solidFill>
            <a:ln w="28575" cap="flat" cmpd="sng">
              <a:solidFill>
                <a:srgbClr val="7F7F7F"/>
              </a:solidFill>
              <a:prstDash val="solid"/>
              <a:miter lim="800000"/>
              <a:headEnd type="none" w="sm" len="sm"/>
              <a:tailEnd type="none" w="sm" len="sm"/>
            </a:ln>
          </p:spPr>
          <p:txBody>
            <a:bodyPr spcFirstLastPara="1" wrap="square" lIns="68567" tIns="34267" rIns="68567" bIns="34267" anchor="ctr" anchorCtr="0">
              <a:noAutofit/>
            </a:bodyPr>
            <a:lstStyle/>
            <a:p>
              <a:pPr algn="ctr"/>
              <a:endParaRPr sz="1333" dirty="0">
                <a:solidFill>
                  <a:schemeClr val="lt1"/>
                </a:solidFill>
                <a:latin typeface="Open Sans"/>
                <a:ea typeface="Open Sans"/>
                <a:cs typeface="Open Sans"/>
                <a:sym typeface="Open Sans"/>
              </a:endParaRPr>
            </a:p>
          </p:txBody>
        </p:sp>
      </p:gr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IN" dirty="0">
                <a:latin typeface="Open Sans" panose="020B0606030504020204" pitchFamily="34" charset="0"/>
              </a:rPr>
              <a:t>Popular Generative AI Tools for Code Generation</a:t>
            </a:r>
            <a:endParaRPr lang="en-US" dirty="0">
              <a:latin typeface="Open Sans" panose="020B0606030504020204" pitchFamily="34" charset="0"/>
            </a:endParaRPr>
          </a:p>
        </p:txBody>
      </p:sp>
      <p:sp>
        <p:nvSpPr>
          <p:cNvPr id="29" name="Brandline">
            <a:extLst>
              <a:ext uri="{FF2B5EF4-FFF2-40B4-BE49-F238E27FC236}">
                <a16:creationId xmlns:a16="http://schemas.microsoft.com/office/drawing/2014/main" id="{C5CFAEB0-80B5-FEE7-5B31-45E4939E5FAB}"/>
              </a:ext>
            </a:extLst>
          </p:cNvPr>
          <p:cNvSpPr/>
          <p:nvPr/>
        </p:nvSpPr>
        <p:spPr>
          <a:xfrm>
            <a:off x="2781300" y="816324"/>
            <a:ext cx="107006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5" name="Group 34">
            <a:extLst>
              <a:ext uri="{FF2B5EF4-FFF2-40B4-BE49-F238E27FC236}">
                <a16:creationId xmlns:a16="http://schemas.microsoft.com/office/drawing/2014/main" id="{115493EC-9849-B37A-17C6-261B48513648}"/>
              </a:ext>
            </a:extLst>
          </p:cNvPr>
          <p:cNvGrpSpPr/>
          <p:nvPr/>
        </p:nvGrpSpPr>
        <p:grpSpPr>
          <a:xfrm>
            <a:off x="2282641" y="1840607"/>
            <a:ext cx="11677649" cy="1270100"/>
            <a:chOff x="2419801" y="2190799"/>
            <a:chExt cx="11677649" cy="1270100"/>
          </a:xfrm>
        </p:grpSpPr>
        <p:sp>
          <p:nvSpPr>
            <p:cNvPr id="22" name="Google Shape;431;p66">
              <a:extLst>
                <a:ext uri="{FF2B5EF4-FFF2-40B4-BE49-F238E27FC236}">
                  <a16:creationId xmlns:a16="http://schemas.microsoft.com/office/drawing/2014/main" id="{E4888429-E424-8513-7D9D-84A5DC549321}"/>
                </a:ext>
              </a:extLst>
            </p:cNvPr>
            <p:cNvSpPr/>
            <p:nvPr/>
          </p:nvSpPr>
          <p:spPr>
            <a:xfrm>
              <a:off x="2419801" y="2190849"/>
              <a:ext cx="2532631" cy="1270050"/>
            </a:xfrm>
            <a:prstGeom prst="roundRect">
              <a:avLst>
                <a:gd name="adj" fmla="val 9583"/>
              </a:avLst>
            </a:prstGeom>
            <a:solidFill>
              <a:schemeClr val="lt1"/>
            </a:solidFill>
            <a:ln w="28575" cap="flat" cmpd="sng">
              <a:solidFill>
                <a:srgbClr val="7F7F7F"/>
              </a:solidFill>
              <a:prstDash val="solid"/>
              <a:miter lim="800000"/>
              <a:headEnd type="none" w="sm" len="sm"/>
              <a:tailEnd type="none" w="sm" len="sm"/>
            </a:ln>
          </p:spPr>
          <p:txBody>
            <a:bodyPr spcFirstLastPara="1" wrap="square" lIns="68567" tIns="34267" rIns="68567" bIns="34267" anchor="ctr" anchorCtr="0">
              <a:noAutofit/>
            </a:bodyPr>
            <a:lstStyle/>
            <a:p>
              <a:pPr algn="ctr"/>
              <a:endParaRPr sz="1333" dirty="0">
                <a:solidFill>
                  <a:schemeClr val="lt1"/>
                </a:solidFill>
                <a:latin typeface="Open Sans"/>
                <a:ea typeface="Open Sans"/>
                <a:cs typeface="Open Sans"/>
                <a:sym typeface="Open Sans"/>
              </a:endParaRPr>
            </a:p>
          </p:txBody>
        </p:sp>
        <p:sp>
          <p:nvSpPr>
            <p:cNvPr id="25" name="Google Shape;432;p66">
              <a:extLst>
                <a:ext uri="{FF2B5EF4-FFF2-40B4-BE49-F238E27FC236}">
                  <a16:creationId xmlns:a16="http://schemas.microsoft.com/office/drawing/2014/main" id="{23B516AC-2372-8DD0-582D-B4F558B83D38}"/>
                </a:ext>
              </a:extLst>
            </p:cNvPr>
            <p:cNvSpPr/>
            <p:nvPr/>
          </p:nvSpPr>
          <p:spPr>
            <a:xfrm>
              <a:off x="4934877" y="2190799"/>
              <a:ext cx="9162573" cy="1239671"/>
            </a:xfrm>
            <a:custGeom>
              <a:avLst/>
              <a:gdLst/>
              <a:ahLst/>
              <a:cxnLst/>
              <a:rect l="l" t="t" r="r" b="b"/>
              <a:pathLst>
                <a:path w="10534606" h="1128950" extrusionOk="0">
                  <a:moveTo>
                    <a:pt x="0" y="0"/>
                  </a:moveTo>
                  <a:lnTo>
                    <a:pt x="9873380" y="0"/>
                  </a:lnTo>
                  <a:lnTo>
                    <a:pt x="9873380" y="3"/>
                  </a:lnTo>
                  <a:lnTo>
                    <a:pt x="10534606" y="564477"/>
                  </a:lnTo>
                  <a:lnTo>
                    <a:pt x="9873380" y="1128950"/>
                  </a:lnTo>
                  <a:lnTo>
                    <a:pt x="9873380" y="1128946"/>
                  </a:lnTo>
                  <a:lnTo>
                    <a:pt x="0" y="1128946"/>
                  </a:lnTo>
                  <a:close/>
                </a:path>
              </a:pathLst>
            </a:custGeom>
            <a:solidFill>
              <a:schemeClr val="accent5">
                <a:lumMod val="40000"/>
                <a:lumOff val="60000"/>
                <a:alpha val="24705"/>
              </a:schemeClr>
            </a:solidFill>
            <a:ln w="12700" cap="flat" cmpd="sng">
              <a:solidFill>
                <a:srgbClr val="7F7F7F"/>
              </a:solidFill>
              <a:prstDash val="solid"/>
              <a:miter lim="800000"/>
              <a:headEnd type="none" w="sm" len="sm"/>
              <a:tailEnd type="none" w="sm" len="sm"/>
            </a:ln>
          </p:spPr>
          <p:txBody>
            <a:bodyPr spcFirstLastPara="1" wrap="square" lIns="270000" tIns="20000" rIns="495700" bIns="20000" anchor="ctr" anchorCtr="0">
              <a:noAutofit/>
            </a:bodyPr>
            <a:lstStyle/>
            <a:p>
              <a:pPr>
                <a:lnSpc>
                  <a:spcPct val="115000"/>
                </a:lnSpc>
              </a:pPr>
              <a:r>
                <a:rPr lang="en-US" sz="2200" dirty="0">
                  <a:solidFill>
                    <a:srgbClr val="404040"/>
                  </a:solidFill>
                  <a:latin typeface="Open Sans" panose="020B0606030504020204" pitchFamily="34" charset="0"/>
                  <a:ea typeface="Open Sans"/>
                  <a:cs typeface="Open Sans"/>
                  <a:sym typeface="Open Sans"/>
                </a:rPr>
                <a:t>Conversational AI-powered tool to provide real-time code suggestions, autocompletion, and error handling.</a:t>
              </a:r>
              <a:endParaRPr sz="2200" dirty="0">
                <a:solidFill>
                  <a:srgbClr val="404040"/>
                </a:solidFill>
                <a:latin typeface="Open Sans" panose="020B0606030504020204" pitchFamily="34" charset="0"/>
              </a:endParaRPr>
            </a:p>
          </p:txBody>
        </p:sp>
      </p:grpSp>
      <p:grpSp>
        <p:nvGrpSpPr>
          <p:cNvPr id="7" name="Group 6">
            <a:extLst>
              <a:ext uri="{FF2B5EF4-FFF2-40B4-BE49-F238E27FC236}">
                <a16:creationId xmlns:a16="http://schemas.microsoft.com/office/drawing/2014/main" id="{7AEEF347-DE2D-E8A3-3E51-863171AC6B84}"/>
              </a:ext>
            </a:extLst>
          </p:cNvPr>
          <p:cNvGrpSpPr/>
          <p:nvPr/>
        </p:nvGrpSpPr>
        <p:grpSpPr>
          <a:xfrm>
            <a:off x="2301691" y="3760652"/>
            <a:ext cx="11677649" cy="1270100"/>
            <a:chOff x="2419801" y="2190799"/>
            <a:chExt cx="11677649" cy="1270100"/>
          </a:xfrm>
        </p:grpSpPr>
        <p:sp>
          <p:nvSpPr>
            <p:cNvPr id="8" name="Google Shape;431;p66">
              <a:extLst>
                <a:ext uri="{FF2B5EF4-FFF2-40B4-BE49-F238E27FC236}">
                  <a16:creationId xmlns:a16="http://schemas.microsoft.com/office/drawing/2014/main" id="{5B784372-B4CC-A812-8DFC-FBFF8150DB30}"/>
                </a:ext>
              </a:extLst>
            </p:cNvPr>
            <p:cNvSpPr/>
            <p:nvPr/>
          </p:nvSpPr>
          <p:spPr>
            <a:xfrm>
              <a:off x="2419801" y="2190849"/>
              <a:ext cx="2532631" cy="1270050"/>
            </a:xfrm>
            <a:prstGeom prst="roundRect">
              <a:avLst>
                <a:gd name="adj" fmla="val 9583"/>
              </a:avLst>
            </a:prstGeom>
            <a:solidFill>
              <a:schemeClr val="lt1"/>
            </a:solidFill>
            <a:ln w="28575" cap="flat" cmpd="sng">
              <a:solidFill>
                <a:srgbClr val="7F7F7F"/>
              </a:solidFill>
              <a:prstDash val="solid"/>
              <a:miter lim="800000"/>
              <a:headEnd type="none" w="sm" len="sm"/>
              <a:tailEnd type="none" w="sm" len="sm"/>
            </a:ln>
          </p:spPr>
          <p:txBody>
            <a:bodyPr spcFirstLastPara="1" wrap="square" lIns="68567" tIns="34267" rIns="68567" bIns="34267" anchor="ctr" anchorCtr="0">
              <a:noAutofit/>
            </a:bodyPr>
            <a:lstStyle/>
            <a:p>
              <a:pPr algn="ctr"/>
              <a:endParaRPr sz="1333" dirty="0">
                <a:solidFill>
                  <a:schemeClr val="lt1"/>
                </a:solidFill>
                <a:latin typeface="Open Sans"/>
                <a:ea typeface="Open Sans"/>
                <a:cs typeface="Open Sans"/>
                <a:sym typeface="Open Sans"/>
              </a:endParaRPr>
            </a:p>
          </p:txBody>
        </p:sp>
        <p:sp>
          <p:nvSpPr>
            <p:cNvPr id="10" name="Google Shape;432;p66">
              <a:extLst>
                <a:ext uri="{FF2B5EF4-FFF2-40B4-BE49-F238E27FC236}">
                  <a16:creationId xmlns:a16="http://schemas.microsoft.com/office/drawing/2014/main" id="{2E0280F8-ABDE-BC31-3566-D54A8DCADE8D}"/>
                </a:ext>
              </a:extLst>
            </p:cNvPr>
            <p:cNvSpPr/>
            <p:nvPr/>
          </p:nvSpPr>
          <p:spPr>
            <a:xfrm>
              <a:off x="4934877" y="2190799"/>
              <a:ext cx="9162573" cy="1239671"/>
            </a:xfrm>
            <a:custGeom>
              <a:avLst/>
              <a:gdLst/>
              <a:ahLst/>
              <a:cxnLst/>
              <a:rect l="l" t="t" r="r" b="b"/>
              <a:pathLst>
                <a:path w="10534606" h="1128950" extrusionOk="0">
                  <a:moveTo>
                    <a:pt x="0" y="0"/>
                  </a:moveTo>
                  <a:lnTo>
                    <a:pt x="9873380" y="0"/>
                  </a:lnTo>
                  <a:lnTo>
                    <a:pt x="9873380" y="3"/>
                  </a:lnTo>
                  <a:lnTo>
                    <a:pt x="10534606" y="564477"/>
                  </a:lnTo>
                  <a:lnTo>
                    <a:pt x="9873380" y="1128950"/>
                  </a:lnTo>
                  <a:lnTo>
                    <a:pt x="9873380" y="1128946"/>
                  </a:lnTo>
                  <a:lnTo>
                    <a:pt x="0" y="1128946"/>
                  </a:lnTo>
                  <a:close/>
                </a:path>
              </a:pathLst>
            </a:custGeom>
            <a:solidFill>
              <a:schemeClr val="accent5">
                <a:lumMod val="40000"/>
                <a:lumOff val="60000"/>
                <a:alpha val="24705"/>
              </a:schemeClr>
            </a:solidFill>
            <a:ln w="12700" cap="flat" cmpd="sng">
              <a:solidFill>
                <a:srgbClr val="7F7F7F"/>
              </a:solidFill>
              <a:prstDash val="solid"/>
              <a:miter lim="800000"/>
              <a:headEnd type="none" w="sm" len="sm"/>
              <a:tailEnd type="none" w="sm" len="sm"/>
            </a:ln>
          </p:spPr>
          <p:txBody>
            <a:bodyPr spcFirstLastPara="1" wrap="square" lIns="270000" tIns="20000" rIns="495700" bIns="20000" anchor="ctr" anchorCtr="0">
              <a:noAutofit/>
            </a:bodyPr>
            <a:lstStyle/>
            <a:p>
              <a:pPr>
                <a:lnSpc>
                  <a:spcPct val="115000"/>
                </a:lnSpc>
              </a:pPr>
              <a:r>
                <a:rPr lang="en-US" sz="2200" dirty="0">
                  <a:solidFill>
                    <a:srgbClr val="404040"/>
                  </a:solidFill>
                  <a:latin typeface="Open Sans" panose="020B0606030504020204" pitchFamily="34" charset="0"/>
                  <a:ea typeface="Open Sans"/>
                  <a:cs typeface="Open Sans"/>
                  <a:sym typeface="Open Sans"/>
                </a:rPr>
                <a:t>Uizard features multimodal capabilities, blending text, images, modular layouts, UI elements, and context for advanced AI applications.</a:t>
              </a:r>
              <a:endParaRPr sz="2200" dirty="0">
                <a:solidFill>
                  <a:srgbClr val="404040"/>
                </a:solidFill>
                <a:latin typeface="Open Sans" panose="020B0606030504020204" pitchFamily="34" charset="0"/>
              </a:endParaRPr>
            </a:p>
          </p:txBody>
        </p:sp>
      </p:grpSp>
      <p:pic>
        <p:nvPicPr>
          <p:cNvPr id="26" name="Picture 25" descr="A logo with a rainbow colored design&#10;&#10;Description automatically generated">
            <a:extLst>
              <a:ext uri="{FF2B5EF4-FFF2-40B4-BE49-F238E27FC236}">
                <a16:creationId xmlns:a16="http://schemas.microsoft.com/office/drawing/2014/main" id="{C8FE14E5-DC64-3773-37C3-700AC24EF2B7}"/>
              </a:ext>
            </a:extLst>
          </p:cNvPr>
          <p:cNvPicPr>
            <a:picLocks noChangeAspect="1"/>
          </p:cNvPicPr>
          <p:nvPr/>
        </p:nvPicPr>
        <p:blipFill rotWithShape="1">
          <a:blip r:embed="rId4">
            <a:extLst>
              <a:ext uri="{28A0092B-C50C-407E-A947-70E740481C1C}">
                <a14:useLocalDpi xmlns:a14="http://schemas.microsoft.com/office/drawing/2010/main" val="0"/>
              </a:ext>
            </a:extLst>
          </a:blip>
          <a:srcRect t="21990" b="30743"/>
          <a:stretch/>
        </p:blipFill>
        <p:spPr>
          <a:xfrm>
            <a:off x="2449374" y="2134123"/>
            <a:ext cx="2130447" cy="627604"/>
          </a:xfrm>
          <a:prstGeom prst="rect">
            <a:avLst/>
          </a:prstGeom>
        </p:spPr>
      </p:pic>
      <p:pic>
        <p:nvPicPr>
          <p:cNvPr id="2" name="Picture 1">
            <a:extLst>
              <a:ext uri="{FF2B5EF4-FFF2-40B4-BE49-F238E27FC236}">
                <a16:creationId xmlns:a16="http://schemas.microsoft.com/office/drawing/2014/main" id="{21D44D39-5F94-04F8-5C3D-1DE8847F4471}"/>
              </a:ext>
            </a:extLst>
          </p:cNvPr>
          <p:cNvPicPr>
            <a:picLocks noChangeAspect="1"/>
          </p:cNvPicPr>
          <p:nvPr/>
        </p:nvPicPr>
        <p:blipFill>
          <a:blip r:embed="rId5"/>
          <a:stretch>
            <a:fillRect/>
          </a:stretch>
        </p:blipFill>
        <p:spPr>
          <a:xfrm>
            <a:off x="2549684" y="4122310"/>
            <a:ext cx="2066532" cy="551810"/>
          </a:xfrm>
          <a:prstGeom prst="rect">
            <a:avLst/>
          </a:prstGeom>
        </p:spPr>
      </p:pic>
      <p:pic>
        <p:nvPicPr>
          <p:cNvPr id="3" name="Picture 2">
            <a:extLst>
              <a:ext uri="{FF2B5EF4-FFF2-40B4-BE49-F238E27FC236}">
                <a16:creationId xmlns:a16="http://schemas.microsoft.com/office/drawing/2014/main" id="{0C4F097F-5F6D-8494-036E-714A59F628A6}"/>
              </a:ext>
            </a:extLst>
          </p:cNvPr>
          <p:cNvPicPr>
            <a:picLocks noChangeAspect="1"/>
          </p:cNvPicPr>
          <p:nvPr/>
        </p:nvPicPr>
        <p:blipFill>
          <a:blip r:embed="rId6"/>
          <a:stretch>
            <a:fillRect/>
          </a:stretch>
        </p:blipFill>
        <p:spPr>
          <a:xfrm>
            <a:off x="2628110" y="5824625"/>
            <a:ext cx="1951711" cy="1008385"/>
          </a:xfrm>
          <a:prstGeom prst="rect">
            <a:avLst/>
          </a:prstGeom>
        </p:spPr>
      </p:pic>
    </p:spTree>
    <p:custDataLst>
      <p:tags r:id="rId1"/>
    </p:custDataLst>
    <p:extLst>
      <p:ext uri="{BB962C8B-B14F-4D97-AF65-F5344CB8AC3E}">
        <p14:creationId xmlns:p14="http://schemas.microsoft.com/office/powerpoint/2010/main" val="3848856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88C6FB-40B5-2B4A-B83E-C1941687C48D}"/>
              </a:ext>
            </a:extLst>
          </p:cNvPr>
          <p:cNvSpPr>
            <a:spLocks noGrp="1"/>
          </p:cNvSpPr>
          <p:nvPr>
            <p:ph type="body" idx="10"/>
          </p:nvPr>
        </p:nvSpPr>
        <p:spPr>
          <a:xfrm>
            <a:off x="1279500" y="1423944"/>
            <a:ext cx="13696999" cy="903776"/>
          </a:xfrm>
        </p:spPr>
        <p:txBody>
          <a:bodyPr/>
          <a:lstStyle/>
          <a:p>
            <a:r>
              <a:rPr lang="en-US" dirty="0">
                <a:latin typeface="Open Sans" panose="020B0606030504020204" pitchFamily="34" charset="0"/>
              </a:rPr>
              <a:t>Various industries globally are leveraging Generative AI technology for </a:t>
            </a:r>
          </a:p>
          <a:p>
            <a:r>
              <a:rPr lang="en-US" dirty="0">
                <a:latin typeface="Open Sans" panose="020B0606030504020204" pitchFamily="34" charset="0"/>
              </a:rPr>
              <a:t>designing an intuitive and user-friendly experience in different operations, such as:</a:t>
            </a:r>
          </a:p>
        </p:txBody>
      </p:sp>
      <p:sp>
        <p:nvSpPr>
          <p:cNvPr id="4" name="Title 3">
            <a:extLst>
              <a:ext uri="{FF2B5EF4-FFF2-40B4-BE49-F238E27FC236}">
                <a16:creationId xmlns:a16="http://schemas.microsoft.com/office/drawing/2014/main" id="{90696729-BE1A-42BA-197A-241B5E83D830}"/>
              </a:ext>
            </a:extLst>
          </p:cNvPr>
          <p:cNvSpPr>
            <a:spLocks noGrp="1"/>
          </p:cNvSpPr>
          <p:nvPr>
            <p:ph type="title"/>
          </p:nvPr>
        </p:nvSpPr>
        <p:spPr/>
        <p:txBody>
          <a:bodyPr/>
          <a:lstStyle/>
          <a:p>
            <a:r>
              <a:rPr lang="en-IN" dirty="0">
                <a:latin typeface="Open Sans" panose="020B0606030504020204" pitchFamily="34" charset="0"/>
              </a:rPr>
              <a:t>Industries Using Generative AI</a:t>
            </a:r>
            <a:endParaRPr lang="en-US" dirty="0">
              <a:latin typeface="Open Sans" panose="020B0606030504020204" pitchFamily="34" charset="0"/>
            </a:endParaRPr>
          </a:p>
        </p:txBody>
      </p:sp>
      <p:sp>
        <p:nvSpPr>
          <p:cNvPr id="6" name="Brandline_LVC">
            <a:extLst>
              <a:ext uri="{FF2B5EF4-FFF2-40B4-BE49-F238E27FC236}">
                <a16:creationId xmlns:a16="http://schemas.microsoft.com/office/drawing/2014/main" id="{88A9A475-6D25-52B1-C167-0945879BC932}"/>
              </a:ext>
            </a:extLst>
          </p:cNvPr>
          <p:cNvSpPr/>
          <p:nvPr/>
        </p:nvSpPr>
        <p:spPr>
          <a:xfrm>
            <a:off x="4762500" y="816324"/>
            <a:ext cx="6727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7" name="Group 76">
            <a:extLst>
              <a:ext uri="{FF2B5EF4-FFF2-40B4-BE49-F238E27FC236}">
                <a16:creationId xmlns:a16="http://schemas.microsoft.com/office/drawing/2014/main" id="{4CEC43F3-5B7A-32DE-7D91-CFD954891678}"/>
              </a:ext>
            </a:extLst>
          </p:cNvPr>
          <p:cNvGrpSpPr/>
          <p:nvPr/>
        </p:nvGrpSpPr>
        <p:grpSpPr>
          <a:xfrm>
            <a:off x="1753314" y="2515732"/>
            <a:ext cx="12749372" cy="5814739"/>
            <a:chOff x="1611312" y="2395812"/>
            <a:chExt cx="11590338" cy="5814739"/>
          </a:xfrm>
        </p:grpSpPr>
        <p:grpSp>
          <p:nvGrpSpPr>
            <p:cNvPr id="61" name="Group 60">
              <a:extLst>
                <a:ext uri="{FF2B5EF4-FFF2-40B4-BE49-F238E27FC236}">
                  <a16:creationId xmlns:a16="http://schemas.microsoft.com/office/drawing/2014/main" id="{51E8F017-A392-EFC6-9761-8D45231E87B8}"/>
                </a:ext>
              </a:extLst>
            </p:cNvPr>
            <p:cNvGrpSpPr/>
            <p:nvPr/>
          </p:nvGrpSpPr>
          <p:grpSpPr>
            <a:xfrm>
              <a:off x="1611313" y="2395812"/>
              <a:ext cx="11571287" cy="1357038"/>
              <a:chOff x="1611313" y="3081612"/>
              <a:chExt cx="11571287" cy="1490388"/>
            </a:xfrm>
          </p:grpSpPr>
          <p:grpSp>
            <p:nvGrpSpPr>
              <p:cNvPr id="7" name="Group 6">
                <a:extLst>
                  <a:ext uri="{FF2B5EF4-FFF2-40B4-BE49-F238E27FC236}">
                    <a16:creationId xmlns:a16="http://schemas.microsoft.com/office/drawing/2014/main" id="{B9629B50-BBC2-9AF1-B5E8-1D83E4E1B0EC}"/>
                  </a:ext>
                </a:extLst>
              </p:cNvPr>
              <p:cNvGrpSpPr/>
              <p:nvPr/>
            </p:nvGrpSpPr>
            <p:grpSpPr>
              <a:xfrm>
                <a:off x="3483313" y="3081612"/>
                <a:ext cx="9699287" cy="1490388"/>
                <a:chOff x="2516041" y="2297060"/>
                <a:chExt cx="17651091" cy="1160634"/>
              </a:xfrm>
            </p:grpSpPr>
            <p:sp>
              <p:nvSpPr>
                <p:cNvPr id="8" name="Round Same Side Corner Rectangle 162">
                  <a:extLst>
                    <a:ext uri="{FF2B5EF4-FFF2-40B4-BE49-F238E27FC236}">
                      <a16:creationId xmlns:a16="http://schemas.microsoft.com/office/drawing/2014/main" id="{AD3D3F5C-F46A-9733-64BB-21EDAB205F4B}"/>
                    </a:ext>
                  </a:extLst>
                </p:cNvPr>
                <p:cNvSpPr/>
                <p:nvPr/>
              </p:nvSpPr>
              <p:spPr>
                <a:xfrm rot="5400000">
                  <a:off x="10761270" y="-5948169"/>
                  <a:ext cx="1160634" cy="17651091"/>
                </a:xfrm>
                <a:prstGeom prst="round2SameRect">
                  <a:avLst/>
                </a:prstGeom>
                <a:solidFill>
                  <a:srgbClr val="E0DE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5">
                  <a:extLst>
                    <a:ext uri="{FF2B5EF4-FFF2-40B4-BE49-F238E27FC236}">
                      <a16:creationId xmlns:a16="http://schemas.microsoft.com/office/drawing/2014/main" id="{41540627-A491-A1EA-35A0-6FD4F4F4D821}"/>
                    </a:ext>
                  </a:extLst>
                </p:cNvPr>
                <p:cNvSpPr txBox="1">
                  <a:spLocks/>
                </p:cNvSpPr>
                <p:nvPr/>
              </p:nvSpPr>
              <p:spPr>
                <a:xfrm>
                  <a:off x="2680678" y="2415229"/>
                  <a:ext cx="16689096"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5000"/>
                    </a:lnSpc>
                    <a:spcAft>
                      <a:spcPts val="300"/>
                    </a:spcAft>
                    <a:buNone/>
                  </a:pPr>
                  <a:r>
                    <a:rPr lang="en-US" sz="2200" dirty="0">
                      <a:solidFill>
                        <a:schemeClr val="tx1">
                          <a:lumMod val="75000"/>
                          <a:lumOff val="25000"/>
                        </a:schemeClr>
                      </a:solidFill>
                      <a:latin typeface="Open Sans" panose="020B0606030504020204" pitchFamily="34" charset="0"/>
                    </a:rPr>
                    <a:t>Automates coding for proprietary medical applications storing medical records and diagnosis, enhancing efficiency in healthcare operations</a:t>
                  </a:r>
                </a:p>
              </p:txBody>
            </p:sp>
          </p:grpSp>
          <p:grpSp>
            <p:nvGrpSpPr>
              <p:cNvPr id="60" name="Group 59">
                <a:extLst>
                  <a:ext uri="{FF2B5EF4-FFF2-40B4-BE49-F238E27FC236}">
                    <a16:creationId xmlns:a16="http://schemas.microsoft.com/office/drawing/2014/main" id="{AF189BE1-A7A9-0C91-390C-FA96E32DD019}"/>
                  </a:ext>
                </a:extLst>
              </p:cNvPr>
              <p:cNvGrpSpPr/>
              <p:nvPr/>
            </p:nvGrpSpPr>
            <p:grpSpPr>
              <a:xfrm>
                <a:off x="1611313" y="3081612"/>
                <a:ext cx="1872000" cy="1490387"/>
                <a:chOff x="1611313" y="3081612"/>
                <a:chExt cx="1872000" cy="1490387"/>
              </a:xfrm>
            </p:grpSpPr>
            <p:sp>
              <p:nvSpPr>
                <p:cNvPr id="10" name="Round Same Side Corner Rectangle 166">
                  <a:extLst>
                    <a:ext uri="{FF2B5EF4-FFF2-40B4-BE49-F238E27FC236}">
                      <a16:creationId xmlns:a16="http://schemas.microsoft.com/office/drawing/2014/main" id="{9861A6A0-87AC-E7DA-E06A-8C4CA592940E}"/>
                    </a:ext>
                  </a:extLst>
                </p:cNvPr>
                <p:cNvSpPr/>
                <p:nvPr/>
              </p:nvSpPr>
              <p:spPr>
                <a:xfrm rot="16200000">
                  <a:off x="1802119" y="2890806"/>
                  <a:ext cx="1490387"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descr="A building with a cross on top&#10;&#10;Description automatically generated">
                  <a:extLst>
                    <a:ext uri="{FF2B5EF4-FFF2-40B4-BE49-F238E27FC236}">
                      <a16:creationId xmlns:a16="http://schemas.microsoft.com/office/drawing/2014/main" id="{FB15FE8A-2A8B-D33E-EC45-C06541FCF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620" y="3233920"/>
                  <a:ext cx="885459" cy="885459"/>
                </a:xfrm>
                <a:prstGeom prst="rect">
                  <a:avLst/>
                </a:prstGeom>
              </p:spPr>
            </p:pic>
            <p:sp>
              <p:nvSpPr>
                <p:cNvPr id="56" name="Text_Box">
                  <a:extLst>
                    <a:ext uri="{FF2B5EF4-FFF2-40B4-BE49-F238E27FC236}">
                      <a16:creationId xmlns:a16="http://schemas.microsoft.com/office/drawing/2014/main" id="{C0DA152A-7A5A-C9D8-0849-36C5353866AD}"/>
                    </a:ext>
                  </a:extLst>
                </p:cNvPr>
                <p:cNvSpPr/>
                <p:nvPr/>
              </p:nvSpPr>
              <p:spPr>
                <a:xfrm>
                  <a:off x="1744663" y="4110038"/>
                  <a:ext cx="1684866"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404040"/>
                      </a:solidFill>
                      <a:latin typeface="Open Sans" panose="020B0606030504020204" pitchFamily="34" charset="0"/>
                    </a:rPr>
                    <a:t>Healthcare</a:t>
                  </a:r>
                </a:p>
              </p:txBody>
            </p:sp>
          </p:grpSp>
        </p:grpSp>
        <p:grpSp>
          <p:nvGrpSpPr>
            <p:cNvPr id="63" name="Group 62">
              <a:extLst>
                <a:ext uri="{FF2B5EF4-FFF2-40B4-BE49-F238E27FC236}">
                  <a16:creationId xmlns:a16="http://schemas.microsoft.com/office/drawing/2014/main" id="{1B3C6EC6-388A-5B00-F4F7-DB8FDC9401B8}"/>
                </a:ext>
              </a:extLst>
            </p:cNvPr>
            <p:cNvGrpSpPr/>
            <p:nvPr/>
          </p:nvGrpSpPr>
          <p:grpSpPr>
            <a:xfrm>
              <a:off x="1611312" y="3853572"/>
              <a:ext cx="11571288" cy="1385178"/>
              <a:chOff x="1611312" y="4863222"/>
              <a:chExt cx="11571288" cy="1480428"/>
            </a:xfrm>
          </p:grpSpPr>
          <p:grpSp>
            <p:nvGrpSpPr>
              <p:cNvPr id="32" name="Group 31">
                <a:extLst>
                  <a:ext uri="{FF2B5EF4-FFF2-40B4-BE49-F238E27FC236}">
                    <a16:creationId xmlns:a16="http://schemas.microsoft.com/office/drawing/2014/main" id="{94AAAC46-D1F9-ABE3-E421-7B7DA2FA22A7}"/>
                  </a:ext>
                </a:extLst>
              </p:cNvPr>
              <p:cNvGrpSpPr/>
              <p:nvPr/>
            </p:nvGrpSpPr>
            <p:grpSpPr>
              <a:xfrm>
                <a:off x="3483313" y="4863222"/>
                <a:ext cx="9699287" cy="1480428"/>
                <a:chOff x="2516040" y="3602420"/>
                <a:chExt cx="17651091" cy="1160634"/>
              </a:xfrm>
            </p:grpSpPr>
            <p:sp>
              <p:nvSpPr>
                <p:cNvPr id="33" name="Round Same Side Corner Rectangle 199">
                  <a:extLst>
                    <a:ext uri="{FF2B5EF4-FFF2-40B4-BE49-F238E27FC236}">
                      <a16:creationId xmlns:a16="http://schemas.microsoft.com/office/drawing/2014/main" id="{74767D1D-978D-F395-7FE4-DC817F5B4788}"/>
                    </a:ext>
                  </a:extLst>
                </p:cNvPr>
                <p:cNvSpPr/>
                <p:nvPr/>
              </p:nvSpPr>
              <p:spPr>
                <a:xfrm rot="5400000">
                  <a:off x="10761269" y="-4642809"/>
                  <a:ext cx="1160634" cy="17651091"/>
                </a:xfrm>
                <a:prstGeom prst="round2SameRect">
                  <a:avLst/>
                </a:prstGeom>
                <a:solidFill>
                  <a:srgbClr val="E5BEB9"/>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5">
                  <a:extLst>
                    <a:ext uri="{FF2B5EF4-FFF2-40B4-BE49-F238E27FC236}">
                      <a16:creationId xmlns:a16="http://schemas.microsoft.com/office/drawing/2014/main" id="{63E1B48E-95F4-1057-C25B-66ADB2B398BB}"/>
                    </a:ext>
                  </a:extLst>
                </p:cNvPr>
                <p:cNvSpPr txBox="1">
                  <a:spLocks/>
                </p:cNvSpPr>
                <p:nvPr/>
              </p:nvSpPr>
              <p:spPr>
                <a:xfrm>
                  <a:off x="2680679" y="3695974"/>
                  <a:ext cx="16550421"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5000"/>
                    </a:lnSpc>
                    <a:spcAft>
                      <a:spcPts val="300"/>
                    </a:spcAft>
                    <a:buNone/>
                  </a:pPr>
                  <a:r>
                    <a:rPr lang="en-US" sz="2200" dirty="0">
                      <a:solidFill>
                        <a:schemeClr val="tx1">
                          <a:lumMod val="75000"/>
                          <a:lumOff val="25000"/>
                        </a:schemeClr>
                      </a:solidFill>
                      <a:latin typeface="Open Sans" panose="020B0606030504020204" pitchFamily="34" charset="0"/>
                    </a:rPr>
                    <a:t>Streamlines tasks like fraud detection and generates personalized investment portfolios</a:t>
                  </a:r>
                </a:p>
              </p:txBody>
            </p:sp>
          </p:grpSp>
          <p:grpSp>
            <p:nvGrpSpPr>
              <p:cNvPr id="62" name="Group 61">
                <a:extLst>
                  <a:ext uri="{FF2B5EF4-FFF2-40B4-BE49-F238E27FC236}">
                    <a16:creationId xmlns:a16="http://schemas.microsoft.com/office/drawing/2014/main" id="{AB36D323-1941-3BBA-E5B1-8C1ED8C42AB7}"/>
                  </a:ext>
                </a:extLst>
              </p:cNvPr>
              <p:cNvGrpSpPr/>
              <p:nvPr/>
            </p:nvGrpSpPr>
            <p:grpSpPr>
              <a:xfrm>
                <a:off x="1611312" y="4863222"/>
                <a:ext cx="1872000" cy="1480426"/>
                <a:chOff x="1611312" y="4863222"/>
                <a:chExt cx="1872000" cy="1480426"/>
              </a:xfrm>
            </p:grpSpPr>
            <p:sp>
              <p:nvSpPr>
                <p:cNvPr id="12" name="Round Same Side Corner Rectangle 188">
                  <a:extLst>
                    <a:ext uri="{FF2B5EF4-FFF2-40B4-BE49-F238E27FC236}">
                      <a16:creationId xmlns:a16="http://schemas.microsoft.com/office/drawing/2014/main" id="{15CE11DC-67BB-5164-1324-848CCA6E73D6}"/>
                    </a:ext>
                  </a:extLst>
                </p:cNvPr>
                <p:cNvSpPr/>
                <p:nvPr/>
              </p:nvSpPr>
              <p:spPr>
                <a:xfrm rot="16200000">
                  <a:off x="1807099" y="4667435"/>
                  <a:ext cx="1480426" cy="1872000"/>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descr="A building with a graph and arrow going up&#10;&#10;Description automatically generated">
                  <a:extLst>
                    <a:ext uri="{FF2B5EF4-FFF2-40B4-BE49-F238E27FC236}">
                      <a16:creationId xmlns:a16="http://schemas.microsoft.com/office/drawing/2014/main" id="{2C4155E4-35B7-BE19-D7F3-ADB377900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4965882"/>
                  <a:ext cx="803844" cy="894079"/>
                </a:xfrm>
                <a:prstGeom prst="rect">
                  <a:avLst/>
                </a:prstGeom>
              </p:spPr>
            </p:pic>
            <p:sp>
              <p:nvSpPr>
                <p:cNvPr id="58" name="Text_Box">
                  <a:extLst>
                    <a:ext uri="{FF2B5EF4-FFF2-40B4-BE49-F238E27FC236}">
                      <a16:creationId xmlns:a16="http://schemas.microsoft.com/office/drawing/2014/main" id="{9B44424B-904E-C7DA-5ECF-2D87D497A20A}"/>
                    </a:ext>
                  </a:extLst>
                </p:cNvPr>
                <p:cNvSpPr/>
                <p:nvPr/>
              </p:nvSpPr>
              <p:spPr>
                <a:xfrm>
                  <a:off x="1782763" y="5900738"/>
                  <a:ext cx="1684866"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404040"/>
                      </a:solidFill>
                      <a:latin typeface="Open Sans" panose="020B0606030504020204" pitchFamily="34" charset="0"/>
                    </a:rPr>
                    <a:t>Finance</a:t>
                  </a:r>
                </a:p>
              </p:txBody>
            </p:sp>
          </p:grpSp>
        </p:grpSp>
        <p:grpSp>
          <p:nvGrpSpPr>
            <p:cNvPr id="65" name="Group 64">
              <a:extLst>
                <a:ext uri="{FF2B5EF4-FFF2-40B4-BE49-F238E27FC236}">
                  <a16:creationId xmlns:a16="http://schemas.microsoft.com/office/drawing/2014/main" id="{B4FD4A1F-E531-B4DD-C975-F58073B04289}"/>
                </a:ext>
              </a:extLst>
            </p:cNvPr>
            <p:cNvGrpSpPr/>
            <p:nvPr/>
          </p:nvGrpSpPr>
          <p:grpSpPr>
            <a:xfrm>
              <a:off x="1611313" y="5330380"/>
              <a:ext cx="11590337" cy="1394271"/>
              <a:chOff x="1611313" y="6911529"/>
              <a:chExt cx="13031788" cy="1565721"/>
            </a:xfrm>
          </p:grpSpPr>
          <p:grpSp>
            <p:nvGrpSpPr>
              <p:cNvPr id="44" name="Group 43">
                <a:extLst>
                  <a:ext uri="{FF2B5EF4-FFF2-40B4-BE49-F238E27FC236}">
                    <a16:creationId xmlns:a16="http://schemas.microsoft.com/office/drawing/2014/main" id="{19A89260-A1E2-4CC8-9D3D-4389E9E959A9}"/>
                  </a:ext>
                </a:extLst>
              </p:cNvPr>
              <p:cNvGrpSpPr/>
              <p:nvPr/>
            </p:nvGrpSpPr>
            <p:grpSpPr>
              <a:xfrm>
                <a:off x="3483313" y="6911530"/>
                <a:ext cx="11159788" cy="1565720"/>
                <a:chOff x="2516040" y="4945878"/>
                <a:chExt cx="20308960" cy="1160634"/>
              </a:xfrm>
            </p:grpSpPr>
            <p:sp>
              <p:nvSpPr>
                <p:cNvPr id="45" name="Round Same Side Corner Rectangle 200">
                  <a:extLst>
                    <a:ext uri="{FF2B5EF4-FFF2-40B4-BE49-F238E27FC236}">
                      <a16:creationId xmlns:a16="http://schemas.microsoft.com/office/drawing/2014/main" id="{154770F7-6332-037C-1AC2-E24B2F2A8E3D}"/>
                    </a:ext>
                  </a:extLst>
                </p:cNvPr>
                <p:cNvSpPr/>
                <p:nvPr/>
              </p:nvSpPr>
              <p:spPr>
                <a:xfrm rot="5400000">
                  <a:off x="12090203" y="-4628285"/>
                  <a:ext cx="1160634" cy="20308960"/>
                </a:xfrm>
                <a:prstGeom prst="round2SameRect">
                  <a:avLst/>
                </a:prstGeom>
                <a:solidFill>
                  <a:srgbClr val="BCCFD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5">
                  <a:extLst>
                    <a:ext uri="{FF2B5EF4-FFF2-40B4-BE49-F238E27FC236}">
                      <a16:creationId xmlns:a16="http://schemas.microsoft.com/office/drawing/2014/main" id="{270A29B0-A1BD-DDB9-2D8B-7D364F6DDCBF}"/>
                    </a:ext>
                  </a:extLst>
                </p:cNvPr>
                <p:cNvSpPr txBox="1">
                  <a:spLocks/>
                </p:cNvSpPr>
                <p:nvPr/>
              </p:nvSpPr>
              <p:spPr>
                <a:xfrm>
                  <a:off x="3187409" y="5076824"/>
                  <a:ext cx="17532705"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15000"/>
                    </a:lnSpc>
                    <a:spcAft>
                      <a:spcPts val="300"/>
                    </a:spcAft>
                    <a:buNone/>
                  </a:pPr>
                  <a:r>
                    <a:rPr lang="en-US" sz="2200" dirty="0">
                      <a:solidFill>
                        <a:schemeClr val="tx1">
                          <a:lumMod val="75000"/>
                          <a:lumOff val="25000"/>
                        </a:schemeClr>
                      </a:solidFill>
                      <a:latin typeface="Open Sans" panose="020B0606030504020204" pitchFamily="34" charset="0"/>
                    </a:rPr>
                    <a:t>Enhances customer experiences by creating personalized product recommendations</a:t>
                  </a:r>
                </a:p>
              </p:txBody>
            </p:sp>
          </p:grpSp>
          <p:grpSp>
            <p:nvGrpSpPr>
              <p:cNvPr id="64" name="Group 63">
                <a:extLst>
                  <a:ext uri="{FF2B5EF4-FFF2-40B4-BE49-F238E27FC236}">
                    <a16:creationId xmlns:a16="http://schemas.microsoft.com/office/drawing/2014/main" id="{0E6F5A84-1EC4-873D-E2A4-8388E4F1B718}"/>
                  </a:ext>
                </a:extLst>
              </p:cNvPr>
              <p:cNvGrpSpPr/>
              <p:nvPr/>
            </p:nvGrpSpPr>
            <p:grpSpPr>
              <a:xfrm>
                <a:off x="1611313" y="6911529"/>
                <a:ext cx="2108005" cy="1565719"/>
                <a:chOff x="1611313" y="6911529"/>
                <a:chExt cx="2108005" cy="1565719"/>
              </a:xfrm>
            </p:grpSpPr>
            <p:sp>
              <p:nvSpPr>
                <p:cNvPr id="35" name="Round Same Side Corner Rectangle 191">
                  <a:extLst>
                    <a:ext uri="{FF2B5EF4-FFF2-40B4-BE49-F238E27FC236}">
                      <a16:creationId xmlns:a16="http://schemas.microsoft.com/office/drawing/2014/main" id="{1736C312-8230-8A8E-7852-C49836368A1A}"/>
                    </a:ext>
                  </a:extLst>
                </p:cNvPr>
                <p:cNvSpPr/>
                <p:nvPr/>
              </p:nvSpPr>
              <p:spPr>
                <a:xfrm rot="16200000">
                  <a:off x="1882456" y="6640386"/>
                  <a:ext cx="1565719" cy="2108005"/>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descr="A yellow shopping cart on top of a building&#10;&#10;Description automatically generated">
                  <a:extLst>
                    <a:ext uri="{FF2B5EF4-FFF2-40B4-BE49-F238E27FC236}">
                      <a16:creationId xmlns:a16="http://schemas.microsoft.com/office/drawing/2014/main" id="{8FFFC883-67E0-8D25-93C6-C4267A852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452" y="6995748"/>
                  <a:ext cx="618296" cy="834094"/>
                </a:xfrm>
                <a:prstGeom prst="rect">
                  <a:avLst/>
                </a:prstGeom>
              </p:spPr>
            </p:pic>
            <p:sp>
              <p:nvSpPr>
                <p:cNvPr id="59" name="Text_Box">
                  <a:extLst>
                    <a:ext uri="{FF2B5EF4-FFF2-40B4-BE49-F238E27FC236}">
                      <a16:creationId xmlns:a16="http://schemas.microsoft.com/office/drawing/2014/main" id="{B2FE5958-CDD7-554C-2363-2D4D7CDEF005}"/>
                    </a:ext>
                  </a:extLst>
                </p:cNvPr>
                <p:cNvSpPr/>
                <p:nvPr/>
              </p:nvSpPr>
              <p:spPr>
                <a:xfrm>
                  <a:off x="1742017" y="7935913"/>
                  <a:ext cx="1684866"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404040"/>
                      </a:solidFill>
                      <a:latin typeface="Open Sans" panose="020B0606030504020204" pitchFamily="34" charset="0"/>
                    </a:rPr>
                    <a:t>Retail</a:t>
                  </a:r>
                </a:p>
              </p:txBody>
            </p:sp>
          </p:grpSp>
        </p:grpSp>
        <p:grpSp>
          <p:nvGrpSpPr>
            <p:cNvPr id="66" name="Group 65">
              <a:extLst>
                <a:ext uri="{FF2B5EF4-FFF2-40B4-BE49-F238E27FC236}">
                  <a16:creationId xmlns:a16="http://schemas.microsoft.com/office/drawing/2014/main" id="{D96C4CC8-C3FD-5FD4-F52B-E28C51757123}"/>
                </a:ext>
              </a:extLst>
            </p:cNvPr>
            <p:cNvGrpSpPr/>
            <p:nvPr/>
          </p:nvGrpSpPr>
          <p:grpSpPr>
            <a:xfrm>
              <a:off x="1611313" y="6816280"/>
              <a:ext cx="11552237" cy="1394271"/>
              <a:chOff x="1611313" y="6911530"/>
              <a:chExt cx="12967636" cy="1565721"/>
            </a:xfrm>
          </p:grpSpPr>
          <p:grpSp>
            <p:nvGrpSpPr>
              <p:cNvPr id="67" name="Group 66">
                <a:extLst>
                  <a:ext uri="{FF2B5EF4-FFF2-40B4-BE49-F238E27FC236}">
                    <a16:creationId xmlns:a16="http://schemas.microsoft.com/office/drawing/2014/main" id="{A9482049-137B-5BA2-859C-3BCA49DFAEC8}"/>
                  </a:ext>
                </a:extLst>
              </p:cNvPr>
              <p:cNvGrpSpPr/>
              <p:nvPr/>
            </p:nvGrpSpPr>
            <p:grpSpPr>
              <a:xfrm>
                <a:off x="3483314" y="6911531"/>
                <a:ext cx="11095635" cy="1565720"/>
                <a:chOff x="2516042" y="4945879"/>
                <a:chExt cx="20192212" cy="1160634"/>
              </a:xfrm>
            </p:grpSpPr>
            <p:sp>
              <p:nvSpPr>
                <p:cNvPr id="72" name="Round Same Side Corner Rectangle 200">
                  <a:extLst>
                    <a:ext uri="{FF2B5EF4-FFF2-40B4-BE49-F238E27FC236}">
                      <a16:creationId xmlns:a16="http://schemas.microsoft.com/office/drawing/2014/main" id="{7DC297C6-2C0C-85BE-070A-DACE025FD689}"/>
                    </a:ext>
                  </a:extLst>
                </p:cNvPr>
                <p:cNvSpPr/>
                <p:nvPr/>
              </p:nvSpPr>
              <p:spPr>
                <a:xfrm rot="5400000">
                  <a:off x="12031831" y="-4569910"/>
                  <a:ext cx="1160634" cy="20192212"/>
                </a:xfrm>
                <a:prstGeom prst="round2SameRect">
                  <a:avLst/>
                </a:prstGeom>
                <a:solidFill>
                  <a:srgbClr val="F7D6AB"/>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 Placeholder 5">
                  <a:extLst>
                    <a:ext uri="{FF2B5EF4-FFF2-40B4-BE49-F238E27FC236}">
                      <a16:creationId xmlns:a16="http://schemas.microsoft.com/office/drawing/2014/main" id="{AEE9EF88-7C22-C2CD-5826-8B69941D7306}"/>
                    </a:ext>
                  </a:extLst>
                </p:cNvPr>
                <p:cNvSpPr txBox="1">
                  <a:spLocks/>
                </p:cNvSpPr>
                <p:nvPr/>
              </p:nvSpPr>
              <p:spPr>
                <a:xfrm>
                  <a:off x="3147660" y="5026912"/>
                  <a:ext cx="18665538" cy="973524"/>
                </a:xfrm>
                <a:prstGeom prst="rect">
                  <a:avLst/>
                </a:prstGeom>
              </p:spPr>
              <p:txBody>
                <a:bodyPr vert="horz" lIns="91440" tIns="45720" rIns="91440" bIns="45720" rtlCol="0" anchor="ct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spcAft>
                      <a:spcPts val="300"/>
                    </a:spcAft>
                    <a:buNone/>
                  </a:pPr>
                  <a:r>
                    <a:rPr lang="en-US" sz="2200" dirty="0">
                      <a:solidFill>
                        <a:schemeClr val="tx1">
                          <a:lumMod val="75000"/>
                          <a:lumOff val="25000"/>
                        </a:schemeClr>
                      </a:solidFill>
                      <a:latin typeface="Open Sans" panose="020B0606030504020204" pitchFamily="34" charset="0"/>
                    </a:rPr>
                    <a:t>Automates standard codes of various functionalities for the user interface and adapts according to the domain of the application</a:t>
                  </a:r>
                </a:p>
              </p:txBody>
            </p:sp>
          </p:grpSp>
          <p:grpSp>
            <p:nvGrpSpPr>
              <p:cNvPr id="68" name="Group 67">
                <a:extLst>
                  <a:ext uri="{FF2B5EF4-FFF2-40B4-BE49-F238E27FC236}">
                    <a16:creationId xmlns:a16="http://schemas.microsoft.com/office/drawing/2014/main" id="{8CFEEFE0-B2FE-6AAA-53E7-F4DEC2016984}"/>
                  </a:ext>
                </a:extLst>
              </p:cNvPr>
              <p:cNvGrpSpPr/>
              <p:nvPr/>
            </p:nvGrpSpPr>
            <p:grpSpPr>
              <a:xfrm>
                <a:off x="1611313" y="6911530"/>
                <a:ext cx="2125932" cy="1565719"/>
                <a:chOff x="1611313" y="6911530"/>
                <a:chExt cx="2125932" cy="1565719"/>
              </a:xfrm>
            </p:grpSpPr>
            <p:sp>
              <p:nvSpPr>
                <p:cNvPr id="69" name="Round Same Side Corner Rectangle 191">
                  <a:extLst>
                    <a:ext uri="{FF2B5EF4-FFF2-40B4-BE49-F238E27FC236}">
                      <a16:creationId xmlns:a16="http://schemas.microsoft.com/office/drawing/2014/main" id="{BF428F11-FF79-9EEF-BB66-BE792D0D003D}"/>
                    </a:ext>
                  </a:extLst>
                </p:cNvPr>
                <p:cNvSpPr/>
                <p:nvPr/>
              </p:nvSpPr>
              <p:spPr>
                <a:xfrm rot="16200000">
                  <a:off x="1891419" y="6631424"/>
                  <a:ext cx="1565719" cy="2125932"/>
                </a:xfrm>
                <a:prstGeom prst="round2Same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_Box">
                  <a:extLst>
                    <a:ext uri="{FF2B5EF4-FFF2-40B4-BE49-F238E27FC236}">
                      <a16:creationId xmlns:a16="http://schemas.microsoft.com/office/drawing/2014/main" id="{86CADEB0-C0F6-6C31-26D2-0A26691D3CCC}"/>
                    </a:ext>
                  </a:extLst>
                </p:cNvPr>
                <p:cNvSpPr/>
                <p:nvPr/>
              </p:nvSpPr>
              <p:spPr>
                <a:xfrm>
                  <a:off x="1742017" y="7935913"/>
                  <a:ext cx="1684866"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404040"/>
                      </a:solidFill>
                      <a:latin typeface="Open Sans" panose="020B0606030504020204" pitchFamily="34" charset="0"/>
                    </a:rPr>
                    <a:t>Software</a:t>
                  </a:r>
                </a:p>
              </p:txBody>
            </p:sp>
          </p:grpSp>
        </p:grpSp>
      </p:grpSp>
      <p:pic>
        <p:nvPicPr>
          <p:cNvPr id="75" name="Picture 74" descr="A computer with a phone on it&#10;&#10;Description automatically generated">
            <a:extLst>
              <a:ext uri="{FF2B5EF4-FFF2-40B4-BE49-F238E27FC236}">
                <a16:creationId xmlns:a16="http://schemas.microsoft.com/office/drawing/2014/main" id="{99A3513B-5CDE-C7DB-E24F-B55DE87819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4428" y="7005108"/>
            <a:ext cx="774395" cy="774395"/>
          </a:xfrm>
          <a:prstGeom prst="rect">
            <a:avLst/>
          </a:prstGeom>
        </p:spPr>
      </p:pic>
    </p:spTree>
    <p:extLst>
      <p:ext uri="{BB962C8B-B14F-4D97-AF65-F5344CB8AC3E}">
        <p14:creationId xmlns:p14="http://schemas.microsoft.com/office/powerpoint/2010/main" val="2548425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Open Sans" panose="020B0606030504020204" pitchFamily="34" charset="0"/>
              </a:rPr>
              <a:t>Business Benefits of Generative AI in Design Phase</a:t>
            </a:r>
          </a:p>
        </p:txBody>
      </p:sp>
      <p:sp>
        <p:nvSpPr>
          <p:cNvPr id="11" name="Text Placeholder 6">
            <a:extLst>
              <a:ext uri="{FF2B5EF4-FFF2-40B4-BE49-F238E27FC236}">
                <a16:creationId xmlns:a16="http://schemas.microsoft.com/office/drawing/2014/main" id="{9FBEA59E-31BC-13F4-428F-CFB7EC9E02D4}"/>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latin typeface="Open Sans" panose="020B0606030504020204" pitchFamily="34" charset="0"/>
              </a:rPr>
              <a:t>Generative AI offers a range of capabilities to streamline and enhance the design process, including:</a:t>
            </a:r>
          </a:p>
        </p:txBody>
      </p:sp>
      <p:sp>
        <p:nvSpPr>
          <p:cNvPr id="4" name="Brandline">
            <a:extLst>
              <a:ext uri="{FF2B5EF4-FFF2-40B4-BE49-F238E27FC236}">
                <a16:creationId xmlns:a16="http://schemas.microsoft.com/office/drawing/2014/main" id="{106BF7D5-35C7-5CE2-477E-DA9DFAC3C1CB}"/>
              </a:ext>
            </a:extLst>
          </p:cNvPr>
          <p:cNvSpPr/>
          <p:nvPr/>
        </p:nvSpPr>
        <p:spPr>
          <a:xfrm>
            <a:off x="2921000" y="816324"/>
            <a:ext cx="1041312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75000"/>
                  <a:lumOff val="25000"/>
                </a:schemeClr>
              </a:solidFill>
            </a:endParaRPr>
          </a:p>
        </p:txBody>
      </p:sp>
      <p:sp>
        <p:nvSpPr>
          <p:cNvPr id="3" name="Скругленный прямоугольник 33">
            <a:extLst>
              <a:ext uri="{FF2B5EF4-FFF2-40B4-BE49-F238E27FC236}">
                <a16:creationId xmlns:a16="http://schemas.microsoft.com/office/drawing/2014/main" id="{F64EDA57-220E-71E7-9840-37A148B033AC}"/>
              </a:ext>
            </a:extLst>
          </p:cNvPr>
          <p:cNvSpPr/>
          <p:nvPr/>
        </p:nvSpPr>
        <p:spPr bwMode="auto">
          <a:xfrm>
            <a:off x="8359205" y="2455161"/>
            <a:ext cx="3029910" cy="5640271"/>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7" name="Полилиния 42">
            <a:extLst>
              <a:ext uri="{FF2B5EF4-FFF2-40B4-BE49-F238E27FC236}">
                <a16:creationId xmlns:a16="http://schemas.microsoft.com/office/drawing/2014/main" id="{F0E9D67A-2965-A835-BEE1-DD328ABBC9BD}"/>
              </a:ext>
            </a:extLst>
          </p:cNvPr>
          <p:cNvSpPr/>
          <p:nvPr/>
        </p:nvSpPr>
        <p:spPr bwMode="auto">
          <a:xfrm>
            <a:off x="8359205" y="2455161"/>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758A7A"/>
          </a:solidFill>
          <a:ln w="12700" cap="flat" cmpd="sng" algn="ctr">
            <a:noFill/>
            <a:prstDash val="solid"/>
            <a:miter lim="400000"/>
            <a:headEnd type="none" w="med" len="med"/>
            <a:tailEnd type="none" w="med" len="med"/>
          </a:ln>
          <a:effectLst/>
        </p:spPr>
        <p:txBody>
          <a:bodyPr rot="0" spcFirstLastPara="0" vert="horz" wrap="square" lIns="38100" tIns="38100" rIns="38100" bIns="3810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825500" fontAlgn="base" hangingPunct="0">
              <a:spcBef>
                <a:spcPct val="0"/>
              </a:spcBef>
              <a:spcAft>
                <a:spcPct val="0"/>
              </a:spcAft>
            </a:pPr>
            <a:r>
              <a:rPr lang="en-US" altLang="x-none" sz="2200" b="1" kern="0" dirty="0">
                <a:solidFill>
                  <a:srgbClr val="FEFFFF"/>
                </a:solidFill>
                <a:latin typeface="Open Sans" panose="020B0606030504020204" pitchFamily="34" charset="0"/>
                <a:ea typeface="Open Sans Semibold" charset="0"/>
                <a:cs typeface="Open Sans Semibold" charset="0"/>
                <a:sym typeface="Poppins Medium" charset="0"/>
              </a:rPr>
              <a:t>Error detection </a:t>
            </a:r>
          </a:p>
          <a:p>
            <a:pPr algn="ctr" defTabSz="825500" fontAlgn="base" hangingPunct="0">
              <a:spcBef>
                <a:spcPct val="0"/>
              </a:spcBef>
              <a:spcAft>
                <a:spcPct val="0"/>
              </a:spcAft>
            </a:pPr>
            <a:r>
              <a:rPr lang="en-US" altLang="x-none" sz="2200" b="1" kern="0" dirty="0">
                <a:solidFill>
                  <a:srgbClr val="FEFFFF"/>
                </a:solidFill>
                <a:latin typeface="Open Sans" panose="020B0606030504020204" pitchFamily="34" charset="0"/>
                <a:ea typeface="Open Sans Semibold" charset="0"/>
                <a:cs typeface="Open Sans Semibold" charset="0"/>
                <a:sym typeface="Poppins Medium" charset="0"/>
              </a:rPr>
              <a:t>and debugging</a:t>
            </a:r>
          </a:p>
        </p:txBody>
      </p:sp>
      <p:sp>
        <p:nvSpPr>
          <p:cNvPr id="9" name="Rectangle 8">
            <a:extLst>
              <a:ext uri="{FF2B5EF4-FFF2-40B4-BE49-F238E27FC236}">
                <a16:creationId xmlns:a16="http://schemas.microsoft.com/office/drawing/2014/main" id="{0862C68C-A559-2B77-2C45-5D818ABCA7FC}"/>
              </a:ext>
            </a:extLst>
          </p:cNvPr>
          <p:cNvSpPr/>
          <p:nvPr/>
        </p:nvSpPr>
        <p:spPr>
          <a:xfrm>
            <a:off x="8435349" y="3775246"/>
            <a:ext cx="2898017" cy="123585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defTabSz="825500" eaLnBrk="0" fontAlgn="base" hangingPunct="0">
              <a:lnSpc>
                <a:spcPct val="115000"/>
              </a:lnSpc>
              <a:spcBef>
                <a:spcPct val="0"/>
              </a:spcBef>
              <a:spcAft>
                <a:spcPct val="0"/>
              </a:spcAft>
              <a:defRPr/>
            </a:pPr>
            <a:r>
              <a:rPr lang="en-US" sz="2200" kern="0" dirty="0">
                <a:solidFill>
                  <a:schemeClr val="tx1">
                    <a:lumMod val="75000"/>
                    <a:lumOff val="25000"/>
                  </a:schemeClr>
                </a:solidFill>
                <a:latin typeface="Open Sans" panose="020B0606030504020204" pitchFamily="34" charset="0"/>
                <a:ea typeface="Open Sans" charset="0"/>
                <a:cs typeface="Open Sans" charset="0"/>
                <a:sym typeface="Poppins" charset="0"/>
              </a:rPr>
              <a:t>Helps in identifying potential bugs and suggests fixes</a:t>
            </a:r>
          </a:p>
        </p:txBody>
      </p:sp>
      <p:sp>
        <p:nvSpPr>
          <p:cNvPr id="10" name="Скругленный прямоугольник 33">
            <a:extLst>
              <a:ext uri="{FF2B5EF4-FFF2-40B4-BE49-F238E27FC236}">
                <a16:creationId xmlns:a16="http://schemas.microsoft.com/office/drawing/2014/main" id="{DB059FF6-095B-10DF-8072-3B99889206F5}"/>
              </a:ext>
            </a:extLst>
          </p:cNvPr>
          <p:cNvSpPr/>
          <p:nvPr/>
        </p:nvSpPr>
        <p:spPr bwMode="auto">
          <a:xfrm>
            <a:off x="4742487" y="2485525"/>
            <a:ext cx="3029910" cy="5640271"/>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chemeClr val="tx1">
                  <a:lumMod val="75000"/>
                  <a:lumOff val="25000"/>
                </a:schemeClr>
              </a:solidFill>
              <a:effectLst/>
              <a:uLnTx/>
              <a:uFillTx/>
              <a:latin typeface="Poppins" charset="0"/>
              <a:ea typeface="Poppins" charset="0"/>
              <a:cs typeface="Poppins" charset="0"/>
              <a:sym typeface="Poppins" charset="0"/>
            </a:endParaRPr>
          </a:p>
        </p:txBody>
      </p:sp>
      <p:sp>
        <p:nvSpPr>
          <p:cNvPr id="13" name="Полилиния 42">
            <a:extLst>
              <a:ext uri="{FF2B5EF4-FFF2-40B4-BE49-F238E27FC236}">
                <a16:creationId xmlns:a16="http://schemas.microsoft.com/office/drawing/2014/main" id="{E706A7CA-534F-FABA-1AFC-55667EAA745E}"/>
              </a:ext>
            </a:extLst>
          </p:cNvPr>
          <p:cNvSpPr/>
          <p:nvPr/>
        </p:nvSpPr>
        <p:spPr bwMode="auto">
          <a:xfrm>
            <a:off x="4742487" y="2485525"/>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364959"/>
          </a:solidFill>
          <a:ln w="12700" cap="flat" cmpd="sng" algn="ctr">
            <a:noFill/>
            <a:prstDash val="solid"/>
            <a:miter lim="400000"/>
            <a:headEnd type="none" w="med" len="med"/>
            <a:tailEnd type="none" w="med" len="med"/>
          </a:ln>
          <a:effectLst/>
        </p:spPr>
        <p:txBody>
          <a:bodyPr rot="0" spcFirstLastPara="0" vert="horz" wrap="square" lIns="38100" tIns="38100" rIns="38100" bIns="3810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825500" fontAlgn="base" hangingPunct="0">
              <a:spcBef>
                <a:spcPct val="0"/>
              </a:spcBef>
              <a:spcAft>
                <a:spcPct val="0"/>
              </a:spcAft>
            </a:pPr>
            <a:r>
              <a:rPr lang="en-US" altLang="x-none" sz="2200" b="1" kern="0" dirty="0">
                <a:solidFill>
                  <a:srgbClr val="FEFFFF"/>
                </a:solidFill>
                <a:latin typeface="Open Sans" panose="020B0606030504020204" pitchFamily="34" charset="0"/>
                <a:ea typeface="Open Sans Semibold" charset="0"/>
                <a:cs typeface="Open Sans Semibold" charset="0"/>
                <a:sym typeface="Poppins Medium" charset="0"/>
              </a:rPr>
              <a:t>Scalability</a:t>
            </a:r>
          </a:p>
        </p:txBody>
      </p:sp>
      <p:sp>
        <p:nvSpPr>
          <p:cNvPr id="15" name="Rectangle 14">
            <a:extLst>
              <a:ext uri="{FF2B5EF4-FFF2-40B4-BE49-F238E27FC236}">
                <a16:creationId xmlns:a16="http://schemas.microsoft.com/office/drawing/2014/main" id="{B35DAC43-EBB6-F7AF-DA32-BCB03881DBBB}"/>
              </a:ext>
            </a:extLst>
          </p:cNvPr>
          <p:cNvSpPr/>
          <p:nvPr/>
        </p:nvSpPr>
        <p:spPr>
          <a:xfrm>
            <a:off x="4818631" y="3775246"/>
            <a:ext cx="2898017" cy="435055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defTabSz="825500" eaLnBrk="0" fontAlgn="base" hangingPunct="0">
              <a:lnSpc>
                <a:spcPct val="115000"/>
              </a:lnSpc>
              <a:spcBef>
                <a:spcPct val="0"/>
              </a:spcBef>
              <a:spcAft>
                <a:spcPct val="0"/>
              </a:spcAft>
              <a:defRPr/>
            </a:pPr>
            <a:r>
              <a:rPr lang="en-US" sz="2200" dirty="0">
                <a:solidFill>
                  <a:schemeClr val="tx1">
                    <a:lumMod val="75000"/>
                    <a:lumOff val="25000"/>
                  </a:schemeClr>
                </a:solidFill>
              </a:rPr>
              <a:t>adapts to varying design requirements, optimizing architectures or microservices by simulating performance under different conditions, enabling easy scalability</a:t>
            </a:r>
            <a:endParaRPr lang="en-US" sz="2200" kern="0" dirty="0">
              <a:solidFill>
                <a:schemeClr val="tx1">
                  <a:lumMod val="75000"/>
                  <a:lumOff val="25000"/>
                </a:schemeClr>
              </a:solidFill>
              <a:latin typeface="Open Sans" panose="020B0606030504020204" pitchFamily="34" charset="0"/>
              <a:ea typeface="Open Sans" charset="0"/>
              <a:cs typeface="Open Sans" charset="0"/>
              <a:sym typeface="Poppins" charset="0"/>
            </a:endParaRPr>
          </a:p>
        </p:txBody>
      </p:sp>
      <p:sp>
        <p:nvSpPr>
          <p:cNvPr id="29" name="Скругленный прямоугольник 33">
            <a:extLst>
              <a:ext uri="{FF2B5EF4-FFF2-40B4-BE49-F238E27FC236}">
                <a16:creationId xmlns:a16="http://schemas.microsoft.com/office/drawing/2014/main" id="{5C1C3D52-45D6-5D5A-3D8B-1E4C438484DA}"/>
              </a:ext>
            </a:extLst>
          </p:cNvPr>
          <p:cNvSpPr/>
          <p:nvPr/>
        </p:nvSpPr>
        <p:spPr bwMode="auto">
          <a:xfrm>
            <a:off x="1125769" y="2485525"/>
            <a:ext cx="3029910" cy="5640271"/>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30" name="Полилиния 42">
            <a:extLst>
              <a:ext uri="{FF2B5EF4-FFF2-40B4-BE49-F238E27FC236}">
                <a16:creationId xmlns:a16="http://schemas.microsoft.com/office/drawing/2014/main" id="{41C87E82-DD94-7998-60A1-B42A3DD5CB48}"/>
              </a:ext>
            </a:extLst>
          </p:cNvPr>
          <p:cNvSpPr/>
          <p:nvPr/>
        </p:nvSpPr>
        <p:spPr bwMode="auto">
          <a:xfrm>
            <a:off x="1125769" y="2485525"/>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C3A245"/>
          </a:solidFill>
          <a:ln w="12700" cap="flat" cmpd="sng" algn="ctr">
            <a:noFill/>
            <a:prstDash val="solid"/>
            <a:miter lim="400000"/>
            <a:headEnd type="none" w="med" len="med"/>
            <a:tailEnd type="none" w="med" len="med"/>
          </a:ln>
          <a:effectLst/>
        </p:spPr>
        <p:txBody>
          <a:bodyPr rot="0" spcFirstLastPara="0" vert="horz" wrap="square" lIns="38100" tIns="38100" rIns="38100" bIns="3810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825500" fontAlgn="base" hangingPunct="0">
              <a:spcBef>
                <a:spcPct val="0"/>
              </a:spcBef>
              <a:spcAft>
                <a:spcPct val="0"/>
              </a:spcAft>
            </a:pPr>
            <a:r>
              <a:rPr lang="en-US" altLang="x-none" sz="2200" b="1" kern="0" dirty="0">
                <a:solidFill>
                  <a:srgbClr val="FEFFFF"/>
                </a:solidFill>
                <a:latin typeface="Open Sans" panose="020B0606030504020204" pitchFamily="34" charset="0"/>
                <a:ea typeface="Open Sans Semibold" charset="0"/>
                <a:cs typeface="Open Sans Semibold" charset="0"/>
                <a:sym typeface="Poppins Medium" charset="0"/>
              </a:rPr>
              <a:t>Faster time-to-market</a:t>
            </a:r>
          </a:p>
        </p:txBody>
      </p:sp>
      <p:sp>
        <p:nvSpPr>
          <p:cNvPr id="31" name="Rectangle 30">
            <a:extLst>
              <a:ext uri="{FF2B5EF4-FFF2-40B4-BE49-F238E27FC236}">
                <a16:creationId xmlns:a16="http://schemas.microsoft.com/office/drawing/2014/main" id="{B4905F61-1878-6235-5581-EA1BE46A62C5}"/>
              </a:ext>
            </a:extLst>
          </p:cNvPr>
          <p:cNvSpPr/>
          <p:nvPr/>
        </p:nvSpPr>
        <p:spPr>
          <a:xfrm>
            <a:off x="1201913" y="3775246"/>
            <a:ext cx="2898017" cy="396121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defTabSz="825500" eaLnBrk="0" fontAlgn="base" hangingPunct="0">
              <a:lnSpc>
                <a:spcPct val="115000"/>
              </a:lnSpc>
              <a:spcBef>
                <a:spcPct val="0"/>
              </a:spcBef>
              <a:spcAft>
                <a:spcPct val="0"/>
              </a:spcAft>
              <a:defRPr/>
            </a:pPr>
            <a:r>
              <a:rPr lang="en-US" sz="2200" dirty="0">
                <a:solidFill>
                  <a:schemeClr val="tx1">
                    <a:lumMod val="75000"/>
                    <a:lumOff val="25000"/>
                  </a:schemeClr>
                </a:solidFill>
              </a:rPr>
              <a:t>automates complex design tasks like creating system architecture diagrams, simulating design alternatives, and evaluating performance metrics, reducing manual iterations</a:t>
            </a:r>
            <a:endParaRPr lang="en-US" sz="2200" kern="0" dirty="0">
              <a:solidFill>
                <a:schemeClr val="tx1">
                  <a:lumMod val="75000"/>
                  <a:lumOff val="25000"/>
                </a:schemeClr>
              </a:solidFill>
              <a:latin typeface="Open Sans" panose="020B0606030504020204" pitchFamily="34" charset="0"/>
              <a:ea typeface="Open Sans" charset="0"/>
              <a:cs typeface="Open Sans" charset="0"/>
              <a:sym typeface="Poppins" charset="0"/>
            </a:endParaRPr>
          </a:p>
        </p:txBody>
      </p:sp>
      <p:sp>
        <p:nvSpPr>
          <p:cNvPr id="33" name="Скругленный прямоугольник 33">
            <a:extLst>
              <a:ext uri="{FF2B5EF4-FFF2-40B4-BE49-F238E27FC236}">
                <a16:creationId xmlns:a16="http://schemas.microsoft.com/office/drawing/2014/main" id="{EDFBFF49-761E-3FFB-8476-09073A023D9A}"/>
              </a:ext>
            </a:extLst>
          </p:cNvPr>
          <p:cNvSpPr/>
          <p:nvPr/>
        </p:nvSpPr>
        <p:spPr bwMode="auto">
          <a:xfrm>
            <a:off x="11993158" y="2485525"/>
            <a:ext cx="3029910" cy="5609907"/>
          </a:xfrm>
          <a:prstGeom prst="roundRect">
            <a:avLst>
              <a:gd name="adj" fmla="val 3227"/>
            </a:avLst>
          </a:prstGeom>
          <a:solidFill>
            <a:srgbClr val="C4CACB">
              <a:lumMod val="20000"/>
              <a:lumOff val="80000"/>
            </a:srgbClr>
          </a:solidFill>
          <a:ln w="3175" cap="flat" cmpd="sng" algn="ctr">
            <a:solidFill>
              <a:schemeClr val="bg1">
                <a:lumMod val="65000"/>
              </a:schemeClr>
            </a:solid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34" name="Полилиния 42">
            <a:extLst>
              <a:ext uri="{FF2B5EF4-FFF2-40B4-BE49-F238E27FC236}">
                <a16:creationId xmlns:a16="http://schemas.microsoft.com/office/drawing/2014/main" id="{46B85FD4-CCE2-3B2B-4C59-37F6EDA9E0BC}"/>
              </a:ext>
            </a:extLst>
          </p:cNvPr>
          <p:cNvSpPr/>
          <p:nvPr/>
        </p:nvSpPr>
        <p:spPr bwMode="auto">
          <a:xfrm>
            <a:off x="11993158" y="2485525"/>
            <a:ext cx="3047145" cy="1137553"/>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rgbClr val="BF815E"/>
          </a:solidFill>
          <a:ln w="12700" cap="flat" cmpd="sng" algn="ctr">
            <a:noFill/>
            <a:prstDash val="solid"/>
            <a:miter lim="400000"/>
            <a:headEnd type="none" w="med" len="med"/>
            <a:tailEnd type="none" w="med" len="med"/>
          </a:ln>
          <a:effectLst/>
        </p:spPr>
        <p:txBody>
          <a:bodyPr rot="0" spcFirstLastPara="0" vert="horz" wrap="square" lIns="38100" tIns="38100" rIns="38100" bIns="3810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825500" fontAlgn="base" hangingPunct="0">
              <a:spcBef>
                <a:spcPct val="0"/>
              </a:spcBef>
              <a:spcAft>
                <a:spcPct val="0"/>
              </a:spcAft>
            </a:pPr>
            <a:r>
              <a:rPr lang="en-US" altLang="x-none" sz="2200" b="1" kern="0" dirty="0">
                <a:solidFill>
                  <a:srgbClr val="FEFFFF"/>
                </a:solidFill>
                <a:latin typeface="Open Sans" panose="020B0606030504020204" pitchFamily="34" charset="0"/>
                <a:ea typeface="Open Sans Semibold" charset="0"/>
                <a:cs typeface="Open Sans Semibold" charset="0"/>
                <a:sym typeface="Poppins Medium" charset="0"/>
              </a:rPr>
              <a:t>Cost efficiency</a:t>
            </a:r>
          </a:p>
        </p:txBody>
      </p:sp>
      <p:sp>
        <p:nvSpPr>
          <p:cNvPr id="39" name="Rectangle 38">
            <a:extLst>
              <a:ext uri="{FF2B5EF4-FFF2-40B4-BE49-F238E27FC236}">
                <a16:creationId xmlns:a16="http://schemas.microsoft.com/office/drawing/2014/main" id="{E1BD98D3-CEBB-A120-0090-DE05EBE714B9}"/>
              </a:ext>
            </a:extLst>
          </p:cNvPr>
          <p:cNvSpPr/>
          <p:nvPr/>
        </p:nvSpPr>
        <p:spPr>
          <a:xfrm>
            <a:off x="12069302" y="3775246"/>
            <a:ext cx="2898017" cy="240386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ctr" defTabSz="825500" eaLnBrk="0" fontAlgn="base" hangingPunct="0">
              <a:lnSpc>
                <a:spcPct val="115000"/>
              </a:lnSpc>
              <a:spcBef>
                <a:spcPct val="0"/>
              </a:spcBef>
              <a:spcAft>
                <a:spcPct val="0"/>
              </a:spcAft>
              <a:defRPr/>
            </a:pPr>
            <a:r>
              <a:rPr lang="en-US" sz="2200" dirty="0">
                <a:solidFill>
                  <a:schemeClr val="tx1">
                    <a:lumMod val="75000"/>
                    <a:lumOff val="25000"/>
                  </a:schemeClr>
                </a:solidFill>
              </a:rPr>
              <a:t>optimize resource allocation and avoid unnecessary costs from design rework or inefficient system architecture.</a:t>
            </a:r>
            <a:endParaRPr lang="en-US" sz="2200" kern="0" dirty="0">
              <a:solidFill>
                <a:schemeClr val="tx1">
                  <a:lumMod val="75000"/>
                  <a:lumOff val="25000"/>
                </a:schemeClr>
              </a:solidFill>
              <a:latin typeface="Open Sans" panose="020B0606030504020204" pitchFamily="34" charset="0"/>
              <a:ea typeface="Open Sans" charset="0"/>
              <a:cs typeface="Open Sans" charset="0"/>
              <a:sym typeface="Poppins" charset="0"/>
            </a:endParaRPr>
          </a:p>
        </p:txBody>
      </p:sp>
    </p:spTree>
    <p:custDataLst>
      <p:tags r:id="rId1"/>
    </p:custDataLst>
    <p:extLst>
      <p:ext uri="{BB962C8B-B14F-4D97-AF65-F5344CB8AC3E}">
        <p14:creationId xmlns:p14="http://schemas.microsoft.com/office/powerpoint/2010/main" val="1518661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Open Sans" panose="020B0606030504020204" pitchFamily="34" charset="0"/>
              </a:rPr>
              <a:t>Generative AI in Design Phase: Example</a:t>
            </a:r>
          </a:p>
        </p:txBody>
      </p:sp>
      <p:sp>
        <p:nvSpPr>
          <p:cNvPr id="2" name="Rectangle: Rounded Corners 1">
            <a:extLst>
              <a:ext uri="{FF2B5EF4-FFF2-40B4-BE49-F238E27FC236}">
                <a16:creationId xmlns:a16="http://schemas.microsoft.com/office/drawing/2014/main" id="{FF353A2C-6FFD-80FC-3A62-33F537B5C1A5}"/>
              </a:ext>
            </a:extLst>
          </p:cNvPr>
          <p:cNvSpPr/>
          <p:nvPr/>
        </p:nvSpPr>
        <p:spPr>
          <a:xfrm>
            <a:off x="812801" y="2728917"/>
            <a:ext cx="5752594" cy="3447030"/>
          </a:xfrm>
          <a:prstGeom prst="roundRect">
            <a:avLst>
              <a:gd name="adj" fmla="val 2766"/>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14000"/>
              </a:lnSpc>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Task:</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Develop a basic signup system with user inputs</a:t>
            </a:r>
          </a:p>
          <a:p>
            <a:pPr>
              <a:lnSpc>
                <a:spcPct val="114000"/>
              </a:lnSpc>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4000"/>
              </a:lnSpc>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AI assistance: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The GenAI tool generates  a HTML code for user registration functionality</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Rounded Corners 3">
            <a:extLst>
              <a:ext uri="{FF2B5EF4-FFF2-40B4-BE49-F238E27FC236}">
                <a16:creationId xmlns:a16="http://schemas.microsoft.com/office/drawing/2014/main" id="{3441C12E-E867-CC32-9ACD-AED062C53C56}"/>
              </a:ext>
            </a:extLst>
          </p:cNvPr>
          <p:cNvSpPr/>
          <p:nvPr/>
        </p:nvSpPr>
        <p:spPr>
          <a:xfrm>
            <a:off x="1104855" y="2394647"/>
            <a:ext cx="1724515" cy="60857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14000"/>
              </a:lnSpc>
            </a:pPr>
            <a:r>
              <a:rPr lang="en-IN" sz="2200" dirty="0">
                <a:latin typeface="Open Sans SemiBold" panose="020B0706030804020204" pitchFamily="34" charset="0"/>
                <a:ea typeface="Open Sans SemiBold" panose="020B0706030804020204" pitchFamily="34" charset="0"/>
                <a:cs typeface="Open Sans SemiBold" panose="020B0706030804020204" pitchFamily="34" charset="0"/>
              </a:rPr>
              <a:t>Example</a:t>
            </a:r>
          </a:p>
        </p:txBody>
      </p:sp>
      <p:sp>
        <p:nvSpPr>
          <p:cNvPr id="8" name="Brandline">
            <a:extLst>
              <a:ext uri="{FF2B5EF4-FFF2-40B4-BE49-F238E27FC236}">
                <a16:creationId xmlns:a16="http://schemas.microsoft.com/office/drawing/2014/main" id="{EE5E2CEF-A4E3-9464-64F9-C9D6818D80DB}"/>
              </a:ext>
            </a:extLst>
          </p:cNvPr>
          <p:cNvSpPr/>
          <p:nvPr/>
        </p:nvSpPr>
        <p:spPr>
          <a:xfrm>
            <a:off x="3314700" y="816324"/>
            <a:ext cx="962826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1BEB1F57-6AAF-1F46-1875-EA6F8935719E}"/>
              </a:ext>
            </a:extLst>
          </p:cNvPr>
          <p:cNvPicPr>
            <a:picLocks noChangeAspect="1"/>
          </p:cNvPicPr>
          <p:nvPr/>
        </p:nvPicPr>
        <p:blipFill>
          <a:blip r:embed="rId4"/>
          <a:stretch>
            <a:fillRect/>
          </a:stretch>
        </p:blipFill>
        <p:spPr>
          <a:xfrm>
            <a:off x="7213538" y="2564025"/>
            <a:ext cx="7880527" cy="4456044"/>
          </a:xfrm>
          <a:prstGeom prst="roundRect">
            <a:avLst>
              <a:gd name="adj" fmla="val 3993"/>
            </a:avLst>
          </a:prstGeom>
          <a:ln>
            <a:noFill/>
          </a:ln>
        </p:spPr>
      </p:pic>
    </p:spTree>
    <p:custDataLst>
      <p:tags r:id="rId1"/>
    </p:custDataLst>
    <p:extLst>
      <p:ext uri="{BB962C8B-B14F-4D97-AF65-F5344CB8AC3E}">
        <p14:creationId xmlns:p14="http://schemas.microsoft.com/office/powerpoint/2010/main" val="2254117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8534305-6295-3DA6-FEF7-D9635DDAF040}"/>
              </a:ext>
            </a:extLst>
          </p:cNvPr>
          <p:cNvSpPr>
            <a:spLocks noGrp="1"/>
          </p:cNvSpPr>
          <p:nvPr>
            <p:ph type="body" idx="10"/>
          </p:nvPr>
        </p:nvSpPr>
        <p:spPr/>
        <p:txBody>
          <a:bodyPr/>
          <a:lstStyle/>
          <a:p>
            <a:r>
              <a:rPr lang="it-IT" dirty="0">
                <a:latin typeface="Open Sans" panose="020B0606030504020204" pitchFamily="34" charset="0"/>
              </a:rPr>
              <a:t>Generative AI: Architectural Design</a:t>
            </a:r>
            <a:endParaRPr lang="en-GB" dirty="0">
              <a:latin typeface="Open Sans" panose="020B0606030504020204" pitchFamily="34" charset="0"/>
            </a:endParaRPr>
          </a:p>
        </p:txBody>
      </p:sp>
    </p:spTree>
    <p:extLst>
      <p:ext uri="{BB962C8B-B14F-4D97-AF65-F5344CB8AC3E}">
        <p14:creationId xmlns:p14="http://schemas.microsoft.com/office/powerpoint/2010/main" val="1421844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37B119-51C3-21DC-741E-1BC3B2DAFBD1}"/>
              </a:ext>
            </a:extLst>
          </p:cNvPr>
          <p:cNvSpPr>
            <a:spLocks noGrp="1"/>
          </p:cNvSpPr>
          <p:nvPr>
            <p:ph type="body" idx="10"/>
          </p:nvPr>
        </p:nvSpPr>
        <p:spPr/>
        <p:txBody>
          <a:bodyPr/>
          <a:lstStyle/>
          <a:p>
            <a:pPr algn="ctr"/>
            <a:r>
              <a:rPr lang="en-US" dirty="0"/>
              <a:t>It sets the foundational blueprint for a software system, guiding its development and evolution. The following are the key components: </a:t>
            </a:r>
          </a:p>
        </p:txBody>
      </p:sp>
      <p:sp>
        <p:nvSpPr>
          <p:cNvPr id="4" name="Title 3">
            <a:extLst>
              <a:ext uri="{FF2B5EF4-FFF2-40B4-BE49-F238E27FC236}">
                <a16:creationId xmlns:a16="http://schemas.microsoft.com/office/drawing/2014/main" id="{2B7097D2-7E15-97EC-71D1-9DA4350EE65A}"/>
              </a:ext>
            </a:extLst>
          </p:cNvPr>
          <p:cNvSpPr>
            <a:spLocks noGrp="1"/>
          </p:cNvSpPr>
          <p:nvPr>
            <p:ph type="title"/>
          </p:nvPr>
        </p:nvSpPr>
        <p:spPr/>
        <p:txBody>
          <a:bodyPr/>
          <a:lstStyle/>
          <a:p>
            <a:r>
              <a:rPr lang="en-US" dirty="0"/>
              <a:t>Requirements of Architectural Design</a:t>
            </a:r>
            <a:endParaRPr lang="en-GB" dirty="0"/>
          </a:p>
        </p:txBody>
      </p:sp>
      <p:sp>
        <p:nvSpPr>
          <p:cNvPr id="5" name="Brandline">
            <a:extLst>
              <a:ext uri="{FF2B5EF4-FFF2-40B4-BE49-F238E27FC236}">
                <a16:creationId xmlns:a16="http://schemas.microsoft.com/office/drawing/2014/main" id="{97C40063-AD18-143A-9383-79722E19AE6C}"/>
              </a:ext>
            </a:extLst>
          </p:cNvPr>
          <p:cNvSpPr/>
          <p:nvPr/>
        </p:nvSpPr>
        <p:spPr>
          <a:xfrm>
            <a:off x="3962400" y="816324"/>
            <a:ext cx="832564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 name="Group 6">
            <a:extLst>
              <a:ext uri="{FF2B5EF4-FFF2-40B4-BE49-F238E27FC236}">
                <a16:creationId xmlns:a16="http://schemas.microsoft.com/office/drawing/2014/main" id="{95395996-3E68-528A-4872-EC15D5BBF384}"/>
              </a:ext>
            </a:extLst>
          </p:cNvPr>
          <p:cNvGrpSpPr/>
          <p:nvPr/>
        </p:nvGrpSpPr>
        <p:grpSpPr>
          <a:xfrm>
            <a:off x="1706188" y="2695875"/>
            <a:ext cx="12843627" cy="5727700"/>
            <a:chOff x="2099072" y="2044700"/>
            <a:chExt cx="12843621" cy="5727700"/>
          </a:xfrm>
        </p:grpSpPr>
        <p:grpSp>
          <p:nvGrpSpPr>
            <p:cNvPr id="9" name="กลุ่ม 92">
              <a:extLst>
                <a:ext uri="{FF2B5EF4-FFF2-40B4-BE49-F238E27FC236}">
                  <a16:creationId xmlns:a16="http://schemas.microsoft.com/office/drawing/2014/main" id="{50F861AB-56E8-7074-C620-8661BD6FFAFE}"/>
                </a:ext>
              </a:extLst>
            </p:cNvPr>
            <p:cNvGrpSpPr/>
            <p:nvPr/>
          </p:nvGrpSpPr>
          <p:grpSpPr>
            <a:xfrm>
              <a:off x="5531464" y="2044700"/>
              <a:ext cx="3619498" cy="1873250"/>
              <a:chOff x="8881251" y="3200400"/>
              <a:chExt cx="5429250" cy="2809875"/>
            </a:xfrm>
          </p:grpSpPr>
          <p:grpSp>
            <p:nvGrpSpPr>
              <p:cNvPr id="25" name="กลุ่ม 93">
                <a:extLst>
                  <a:ext uri="{FF2B5EF4-FFF2-40B4-BE49-F238E27FC236}">
                    <a16:creationId xmlns:a16="http://schemas.microsoft.com/office/drawing/2014/main" id="{D4C92270-AB1C-16D4-F1F3-735D87AE0583}"/>
                  </a:ext>
                </a:extLst>
              </p:cNvPr>
              <p:cNvGrpSpPr/>
              <p:nvPr/>
            </p:nvGrpSpPr>
            <p:grpSpPr>
              <a:xfrm>
                <a:off x="8881251" y="3200400"/>
                <a:ext cx="5429250" cy="2809875"/>
                <a:chOff x="8753475" y="3200400"/>
                <a:chExt cx="5429250" cy="2809875"/>
              </a:xfrm>
              <a:solidFill>
                <a:schemeClr val="accent6"/>
              </a:solidFill>
            </p:grpSpPr>
            <p:sp>
              <p:nvSpPr>
                <p:cNvPr id="27" name="Freeform 6">
                  <a:extLst>
                    <a:ext uri="{FF2B5EF4-FFF2-40B4-BE49-F238E27FC236}">
                      <a16:creationId xmlns:a16="http://schemas.microsoft.com/office/drawing/2014/main" id="{391A0E84-A6C4-E399-CA93-B086F346E2E3}"/>
                    </a:ext>
                  </a:extLst>
                </p:cNvPr>
                <p:cNvSpPr>
                  <a:spLocks/>
                </p:cNvSpPr>
                <p:nvPr/>
              </p:nvSpPr>
              <p:spPr bwMode="auto">
                <a:xfrm>
                  <a:off x="8753475" y="3200400"/>
                  <a:ext cx="4933950" cy="2809875"/>
                </a:xfrm>
                <a:custGeom>
                  <a:avLst/>
                  <a:gdLst>
                    <a:gd name="T0" fmla="*/ 279 w 279"/>
                    <a:gd name="T1" fmla="*/ 36 h 159"/>
                    <a:gd name="T2" fmla="*/ 279 w 279"/>
                    <a:gd name="T3" fmla="*/ 0 h 159"/>
                    <a:gd name="T4" fmla="*/ 211 w 279"/>
                    <a:gd name="T5" fmla="*/ 38 h 159"/>
                    <a:gd name="T6" fmla="*/ 0 w 279"/>
                    <a:gd name="T7" fmla="*/ 38 h 159"/>
                    <a:gd name="T8" fmla="*/ 0 w 279"/>
                    <a:gd name="T9" fmla="*/ 79 h 159"/>
                    <a:gd name="T10" fmla="*/ 0 w 279"/>
                    <a:gd name="T11" fmla="*/ 120 h 159"/>
                    <a:gd name="T12" fmla="*/ 211 w 279"/>
                    <a:gd name="T13" fmla="*/ 120 h 159"/>
                    <a:gd name="T14" fmla="*/ 279 w 279"/>
                    <a:gd name="T15" fmla="*/ 159 h 159"/>
                    <a:gd name="T16" fmla="*/ 279 w 279"/>
                    <a:gd name="T17" fmla="*/ 122 h 159"/>
                    <a:gd name="T18" fmla="*/ 235 w 279"/>
                    <a:gd name="T19" fmla="*/ 79 h 159"/>
                    <a:gd name="T20" fmla="*/ 279 w 279"/>
                    <a:gd name="T21" fmla="*/ 3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59">
                      <a:moveTo>
                        <a:pt x="279" y="36"/>
                      </a:moveTo>
                      <a:cubicBezTo>
                        <a:pt x="279" y="0"/>
                        <a:pt x="279" y="0"/>
                        <a:pt x="279" y="0"/>
                      </a:cubicBezTo>
                      <a:cubicBezTo>
                        <a:pt x="250" y="0"/>
                        <a:pt x="225" y="15"/>
                        <a:pt x="211" y="38"/>
                      </a:cubicBezTo>
                      <a:cubicBezTo>
                        <a:pt x="0" y="38"/>
                        <a:pt x="0" y="38"/>
                        <a:pt x="0" y="38"/>
                      </a:cubicBezTo>
                      <a:cubicBezTo>
                        <a:pt x="0" y="79"/>
                        <a:pt x="0" y="79"/>
                        <a:pt x="0" y="79"/>
                      </a:cubicBezTo>
                      <a:cubicBezTo>
                        <a:pt x="0" y="120"/>
                        <a:pt x="0" y="120"/>
                        <a:pt x="0" y="120"/>
                      </a:cubicBezTo>
                      <a:cubicBezTo>
                        <a:pt x="211" y="120"/>
                        <a:pt x="211" y="120"/>
                        <a:pt x="211" y="120"/>
                      </a:cubicBezTo>
                      <a:cubicBezTo>
                        <a:pt x="225" y="143"/>
                        <a:pt x="250" y="159"/>
                        <a:pt x="279" y="159"/>
                      </a:cubicBezTo>
                      <a:cubicBezTo>
                        <a:pt x="279" y="122"/>
                        <a:pt x="279" y="122"/>
                        <a:pt x="279" y="122"/>
                      </a:cubicBezTo>
                      <a:cubicBezTo>
                        <a:pt x="256" y="122"/>
                        <a:pt x="237" y="103"/>
                        <a:pt x="235" y="79"/>
                      </a:cubicBezTo>
                      <a:cubicBezTo>
                        <a:pt x="237" y="56"/>
                        <a:pt x="256" y="37"/>
                        <a:pt x="279" y="36"/>
                      </a:cubicBezTo>
                      <a:close/>
                    </a:path>
                  </a:pathLst>
                </a:custGeom>
                <a:solidFill>
                  <a:srgbClr val="07A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sp>
              <p:nvSpPr>
                <p:cNvPr id="28" name="Freeform 9">
                  <a:extLst>
                    <a:ext uri="{FF2B5EF4-FFF2-40B4-BE49-F238E27FC236}">
                      <a16:creationId xmlns:a16="http://schemas.microsoft.com/office/drawing/2014/main" id="{C0CA28F3-2689-7E24-37F9-B1BAF1892F63}"/>
                    </a:ext>
                  </a:extLst>
                </p:cNvPr>
                <p:cNvSpPr>
                  <a:spLocks/>
                </p:cNvSpPr>
                <p:nvPr/>
              </p:nvSpPr>
              <p:spPr bwMode="auto">
                <a:xfrm>
                  <a:off x="13014325" y="3995738"/>
                  <a:ext cx="1168400" cy="1166813"/>
                </a:xfrm>
                <a:custGeom>
                  <a:avLst/>
                  <a:gdLst>
                    <a:gd name="T0" fmla="*/ 61 w 66"/>
                    <a:gd name="T1" fmla="*/ 25 h 66"/>
                    <a:gd name="T2" fmla="*/ 24 w 66"/>
                    <a:gd name="T3" fmla="*/ 5 h 66"/>
                    <a:gd name="T4" fmla="*/ 5 w 66"/>
                    <a:gd name="T5" fmla="*/ 42 h 66"/>
                    <a:gd name="T6" fmla="*/ 41 w 66"/>
                    <a:gd name="T7" fmla="*/ 61 h 66"/>
                    <a:gd name="T8" fmla="*/ 61 w 66"/>
                    <a:gd name="T9" fmla="*/ 25 h 66"/>
                  </a:gdLst>
                  <a:ahLst/>
                  <a:cxnLst>
                    <a:cxn ang="0">
                      <a:pos x="T0" y="T1"/>
                    </a:cxn>
                    <a:cxn ang="0">
                      <a:pos x="T2" y="T3"/>
                    </a:cxn>
                    <a:cxn ang="0">
                      <a:pos x="T4" y="T5"/>
                    </a:cxn>
                    <a:cxn ang="0">
                      <a:pos x="T6" y="T7"/>
                    </a:cxn>
                    <a:cxn ang="0">
                      <a:pos x="T8" y="T9"/>
                    </a:cxn>
                  </a:cxnLst>
                  <a:rect l="0" t="0" r="r" b="b"/>
                  <a:pathLst>
                    <a:path w="66" h="66">
                      <a:moveTo>
                        <a:pt x="61" y="25"/>
                      </a:moveTo>
                      <a:cubicBezTo>
                        <a:pt x="56" y="9"/>
                        <a:pt x="40" y="0"/>
                        <a:pt x="24" y="5"/>
                      </a:cubicBezTo>
                      <a:cubicBezTo>
                        <a:pt x="9" y="10"/>
                        <a:pt x="0" y="26"/>
                        <a:pt x="5" y="42"/>
                      </a:cubicBezTo>
                      <a:cubicBezTo>
                        <a:pt x="9" y="57"/>
                        <a:pt x="26" y="66"/>
                        <a:pt x="41" y="61"/>
                      </a:cubicBezTo>
                      <a:cubicBezTo>
                        <a:pt x="57" y="57"/>
                        <a:pt x="66" y="40"/>
                        <a:pt x="61" y="25"/>
                      </a:cubicBezTo>
                      <a:close/>
                    </a:path>
                  </a:pathLst>
                </a:custGeom>
                <a:solidFill>
                  <a:srgbClr val="07A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grpSp>
          <p:sp>
            <p:nvSpPr>
              <p:cNvPr id="26" name="TextBox 95">
                <a:extLst>
                  <a:ext uri="{FF2B5EF4-FFF2-40B4-BE49-F238E27FC236}">
                    <a16:creationId xmlns:a16="http://schemas.microsoft.com/office/drawing/2014/main" id="{BB4E7245-EA1F-3F9B-F4E8-554733A8EF85}"/>
                  </a:ext>
                </a:extLst>
              </p:cNvPr>
              <p:cNvSpPr txBox="1"/>
              <p:nvPr/>
            </p:nvSpPr>
            <p:spPr>
              <a:xfrm>
                <a:off x="13300122" y="4242993"/>
                <a:ext cx="942104" cy="678167"/>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grpSp>
        <p:grpSp>
          <p:nvGrpSpPr>
            <p:cNvPr id="10" name="กลุ่ม 111">
              <a:extLst>
                <a:ext uri="{FF2B5EF4-FFF2-40B4-BE49-F238E27FC236}">
                  <a16:creationId xmlns:a16="http://schemas.microsoft.com/office/drawing/2014/main" id="{3A22FB83-004B-2D26-1347-F803CABC9BFA}"/>
                </a:ext>
              </a:extLst>
            </p:cNvPr>
            <p:cNvGrpSpPr/>
            <p:nvPr/>
          </p:nvGrpSpPr>
          <p:grpSpPr>
            <a:xfrm>
              <a:off x="7405771" y="3969808"/>
              <a:ext cx="3677706" cy="1884892"/>
              <a:chOff x="11692714" y="6088062"/>
              <a:chExt cx="5516562" cy="2827338"/>
            </a:xfrm>
          </p:grpSpPr>
          <p:grpSp>
            <p:nvGrpSpPr>
              <p:cNvPr id="21" name="กลุ่ม 112">
                <a:extLst>
                  <a:ext uri="{FF2B5EF4-FFF2-40B4-BE49-F238E27FC236}">
                    <a16:creationId xmlns:a16="http://schemas.microsoft.com/office/drawing/2014/main" id="{C867F1C3-750C-C44B-947A-AB9E8F930613}"/>
                  </a:ext>
                </a:extLst>
              </p:cNvPr>
              <p:cNvGrpSpPr/>
              <p:nvPr/>
            </p:nvGrpSpPr>
            <p:grpSpPr>
              <a:xfrm>
                <a:off x="11692714" y="6088062"/>
                <a:ext cx="5516562" cy="2827338"/>
                <a:chOff x="11564938" y="5888038"/>
                <a:chExt cx="5516562" cy="2827338"/>
              </a:xfrm>
              <a:solidFill>
                <a:schemeClr val="accent5"/>
              </a:solidFill>
            </p:grpSpPr>
            <p:sp>
              <p:nvSpPr>
                <p:cNvPr id="23" name="Freeform 7">
                  <a:extLst>
                    <a:ext uri="{FF2B5EF4-FFF2-40B4-BE49-F238E27FC236}">
                      <a16:creationId xmlns:a16="http://schemas.microsoft.com/office/drawing/2014/main" id="{1DD9E2A5-1DEB-48F2-2663-C638EB3A7302}"/>
                    </a:ext>
                  </a:extLst>
                </p:cNvPr>
                <p:cNvSpPr>
                  <a:spLocks/>
                </p:cNvSpPr>
                <p:nvPr/>
              </p:nvSpPr>
              <p:spPr bwMode="auto">
                <a:xfrm>
                  <a:off x="12149138" y="5888038"/>
                  <a:ext cx="4932362" cy="2827338"/>
                </a:xfrm>
                <a:custGeom>
                  <a:avLst/>
                  <a:gdLst>
                    <a:gd name="T0" fmla="*/ 0 w 279"/>
                    <a:gd name="T1" fmla="*/ 37 h 160"/>
                    <a:gd name="T2" fmla="*/ 0 w 279"/>
                    <a:gd name="T3" fmla="*/ 0 h 160"/>
                    <a:gd name="T4" fmla="*/ 69 w 279"/>
                    <a:gd name="T5" fmla="*/ 39 h 160"/>
                    <a:gd name="T6" fmla="*/ 279 w 279"/>
                    <a:gd name="T7" fmla="*/ 39 h 160"/>
                    <a:gd name="T8" fmla="*/ 279 w 279"/>
                    <a:gd name="T9" fmla="*/ 80 h 160"/>
                    <a:gd name="T10" fmla="*/ 279 w 279"/>
                    <a:gd name="T11" fmla="*/ 121 h 160"/>
                    <a:gd name="T12" fmla="*/ 69 w 279"/>
                    <a:gd name="T13" fmla="*/ 121 h 160"/>
                    <a:gd name="T14" fmla="*/ 0 w 279"/>
                    <a:gd name="T15" fmla="*/ 160 h 160"/>
                    <a:gd name="T16" fmla="*/ 0 w 279"/>
                    <a:gd name="T17" fmla="*/ 123 h 160"/>
                    <a:gd name="T18" fmla="*/ 44 w 279"/>
                    <a:gd name="T19" fmla="*/ 80 h 160"/>
                    <a:gd name="T20" fmla="*/ 0 w 279"/>
                    <a:gd name="T21" fmla="*/ 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60">
                      <a:moveTo>
                        <a:pt x="0" y="37"/>
                      </a:moveTo>
                      <a:cubicBezTo>
                        <a:pt x="0" y="0"/>
                        <a:pt x="0" y="0"/>
                        <a:pt x="0" y="0"/>
                      </a:cubicBezTo>
                      <a:cubicBezTo>
                        <a:pt x="29" y="0"/>
                        <a:pt x="55" y="16"/>
                        <a:pt x="69" y="39"/>
                      </a:cubicBezTo>
                      <a:cubicBezTo>
                        <a:pt x="279" y="39"/>
                        <a:pt x="279" y="39"/>
                        <a:pt x="279" y="39"/>
                      </a:cubicBezTo>
                      <a:cubicBezTo>
                        <a:pt x="279" y="80"/>
                        <a:pt x="279" y="80"/>
                        <a:pt x="279" y="80"/>
                      </a:cubicBezTo>
                      <a:cubicBezTo>
                        <a:pt x="279" y="121"/>
                        <a:pt x="279" y="121"/>
                        <a:pt x="279" y="121"/>
                      </a:cubicBezTo>
                      <a:cubicBezTo>
                        <a:pt x="69" y="121"/>
                        <a:pt x="69" y="121"/>
                        <a:pt x="69" y="121"/>
                      </a:cubicBezTo>
                      <a:cubicBezTo>
                        <a:pt x="55" y="144"/>
                        <a:pt x="29" y="159"/>
                        <a:pt x="0" y="160"/>
                      </a:cubicBezTo>
                      <a:cubicBezTo>
                        <a:pt x="0" y="123"/>
                        <a:pt x="0" y="123"/>
                        <a:pt x="0" y="123"/>
                      </a:cubicBezTo>
                      <a:cubicBezTo>
                        <a:pt x="24" y="122"/>
                        <a:pt x="43" y="103"/>
                        <a:pt x="44" y="80"/>
                      </a:cubicBezTo>
                      <a:cubicBezTo>
                        <a:pt x="43" y="56"/>
                        <a:pt x="24" y="37"/>
                        <a:pt x="0" y="37"/>
                      </a:cubicBezTo>
                      <a:close/>
                    </a:path>
                  </a:pathLst>
                </a:custGeom>
                <a:solidFill>
                  <a:srgbClr val="9F7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sp>
              <p:nvSpPr>
                <p:cNvPr id="24" name="Freeform 10">
                  <a:extLst>
                    <a:ext uri="{FF2B5EF4-FFF2-40B4-BE49-F238E27FC236}">
                      <a16:creationId xmlns:a16="http://schemas.microsoft.com/office/drawing/2014/main" id="{B432DC78-593C-95AA-DD81-61DB0CF9F31E}"/>
                    </a:ext>
                  </a:extLst>
                </p:cNvPr>
                <p:cNvSpPr>
                  <a:spLocks/>
                </p:cNvSpPr>
                <p:nvPr/>
              </p:nvSpPr>
              <p:spPr bwMode="auto">
                <a:xfrm>
                  <a:off x="11564938" y="6700838"/>
                  <a:ext cx="1166812" cy="1166813"/>
                </a:xfrm>
                <a:custGeom>
                  <a:avLst/>
                  <a:gdLst>
                    <a:gd name="T0" fmla="*/ 61 w 66"/>
                    <a:gd name="T1" fmla="*/ 25 h 66"/>
                    <a:gd name="T2" fmla="*/ 25 w 66"/>
                    <a:gd name="T3" fmla="*/ 5 h 66"/>
                    <a:gd name="T4" fmla="*/ 5 w 66"/>
                    <a:gd name="T5" fmla="*/ 42 h 66"/>
                    <a:gd name="T6" fmla="*/ 42 w 66"/>
                    <a:gd name="T7" fmla="*/ 61 h 66"/>
                    <a:gd name="T8" fmla="*/ 61 w 66"/>
                    <a:gd name="T9" fmla="*/ 25 h 66"/>
                  </a:gdLst>
                  <a:ahLst/>
                  <a:cxnLst>
                    <a:cxn ang="0">
                      <a:pos x="T0" y="T1"/>
                    </a:cxn>
                    <a:cxn ang="0">
                      <a:pos x="T2" y="T3"/>
                    </a:cxn>
                    <a:cxn ang="0">
                      <a:pos x="T4" y="T5"/>
                    </a:cxn>
                    <a:cxn ang="0">
                      <a:pos x="T6" y="T7"/>
                    </a:cxn>
                    <a:cxn ang="0">
                      <a:pos x="T8" y="T9"/>
                    </a:cxn>
                  </a:cxnLst>
                  <a:rect l="0" t="0" r="r" b="b"/>
                  <a:pathLst>
                    <a:path w="66" h="66">
                      <a:moveTo>
                        <a:pt x="61" y="25"/>
                      </a:moveTo>
                      <a:cubicBezTo>
                        <a:pt x="57" y="9"/>
                        <a:pt x="40" y="0"/>
                        <a:pt x="25" y="5"/>
                      </a:cubicBezTo>
                      <a:cubicBezTo>
                        <a:pt x="9" y="10"/>
                        <a:pt x="0" y="26"/>
                        <a:pt x="5" y="42"/>
                      </a:cubicBezTo>
                      <a:cubicBezTo>
                        <a:pt x="10" y="57"/>
                        <a:pt x="26" y="66"/>
                        <a:pt x="42" y="61"/>
                      </a:cubicBezTo>
                      <a:cubicBezTo>
                        <a:pt x="57" y="57"/>
                        <a:pt x="66" y="40"/>
                        <a:pt x="61" y="25"/>
                      </a:cubicBezTo>
                      <a:close/>
                    </a:path>
                  </a:pathLst>
                </a:custGeom>
                <a:solidFill>
                  <a:srgbClr val="9F7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grpSp>
          <p:sp>
            <p:nvSpPr>
              <p:cNvPr id="22" name="TextBox 113">
                <a:extLst>
                  <a:ext uri="{FF2B5EF4-FFF2-40B4-BE49-F238E27FC236}">
                    <a16:creationId xmlns:a16="http://schemas.microsoft.com/office/drawing/2014/main" id="{697769F1-0821-06F5-C5DA-B0454BA6E872}"/>
                  </a:ext>
                </a:extLst>
              </p:cNvPr>
              <p:cNvSpPr txBox="1"/>
              <p:nvPr/>
            </p:nvSpPr>
            <p:spPr>
              <a:xfrm>
                <a:off x="11776296" y="7162650"/>
                <a:ext cx="942104" cy="678167"/>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grpSp>
        <p:grpSp>
          <p:nvGrpSpPr>
            <p:cNvPr id="11" name="กลุ่ม 118">
              <a:extLst>
                <a:ext uri="{FF2B5EF4-FFF2-40B4-BE49-F238E27FC236}">
                  <a16:creationId xmlns:a16="http://schemas.microsoft.com/office/drawing/2014/main" id="{F07B3D9F-4767-6C57-DB27-4F9BACE74559}"/>
                </a:ext>
              </a:extLst>
            </p:cNvPr>
            <p:cNvGrpSpPr/>
            <p:nvPr/>
          </p:nvGrpSpPr>
          <p:grpSpPr>
            <a:xfrm>
              <a:off x="5519822" y="5886450"/>
              <a:ext cx="3631140" cy="1885950"/>
              <a:chOff x="8736013" y="8963025"/>
              <a:chExt cx="5446712" cy="2828925"/>
            </a:xfrm>
            <a:solidFill>
              <a:srgbClr val="ABABAB"/>
            </a:solidFill>
          </p:grpSpPr>
          <p:sp>
            <p:nvSpPr>
              <p:cNvPr id="19" name="Freeform 8">
                <a:extLst>
                  <a:ext uri="{FF2B5EF4-FFF2-40B4-BE49-F238E27FC236}">
                    <a16:creationId xmlns:a16="http://schemas.microsoft.com/office/drawing/2014/main" id="{C4294D88-AD51-6D6E-5D66-5EB9610C9FF4}"/>
                  </a:ext>
                </a:extLst>
              </p:cNvPr>
              <p:cNvSpPr>
                <a:spLocks/>
              </p:cNvSpPr>
              <p:nvPr/>
            </p:nvSpPr>
            <p:spPr bwMode="auto">
              <a:xfrm>
                <a:off x="8736013" y="8963025"/>
                <a:ext cx="4933950" cy="2828925"/>
              </a:xfrm>
              <a:custGeom>
                <a:avLst/>
                <a:gdLst>
                  <a:gd name="T0" fmla="*/ 279 w 279"/>
                  <a:gd name="T1" fmla="*/ 37 h 160"/>
                  <a:gd name="T2" fmla="*/ 279 w 279"/>
                  <a:gd name="T3" fmla="*/ 0 h 160"/>
                  <a:gd name="T4" fmla="*/ 211 w 279"/>
                  <a:gd name="T5" fmla="*/ 39 h 160"/>
                  <a:gd name="T6" fmla="*/ 0 w 279"/>
                  <a:gd name="T7" fmla="*/ 39 h 160"/>
                  <a:gd name="T8" fmla="*/ 0 w 279"/>
                  <a:gd name="T9" fmla="*/ 80 h 160"/>
                  <a:gd name="T10" fmla="*/ 0 w 279"/>
                  <a:gd name="T11" fmla="*/ 121 h 160"/>
                  <a:gd name="T12" fmla="*/ 211 w 279"/>
                  <a:gd name="T13" fmla="*/ 121 h 160"/>
                  <a:gd name="T14" fmla="*/ 279 w 279"/>
                  <a:gd name="T15" fmla="*/ 160 h 160"/>
                  <a:gd name="T16" fmla="*/ 279 w 279"/>
                  <a:gd name="T17" fmla="*/ 123 h 160"/>
                  <a:gd name="T18" fmla="*/ 235 w 279"/>
                  <a:gd name="T19" fmla="*/ 80 h 160"/>
                  <a:gd name="T20" fmla="*/ 279 w 279"/>
                  <a:gd name="T21" fmla="*/ 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60">
                    <a:moveTo>
                      <a:pt x="279" y="37"/>
                    </a:moveTo>
                    <a:cubicBezTo>
                      <a:pt x="279" y="0"/>
                      <a:pt x="279" y="0"/>
                      <a:pt x="279" y="0"/>
                    </a:cubicBezTo>
                    <a:cubicBezTo>
                      <a:pt x="250" y="1"/>
                      <a:pt x="225" y="16"/>
                      <a:pt x="211" y="39"/>
                    </a:cubicBezTo>
                    <a:cubicBezTo>
                      <a:pt x="0" y="39"/>
                      <a:pt x="0" y="39"/>
                      <a:pt x="0" y="39"/>
                    </a:cubicBezTo>
                    <a:cubicBezTo>
                      <a:pt x="0" y="80"/>
                      <a:pt x="0" y="80"/>
                      <a:pt x="0" y="80"/>
                    </a:cubicBezTo>
                    <a:cubicBezTo>
                      <a:pt x="0" y="121"/>
                      <a:pt x="0" y="121"/>
                      <a:pt x="0" y="121"/>
                    </a:cubicBezTo>
                    <a:cubicBezTo>
                      <a:pt x="211" y="121"/>
                      <a:pt x="211" y="121"/>
                      <a:pt x="211" y="121"/>
                    </a:cubicBezTo>
                    <a:cubicBezTo>
                      <a:pt x="225" y="144"/>
                      <a:pt x="250" y="159"/>
                      <a:pt x="279" y="160"/>
                    </a:cubicBezTo>
                    <a:cubicBezTo>
                      <a:pt x="279" y="123"/>
                      <a:pt x="279" y="123"/>
                      <a:pt x="279" y="123"/>
                    </a:cubicBezTo>
                    <a:cubicBezTo>
                      <a:pt x="256" y="122"/>
                      <a:pt x="237" y="104"/>
                      <a:pt x="235" y="80"/>
                    </a:cubicBezTo>
                    <a:cubicBezTo>
                      <a:pt x="237" y="56"/>
                      <a:pt x="256" y="38"/>
                      <a:pt x="279" y="37"/>
                    </a:cubicBezTo>
                    <a:close/>
                  </a:path>
                </a:pathLst>
              </a:custGeom>
              <a:solidFill>
                <a:srgbClr val="404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sp>
            <p:nvSpPr>
              <p:cNvPr id="20" name="Freeform 11">
                <a:extLst>
                  <a:ext uri="{FF2B5EF4-FFF2-40B4-BE49-F238E27FC236}">
                    <a16:creationId xmlns:a16="http://schemas.microsoft.com/office/drawing/2014/main" id="{09080EE2-D3B0-8A2A-C8F8-5FCDD9C551D9}"/>
                  </a:ext>
                </a:extLst>
              </p:cNvPr>
              <p:cNvSpPr>
                <a:spLocks/>
              </p:cNvSpPr>
              <p:nvPr/>
            </p:nvSpPr>
            <p:spPr bwMode="auto">
              <a:xfrm>
                <a:off x="13014325" y="9794875"/>
                <a:ext cx="1168400" cy="1166813"/>
              </a:xfrm>
              <a:custGeom>
                <a:avLst/>
                <a:gdLst>
                  <a:gd name="T0" fmla="*/ 61 w 66"/>
                  <a:gd name="T1" fmla="*/ 24 h 66"/>
                  <a:gd name="T2" fmla="*/ 24 w 66"/>
                  <a:gd name="T3" fmla="*/ 5 h 66"/>
                  <a:gd name="T4" fmla="*/ 5 w 66"/>
                  <a:gd name="T5" fmla="*/ 42 h 66"/>
                  <a:gd name="T6" fmla="*/ 41 w 66"/>
                  <a:gd name="T7" fmla="*/ 61 h 66"/>
                  <a:gd name="T8" fmla="*/ 61 w 66"/>
                  <a:gd name="T9" fmla="*/ 24 h 66"/>
                </a:gdLst>
                <a:ahLst/>
                <a:cxnLst>
                  <a:cxn ang="0">
                    <a:pos x="T0" y="T1"/>
                  </a:cxn>
                  <a:cxn ang="0">
                    <a:pos x="T2" y="T3"/>
                  </a:cxn>
                  <a:cxn ang="0">
                    <a:pos x="T4" y="T5"/>
                  </a:cxn>
                  <a:cxn ang="0">
                    <a:pos x="T6" y="T7"/>
                  </a:cxn>
                  <a:cxn ang="0">
                    <a:pos x="T8" y="T9"/>
                  </a:cxn>
                </a:cxnLst>
                <a:rect l="0" t="0" r="r" b="b"/>
                <a:pathLst>
                  <a:path w="66" h="66">
                    <a:moveTo>
                      <a:pt x="61" y="24"/>
                    </a:moveTo>
                    <a:cubicBezTo>
                      <a:pt x="56" y="9"/>
                      <a:pt x="40" y="0"/>
                      <a:pt x="24" y="5"/>
                    </a:cubicBezTo>
                    <a:cubicBezTo>
                      <a:pt x="9" y="10"/>
                      <a:pt x="0" y="26"/>
                      <a:pt x="5" y="42"/>
                    </a:cubicBezTo>
                    <a:cubicBezTo>
                      <a:pt x="9" y="57"/>
                      <a:pt x="26" y="66"/>
                      <a:pt x="41" y="61"/>
                    </a:cubicBezTo>
                    <a:cubicBezTo>
                      <a:pt x="57" y="56"/>
                      <a:pt x="66" y="40"/>
                      <a:pt x="61" y="24"/>
                    </a:cubicBezTo>
                    <a:close/>
                  </a:path>
                </a:pathLst>
              </a:custGeom>
              <a:solidFill>
                <a:srgbClr val="404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grpSp>
        <p:sp>
          <p:nvSpPr>
            <p:cNvPr id="12" name="TextBox 145">
              <a:extLst>
                <a:ext uri="{FF2B5EF4-FFF2-40B4-BE49-F238E27FC236}">
                  <a16:creationId xmlns:a16="http://schemas.microsoft.com/office/drawing/2014/main" id="{74236279-0223-EC48-66FE-D0A3D38C0BE0}"/>
                </a:ext>
              </a:extLst>
            </p:cNvPr>
            <p:cNvSpPr txBox="1"/>
            <p:nvPr/>
          </p:nvSpPr>
          <p:spPr>
            <a:xfrm>
              <a:off x="10101510" y="2267569"/>
              <a:ext cx="3027628"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7">
                <a:lnSpc>
                  <a:spcPct val="113000"/>
                </a:lnSpc>
                <a:buClr>
                  <a:srgbClr val="000000"/>
                </a:buClr>
              </a:pPr>
              <a:r>
                <a:rPr lang="en-IN" sz="220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Purpose and goals</a:t>
              </a:r>
              <a:endParaRPr lang="en-IN" sz="2200" kern="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Calibri"/>
              </a:endParaRPr>
            </a:p>
          </p:txBody>
        </p:sp>
        <p:sp>
          <p:nvSpPr>
            <p:cNvPr id="13" name="TextBox 146">
              <a:extLst>
                <a:ext uri="{FF2B5EF4-FFF2-40B4-BE49-F238E27FC236}">
                  <a16:creationId xmlns:a16="http://schemas.microsoft.com/office/drawing/2014/main" id="{48BDD34B-1EA5-4883-B34C-F2AFEDC35E6E}"/>
                </a:ext>
              </a:extLst>
            </p:cNvPr>
            <p:cNvSpPr txBox="1"/>
            <p:nvPr/>
          </p:nvSpPr>
          <p:spPr>
            <a:xfrm>
              <a:off x="9189706" y="2702980"/>
              <a:ext cx="5752987" cy="890028"/>
            </a:xfrm>
            <a:prstGeom prst="rect">
              <a:avLst/>
            </a:prstGeom>
            <a:noFill/>
          </p:spPr>
          <p:txBody>
            <a:bodyPr wrap="square" lIns="146279" tIns="73140" rIns="146279" bIns="731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Define the primary objective that aligns with business strategy</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51">
              <a:extLst>
                <a:ext uri="{FF2B5EF4-FFF2-40B4-BE49-F238E27FC236}">
                  <a16:creationId xmlns:a16="http://schemas.microsoft.com/office/drawing/2014/main" id="{C64B480E-E297-7240-C47C-AF0B0CE16E14}"/>
                </a:ext>
              </a:extLst>
            </p:cNvPr>
            <p:cNvSpPr txBox="1"/>
            <p:nvPr/>
          </p:nvSpPr>
          <p:spPr>
            <a:xfrm>
              <a:off x="2910640" y="4241968"/>
              <a:ext cx="3663429"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7">
                <a:lnSpc>
                  <a:spcPct val="113000"/>
                </a:lnSpc>
                <a:buClr>
                  <a:srgbClr val="000000"/>
                </a:buClr>
              </a:pPr>
              <a:r>
                <a:rPr lang="en-IN" sz="220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Functional requirements</a:t>
              </a:r>
              <a:endParaRPr lang="en-IN" sz="2200" kern="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Calibri"/>
              </a:endParaRPr>
            </a:p>
          </p:txBody>
        </p:sp>
        <p:sp>
          <p:nvSpPr>
            <p:cNvPr id="15" name="TextBox 152">
              <a:extLst>
                <a:ext uri="{FF2B5EF4-FFF2-40B4-BE49-F238E27FC236}">
                  <a16:creationId xmlns:a16="http://schemas.microsoft.com/office/drawing/2014/main" id="{09A76F06-4C32-A628-9490-02CB8B37855C}"/>
                </a:ext>
              </a:extLst>
            </p:cNvPr>
            <p:cNvSpPr txBox="1"/>
            <p:nvPr/>
          </p:nvSpPr>
          <p:spPr>
            <a:xfrm>
              <a:off x="2099072" y="4677377"/>
              <a:ext cx="5229987" cy="890028"/>
            </a:xfrm>
            <a:prstGeom prst="rect">
              <a:avLst/>
            </a:prstGeom>
            <a:noFill/>
          </p:spPr>
          <p:txBody>
            <a:bodyPr wrap="square" lIns="146279" tIns="73140" rIns="146279" bIns="731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Identify the essential function that system must perform</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9">
              <a:extLst>
                <a:ext uri="{FF2B5EF4-FFF2-40B4-BE49-F238E27FC236}">
                  <a16:creationId xmlns:a16="http://schemas.microsoft.com/office/drawing/2014/main" id="{D24E6400-BFCF-5129-0FAD-53C6F05CF6E5}"/>
                </a:ext>
              </a:extLst>
            </p:cNvPr>
            <p:cNvSpPr txBox="1"/>
            <p:nvPr/>
          </p:nvSpPr>
          <p:spPr>
            <a:xfrm>
              <a:off x="9733177" y="6056914"/>
              <a:ext cx="4876024"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7">
                <a:lnSpc>
                  <a:spcPct val="113000"/>
                </a:lnSpc>
                <a:buClr>
                  <a:srgbClr val="000000"/>
                </a:buClr>
              </a:pPr>
              <a:r>
                <a:rPr lang="en-IN" sz="220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Non-Functional requirements</a:t>
              </a:r>
              <a:endParaRPr lang="en-IN" sz="2200" kern="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Calibri"/>
              </a:endParaRPr>
            </a:p>
          </p:txBody>
        </p:sp>
        <p:sp>
          <p:nvSpPr>
            <p:cNvPr id="17" name="TextBox 160">
              <a:extLst>
                <a:ext uri="{FF2B5EF4-FFF2-40B4-BE49-F238E27FC236}">
                  <a16:creationId xmlns:a16="http://schemas.microsoft.com/office/drawing/2014/main" id="{EC7B80A0-BFB6-BBBB-4EA6-F6915EE3ED0F}"/>
                </a:ext>
              </a:extLst>
            </p:cNvPr>
            <p:cNvSpPr txBox="1"/>
            <p:nvPr/>
          </p:nvSpPr>
          <p:spPr>
            <a:xfrm>
              <a:off x="9451205" y="6492326"/>
              <a:ext cx="5229987" cy="890028"/>
            </a:xfrm>
            <a:prstGeom prst="rect">
              <a:avLst/>
            </a:prstGeom>
            <a:noFill/>
          </p:spPr>
          <p:txBody>
            <a:bodyPr wrap="square" lIns="146279" tIns="73140" rIns="146279" bIns="731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Define quality attributes like performance, scalability, and more</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13">
              <a:extLst>
                <a:ext uri="{FF2B5EF4-FFF2-40B4-BE49-F238E27FC236}">
                  <a16:creationId xmlns:a16="http://schemas.microsoft.com/office/drawing/2014/main" id="{D2592EF4-82B2-4368-7636-E8A0F83343F8}"/>
                </a:ext>
              </a:extLst>
            </p:cNvPr>
            <p:cNvSpPr txBox="1"/>
            <p:nvPr/>
          </p:nvSpPr>
          <p:spPr>
            <a:xfrm>
              <a:off x="8447790" y="6603798"/>
              <a:ext cx="628069"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grpSp>
    </p:spTree>
    <p:extLst>
      <p:ext uri="{BB962C8B-B14F-4D97-AF65-F5344CB8AC3E}">
        <p14:creationId xmlns:p14="http://schemas.microsoft.com/office/powerpoint/2010/main" val="1668145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7097D2-7E15-97EC-71D1-9DA4350EE65A}"/>
              </a:ext>
            </a:extLst>
          </p:cNvPr>
          <p:cNvSpPr>
            <a:spLocks noGrp="1"/>
          </p:cNvSpPr>
          <p:nvPr>
            <p:ph type="title"/>
          </p:nvPr>
        </p:nvSpPr>
        <p:spPr/>
        <p:txBody>
          <a:bodyPr/>
          <a:lstStyle/>
          <a:p>
            <a:r>
              <a:rPr lang="en-US" dirty="0"/>
              <a:t>Requirements of Architectural Design</a:t>
            </a:r>
            <a:endParaRPr lang="en-GB" dirty="0"/>
          </a:p>
        </p:txBody>
      </p:sp>
      <p:sp>
        <p:nvSpPr>
          <p:cNvPr id="5" name="Brandline">
            <a:extLst>
              <a:ext uri="{FF2B5EF4-FFF2-40B4-BE49-F238E27FC236}">
                <a16:creationId xmlns:a16="http://schemas.microsoft.com/office/drawing/2014/main" id="{97C40063-AD18-143A-9383-79722E19AE6C}"/>
              </a:ext>
            </a:extLst>
          </p:cNvPr>
          <p:cNvSpPr/>
          <p:nvPr/>
        </p:nvSpPr>
        <p:spPr>
          <a:xfrm>
            <a:off x="3962400" y="816324"/>
            <a:ext cx="832564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9" name="Group 48">
            <a:extLst>
              <a:ext uri="{FF2B5EF4-FFF2-40B4-BE49-F238E27FC236}">
                <a16:creationId xmlns:a16="http://schemas.microsoft.com/office/drawing/2014/main" id="{A7598190-9C2D-4C11-34FF-B526DB31E66C}"/>
              </a:ext>
            </a:extLst>
          </p:cNvPr>
          <p:cNvGrpSpPr/>
          <p:nvPr/>
        </p:nvGrpSpPr>
        <p:grpSpPr>
          <a:xfrm>
            <a:off x="1841552" y="2716695"/>
            <a:ext cx="12572896" cy="3737733"/>
            <a:chOff x="2099072" y="2044700"/>
            <a:chExt cx="12843621" cy="3810000"/>
          </a:xfrm>
        </p:grpSpPr>
        <p:grpSp>
          <p:nvGrpSpPr>
            <p:cNvPr id="50" name="กลุ่ม 92">
              <a:extLst>
                <a:ext uri="{FF2B5EF4-FFF2-40B4-BE49-F238E27FC236}">
                  <a16:creationId xmlns:a16="http://schemas.microsoft.com/office/drawing/2014/main" id="{A3A8B1B7-D320-960D-30E4-A6E7D3B3273E}"/>
                </a:ext>
              </a:extLst>
            </p:cNvPr>
            <p:cNvGrpSpPr/>
            <p:nvPr/>
          </p:nvGrpSpPr>
          <p:grpSpPr>
            <a:xfrm>
              <a:off x="5531464" y="2044700"/>
              <a:ext cx="3619498" cy="1873250"/>
              <a:chOff x="8881251" y="3200400"/>
              <a:chExt cx="5429250" cy="2809875"/>
            </a:xfrm>
          </p:grpSpPr>
          <p:grpSp>
            <p:nvGrpSpPr>
              <p:cNvPr id="66" name="กลุ่ม 93">
                <a:extLst>
                  <a:ext uri="{FF2B5EF4-FFF2-40B4-BE49-F238E27FC236}">
                    <a16:creationId xmlns:a16="http://schemas.microsoft.com/office/drawing/2014/main" id="{7B7F802D-C1AE-E71C-2DC5-793EEE32723A}"/>
                  </a:ext>
                </a:extLst>
              </p:cNvPr>
              <p:cNvGrpSpPr/>
              <p:nvPr/>
            </p:nvGrpSpPr>
            <p:grpSpPr>
              <a:xfrm>
                <a:off x="8881251" y="3200400"/>
                <a:ext cx="5429250" cy="2809875"/>
                <a:chOff x="8753475" y="3200400"/>
                <a:chExt cx="5429250" cy="2809875"/>
              </a:xfrm>
              <a:solidFill>
                <a:schemeClr val="accent6"/>
              </a:solidFill>
            </p:grpSpPr>
            <p:sp>
              <p:nvSpPr>
                <p:cNvPr id="68" name="Freeform 6">
                  <a:extLst>
                    <a:ext uri="{FF2B5EF4-FFF2-40B4-BE49-F238E27FC236}">
                      <a16:creationId xmlns:a16="http://schemas.microsoft.com/office/drawing/2014/main" id="{F3C54031-2DFC-B8C4-24DF-FA83D7222400}"/>
                    </a:ext>
                  </a:extLst>
                </p:cNvPr>
                <p:cNvSpPr>
                  <a:spLocks/>
                </p:cNvSpPr>
                <p:nvPr/>
              </p:nvSpPr>
              <p:spPr bwMode="auto">
                <a:xfrm>
                  <a:off x="8753475" y="3200400"/>
                  <a:ext cx="4933950" cy="2809875"/>
                </a:xfrm>
                <a:custGeom>
                  <a:avLst/>
                  <a:gdLst>
                    <a:gd name="T0" fmla="*/ 279 w 279"/>
                    <a:gd name="T1" fmla="*/ 36 h 159"/>
                    <a:gd name="T2" fmla="*/ 279 w 279"/>
                    <a:gd name="T3" fmla="*/ 0 h 159"/>
                    <a:gd name="T4" fmla="*/ 211 w 279"/>
                    <a:gd name="T5" fmla="*/ 38 h 159"/>
                    <a:gd name="T6" fmla="*/ 0 w 279"/>
                    <a:gd name="T7" fmla="*/ 38 h 159"/>
                    <a:gd name="T8" fmla="*/ 0 w 279"/>
                    <a:gd name="T9" fmla="*/ 79 h 159"/>
                    <a:gd name="T10" fmla="*/ 0 w 279"/>
                    <a:gd name="T11" fmla="*/ 120 h 159"/>
                    <a:gd name="T12" fmla="*/ 211 w 279"/>
                    <a:gd name="T13" fmla="*/ 120 h 159"/>
                    <a:gd name="T14" fmla="*/ 279 w 279"/>
                    <a:gd name="T15" fmla="*/ 159 h 159"/>
                    <a:gd name="T16" fmla="*/ 279 w 279"/>
                    <a:gd name="T17" fmla="*/ 122 h 159"/>
                    <a:gd name="T18" fmla="*/ 235 w 279"/>
                    <a:gd name="T19" fmla="*/ 79 h 159"/>
                    <a:gd name="T20" fmla="*/ 279 w 279"/>
                    <a:gd name="T21" fmla="*/ 3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59">
                      <a:moveTo>
                        <a:pt x="279" y="36"/>
                      </a:moveTo>
                      <a:cubicBezTo>
                        <a:pt x="279" y="0"/>
                        <a:pt x="279" y="0"/>
                        <a:pt x="279" y="0"/>
                      </a:cubicBezTo>
                      <a:cubicBezTo>
                        <a:pt x="250" y="0"/>
                        <a:pt x="225" y="15"/>
                        <a:pt x="211" y="38"/>
                      </a:cubicBezTo>
                      <a:cubicBezTo>
                        <a:pt x="0" y="38"/>
                        <a:pt x="0" y="38"/>
                        <a:pt x="0" y="38"/>
                      </a:cubicBezTo>
                      <a:cubicBezTo>
                        <a:pt x="0" y="79"/>
                        <a:pt x="0" y="79"/>
                        <a:pt x="0" y="79"/>
                      </a:cubicBezTo>
                      <a:cubicBezTo>
                        <a:pt x="0" y="120"/>
                        <a:pt x="0" y="120"/>
                        <a:pt x="0" y="120"/>
                      </a:cubicBezTo>
                      <a:cubicBezTo>
                        <a:pt x="211" y="120"/>
                        <a:pt x="211" y="120"/>
                        <a:pt x="211" y="120"/>
                      </a:cubicBezTo>
                      <a:cubicBezTo>
                        <a:pt x="225" y="143"/>
                        <a:pt x="250" y="159"/>
                        <a:pt x="279" y="159"/>
                      </a:cubicBezTo>
                      <a:cubicBezTo>
                        <a:pt x="279" y="122"/>
                        <a:pt x="279" y="122"/>
                        <a:pt x="279" y="122"/>
                      </a:cubicBezTo>
                      <a:cubicBezTo>
                        <a:pt x="256" y="122"/>
                        <a:pt x="237" y="103"/>
                        <a:pt x="235" y="79"/>
                      </a:cubicBezTo>
                      <a:cubicBezTo>
                        <a:pt x="237" y="56"/>
                        <a:pt x="256" y="37"/>
                        <a:pt x="279" y="36"/>
                      </a:cubicBezTo>
                      <a:close/>
                    </a:path>
                  </a:pathLst>
                </a:custGeom>
                <a:solidFill>
                  <a:srgbClr val="07A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sp>
              <p:nvSpPr>
                <p:cNvPr id="69" name="Freeform 9">
                  <a:extLst>
                    <a:ext uri="{FF2B5EF4-FFF2-40B4-BE49-F238E27FC236}">
                      <a16:creationId xmlns:a16="http://schemas.microsoft.com/office/drawing/2014/main" id="{3080C0F1-EA07-D9C3-3EC6-67085B5BD16B}"/>
                    </a:ext>
                  </a:extLst>
                </p:cNvPr>
                <p:cNvSpPr>
                  <a:spLocks/>
                </p:cNvSpPr>
                <p:nvPr/>
              </p:nvSpPr>
              <p:spPr bwMode="auto">
                <a:xfrm>
                  <a:off x="13014325" y="3995738"/>
                  <a:ext cx="1168400" cy="1166813"/>
                </a:xfrm>
                <a:custGeom>
                  <a:avLst/>
                  <a:gdLst>
                    <a:gd name="T0" fmla="*/ 61 w 66"/>
                    <a:gd name="T1" fmla="*/ 25 h 66"/>
                    <a:gd name="T2" fmla="*/ 24 w 66"/>
                    <a:gd name="T3" fmla="*/ 5 h 66"/>
                    <a:gd name="T4" fmla="*/ 5 w 66"/>
                    <a:gd name="T5" fmla="*/ 42 h 66"/>
                    <a:gd name="T6" fmla="*/ 41 w 66"/>
                    <a:gd name="T7" fmla="*/ 61 h 66"/>
                    <a:gd name="T8" fmla="*/ 61 w 66"/>
                    <a:gd name="T9" fmla="*/ 25 h 66"/>
                  </a:gdLst>
                  <a:ahLst/>
                  <a:cxnLst>
                    <a:cxn ang="0">
                      <a:pos x="T0" y="T1"/>
                    </a:cxn>
                    <a:cxn ang="0">
                      <a:pos x="T2" y="T3"/>
                    </a:cxn>
                    <a:cxn ang="0">
                      <a:pos x="T4" y="T5"/>
                    </a:cxn>
                    <a:cxn ang="0">
                      <a:pos x="T6" y="T7"/>
                    </a:cxn>
                    <a:cxn ang="0">
                      <a:pos x="T8" y="T9"/>
                    </a:cxn>
                  </a:cxnLst>
                  <a:rect l="0" t="0" r="r" b="b"/>
                  <a:pathLst>
                    <a:path w="66" h="66">
                      <a:moveTo>
                        <a:pt x="61" y="25"/>
                      </a:moveTo>
                      <a:cubicBezTo>
                        <a:pt x="56" y="9"/>
                        <a:pt x="40" y="0"/>
                        <a:pt x="24" y="5"/>
                      </a:cubicBezTo>
                      <a:cubicBezTo>
                        <a:pt x="9" y="10"/>
                        <a:pt x="0" y="26"/>
                        <a:pt x="5" y="42"/>
                      </a:cubicBezTo>
                      <a:cubicBezTo>
                        <a:pt x="9" y="57"/>
                        <a:pt x="26" y="66"/>
                        <a:pt x="41" y="61"/>
                      </a:cubicBezTo>
                      <a:cubicBezTo>
                        <a:pt x="57" y="57"/>
                        <a:pt x="66" y="40"/>
                        <a:pt x="61" y="25"/>
                      </a:cubicBezTo>
                      <a:close/>
                    </a:path>
                  </a:pathLst>
                </a:custGeom>
                <a:solidFill>
                  <a:srgbClr val="07A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grpSp>
          <p:sp>
            <p:nvSpPr>
              <p:cNvPr id="67" name="TextBox 95">
                <a:extLst>
                  <a:ext uri="{FF2B5EF4-FFF2-40B4-BE49-F238E27FC236}">
                    <a16:creationId xmlns:a16="http://schemas.microsoft.com/office/drawing/2014/main" id="{3FC91197-3B8F-28C3-D98A-DA17AF87B14C}"/>
                  </a:ext>
                </a:extLst>
              </p:cNvPr>
              <p:cNvSpPr txBox="1"/>
              <p:nvPr/>
            </p:nvSpPr>
            <p:spPr>
              <a:xfrm>
                <a:off x="13277637" y="4220508"/>
                <a:ext cx="942104" cy="678167"/>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grpSp>
        <p:grpSp>
          <p:nvGrpSpPr>
            <p:cNvPr id="51" name="กลุ่ม 111">
              <a:extLst>
                <a:ext uri="{FF2B5EF4-FFF2-40B4-BE49-F238E27FC236}">
                  <a16:creationId xmlns:a16="http://schemas.microsoft.com/office/drawing/2014/main" id="{E8683EE4-A10C-3C68-D511-90A4B7473A72}"/>
                </a:ext>
              </a:extLst>
            </p:cNvPr>
            <p:cNvGrpSpPr/>
            <p:nvPr/>
          </p:nvGrpSpPr>
          <p:grpSpPr>
            <a:xfrm>
              <a:off x="7405771" y="3969808"/>
              <a:ext cx="3677706" cy="1884892"/>
              <a:chOff x="11692714" y="6088062"/>
              <a:chExt cx="5516562" cy="2827338"/>
            </a:xfrm>
          </p:grpSpPr>
          <p:grpSp>
            <p:nvGrpSpPr>
              <p:cNvPr id="62" name="กลุ่ม 112">
                <a:extLst>
                  <a:ext uri="{FF2B5EF4-FFF2-40B4-BE49-F238E27FC236}">
                    <a16:creationId xmlns:a16="http://schemas.microsoft.com/office/drawing/2014/main" id="{2544A126-2F2B-44C9-60E6-D6C12068F1FD}"/>
                  </a:ext>
                </a:extLst>
              </p:cNvPr>
              <p:cNvGrpSpPr/>
              <p:nvPr/>
            </p:nvGrpSpPr>
            <p:grpSpPr>
              <a:xfrm>
                <a:off x="11692714" y="6088062"/>
                <a:ext cx="5516562" cy="2827338"/>
                <a:chOff x="11564938" y="5888038"/>
                <a:chExt cx="5516562" cy="2827338"/>
              </a:xfrm>
              <a:solidFill>
                <a:schemeClr val="accent5"/>
              </a:solidFill>
            </p:grpSpPr>
            <p:sp>
              <p:nvSpPr>
                <p:cNvPr id="64" name="Freeform 7">
                  <a:extLst>
                    <a:ext uri="{FF2B5EF4-FFF2-40B4-BE49-F238E27FC236}">
                      <a16:creationId xmlns:a16="http://schemas.microsoft.com/office/drawing/2014/main" id="{16C6BB60-5309-BEF5-18CD-C9BB6306A51B}"/>
                    </a:ext>
                  </a:extLst>
                </p:cNvPr>
                <p:cNvSpPr>
                  <a:spLocks/>
                </p:cNvSpPr>
                <p:nvPr/>
              </p:nvSpPr>
              <p:spPr bwMode="auto">
                <a:xfrm>
                  <a:off x="12149138" y="5888038"/>
                  <a:ext cx="4932362" cy="2827338"/>
                </a:xfrm>
                <a:custGeom>
                  <a:avLst/>
                  <a:gdLst>
                    <a:gd name="T0" fmla="*/ 0 w 279"/>
                    <a:gd name="T1" fmla="*/ 37 h 160"/>
                    <a:gd name="T2" fmla="*/ 0 w 279"/>
                    <a:gd name="T3" fmla="*/ 0 h 160"/>
                    <a:gd name="T4" fmla="*/ 69 w 279"/>
                    <a:gd name="T5" fmla="*/ 39 h 160"/>
                    <a:gd name="T6" fmla="*/ 279 w 279"/>
                    <a:gd name="T7" fmla="*/ 39 h 160"/>
                    <a:gd name="T8" fmla="*/ 279 w 279"/>
                    <a:gd name="T9" fmla="*/ 80 h 160"/>
                    <a:gd name="T10" fmla="*/ 279 w 279"/>
                    <a:gd name="T11" fmla="*/ 121 h 160"/>
                    <a:gd name="T12" fmla="*/ 69 w 279"/>
                    <a:gd name="T13" fmla="*/ 121 h 160"/>
                    <a:gd name="T14" fmla="*/ 0 w 279"/>
                    <a:gd name="T15" fmla="*/ 160 h 160"/>
                    <a:gd name="T16" fmla="*/ 0 w 279"/>
                    <a:gd name="T17" fmla="*/ 123 h 160"/>
                    <a:gd name="T18" fmla="*/ 44 w 279"/>
                    <a:gd name="T19" fmla="*/ 80 h 160"/>
                    <a:gd name="T20" fmla="*/ 0 w 279"/>
                    <a:gd name="T21" fmla="*/ 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60">
                      <a:moveTo>
                        <a:pt x="0" y="37"/>
                      </a:moveTo>
                      <a:cubicBezTo>
                        <a:pt x="0" y="0"/>
                        <a:pt x="0" y="0"/>
                        <a:pt x="0" y="0"/>
                      </a:cubicBezTo>
                      <a:cubicBezTo>
                        <a:pt x="29" y="0"/>
                        <a:pt x="55" y="16"/>
                        <a:pt x="69" y="39"/>
                      </a:cubicBezTo>
                      <a:cubicBezTo>
                        <a:pt x="279" y="39"/>
                        <a:pt x="279" y="39"/>
                        <a:pt x="279" y="39"/>
                      </a:cubicBezTo>
                      <a:cubicBezTo>
                        <a:pt x="279" y="80"/>
                        <a:pt x="279" y="80"/>
                        <a:pt x="279" y="80"/>
                      </a:cubicBezTo>
                      <a:cubicBezTo>
                        <a:pt x="279" y="121"/>
                        <a:pt x="279" y="121"/>
                        <a:pt x="279" y="121"/>
                      </a:cubicBezTo>
                      <a:cubicBezTo>
                        <a:pt x="69" y="121"/>
                        <a:pt x="69" y="121"/>
                        <a:pt x="69" y="121"/>
                      </a:cubicBezTo>
                      <a:cubicBezTo>
                        <a:pt x="55" y="144"/>
                        <a:pt x="29" y="159"/>
                        <a:pt x="0" y="160"/>
                      </a:cubicBezTo>
                      <a:cubicBezTo>
                        <a:pt x="0" y="123"/>
                        <a:pt x="0" y="123"/>
                        <a:pt x="0" y="123"/>
                      </a:cubicBezTo>
                      <a:cubicBezTo>
                        <a:pt x="24" y="122"/>
                        <a:pt x="43" y="103"/>
                        <a:pt x="44" y="80"/>
                      </a:cubicBezTo>
                      <a:cubicBezTo>
                        <a:pt x="43" y="56"/>
                        <a:pt x="24" y="37"/>
                        <a:pt x="0" y="37"/>
                      </a:cubicBezTo>
                      <a:close/>
                    </a:path>
                  </a:pathLst>
                </a:custGeom>
                <a:solidFill>
                  <a:srgbClr val="9F7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sp>
              <p:nvSpPr>
                <p:cNvPr id="65" name="Freeform 10">
                  <a:extLst>
                    <a:ext uri="{FF2B5EF4-FFF2-40B4-BE49-F238E27FC236}">
                      <a16:creationId xmlns:a16="http://schemas.microsoft.com/office/drawing/2014/main" id="{B8B8BC70-4603-857D-9FE5-E7A839334DB6}"/>
                    </a:ext>
                  </a:extLst>
                </p:cNvPr>
                <p:cNvSpPr>
                  <a:spLocks/>
                </p:cNvSpPr>
                <p:nvPr/>
              </p:nvSpPr>
              <p:spPr bwMode="auto">
                <a:xfrm>
                  <a:off x="11564938" y="6700838"/>
                  <a:ext cx="1166812" cy="1166813"/>
                </a:xfrm>
                <a:custGeom>
                  <a:avLst/>
                  <a:gdLst>
                    <a:gd name="T0" fmla="*/ 61 w 66"/>
                    <a:gd name="T1" fmla="*/ 25 h 66"/>
                    <a:gd name="T2" fmla="*/ 25 w 66"/>
                    <a:gd name="T3" fmla="*/ 5 h 66"/>
                    <a:gd name="T4" fmla="*/ 5 w 66"/>
                    <a:gd name="T5" fmla="*/ 42 h 66"/>
                    <a:gd name="T6" fmla="*/ 42 w 66"/>
                    <a:gd name="T7" fmla="*/ 61 h 66"/>
                    <a:gd name="T8" fmla="*/ 61 w 66"/>
                    <a:gd name="T9" fmla="*/ 25 h 66"/>
                  </a:gdLst>
                  <a:ahLst/>
                  <a:cxnLst>
                    <a:cxn ang="0">
                      <a:pos x="T0" y="T1"/>
                    </a:cxn>
                    <a:cxn ang="0">
                      <a:pos x="T2" y="T3"/>
                    </a:cxn>
                    <a:cxn ang="0">
                      <a:pos x="T4" y="T5"/>
                    </a:cxn>
                    <a:cxn ang="0">
                      <a:pos x="T6" y="T7"/>
                    </a:cxn>
                    <a:cxn ang="0">
                      <a:pos x="T8" y="T9"/>
                    </a:cxn>
                  </a:cxnLst>
                  <a:rect l="0" t="0" r="r" b="b"/>
                  <a:pathLst>
                    <a:path w="66" h="66">
                      <a:moveTo>
                        <a:pt x="61" y="25"/>
                      </a:moveTo>
                      <a:cubicBezTo>
                        <a:pt x="57" y="9"/>
                        <a:pt x="40" y="0"/>
                        <a:pt x="25" y="5"/>
                      </a:cubicBezTo>
                      <a:cubicBezTo>
                        <a:pt x="9" y="10"/>
                        <a:pt x="0" y="26"/>
                        <a:pt x="5" y="42"/>
                      </a:cubicBezTo>
                      <a:cubicBezTo>
                        <a:pt x="10" y="57"/>
                        <a:pt x="26" y="66"/>
                        <a:pt x="42" y="61"/>
                      </a:cubicBezTo>
                      <a:cubicBezTo>
                        <a:pt x="57" y="57"/>
                        <a:pt x="66" y="40"/>
                        <a:pt x="61" y="25"/>
                      </a:cubicBezTo>
                      <a:close/>
                    </a:path>
                  </a:pathLst>
                </a:custGeom>
                <a:solidFill>
                  <a:srgbClr val="9F7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grpSp>
          <p:sp>
            <p:nvSpPr>
              <p:cNvPr id="63" name="TextBox 113">
                <a:extLst>
                  <a:ext uri="{FF2B5EF4-FFF2-40B4-BE49-F238E27FC236}">
                    <a16:creationId xmlns:a16="http://schemas.microsoft.com/office/drawing/2014/main" id="{BB80461A-07FF-ADE9-B378-D668691A4DCE}"/>
                  </a:ext>
                </a:extLst>
              </p:cNvPr>
              <p:cNvSpPr txBox="1"/>
              <p:nvPr/>
            </p:nvSpPr>
            <p:spPr>
              <a:xfrm>
                <a:off x="11776296" y="7162650"/>
                <a:ext cx="942104" cy="678167"/>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grpSp>
        <p:sp>
          <p:nvSpPr>
            <p:cNvPr id="53" name="TextBox 145">
              <a:extLst>
                <a:ext uri="{FF2B5EF4-FFF2-40B4-BE49-F238E27FC236}">
                  <a16:creationId xmlns:a16="http://schemas.microsoft.com/office/drawing/2014/main" id="{9B4332B2-145B-E757-55AC-E3231639E118}"/>
                </a:ext>
              </a:extLst>
            </p:cNvPr>
            <p:cNvSpPr txBox="1"/>
            <p:nvPr/>
          </p:nvSpPr>
          <p:spPr>
            <a:xfrm>
              <a:off x="9831201" y="2263198"/>
              <a:ext cx="4432749" cy="460852"/>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7">
                <a:lnSpc>
                  <a:spcPct val="113000"/>
                </a:lnSpc>
                <a:buClr>
                  <a:srgbClr val="000000"/>
                </a:buClr>
              </a:pPr>
              <a:r>
                <a:rPr lang="en-IN" sz="220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Constraints</a:t>
              </a:r>
              <a:endParaRPr lang="en-IN" sz="2200" kern="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Calibri"/>
              </a:endParaRPr>
            </a:p>
          </p:txBody>
        </p:sp>
        <p:sp>
          <p:nvSpPr>
            <p:cNvPr id="54" name="TextBox 146">
              <a:extLst>
                <a:ext uri="{FF2B5EF4-FFF2-40B4-BE49-F238E27FC236}">
                  <a16:creationId xmlns:a16="http://schemas.microsoft.com/office/drawing/2014/main" id="{279D70DC-85A9-77A0-9B9E-030B3BB7D22D}"/>
                </a:ext>
              </a:extLst>
            </p:cNvPr>
            <p:cNvSpPr txBox="1"/>
            <p:nvPr/>
          </p:nvSpPr>
          <p:spPr>
            <a:xfrm>
              <a:off x="9189706" y="2702980"/>
              <a:ext cx="5752987" cy="907236"/>
            </a:xfrm>
            <a:prstGeom prst="rect">
              <a:avLst/>
            </a:prstGeom>
            <a:noFill/>
          </p:spPr>
          <p:txBody>
            <a:bodyPr wrap="square" lIns="146279" tIns="73140" rIns="146279" bIns="731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Recognize limitations in budget, time, technology, and resources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TextBox 151">
              <a:extLst>
                <a:ext uri="{FF2B5EF4-FFF2-40B4-BE49-F238E27FC236}">
                  <a16:creationId xmlns:a16="http://schemas.microsoft.com/office/drawing/2014/main" id="{A33E0547-C494-CBCB-9605-BE21D5A67588}"/>
                </a:ext>
              </a:extLst>
            </p:cNvPr>
            <p:cNvSpPr txBox="1"/>
            <p:nvPr/>
          </p:nvSpPr>
          <p:spPr>
            <a:xfrm>
              <a:off x="3228540" y="4237596"/>
              <a:ext cx="3288239" cy="460852"/>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7">
                <a:lnSpc>
                  <a:spcPct val="113000"/>
                </a:lnSpc>
                <a:buClr>
                  <a:srgbClr val="000000"/>
                </a:buClr>
              </a:pPr>
              <a:r>
                <a:rPr lang="en-IN" sz="220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Stakeholder analysis</a:t>
              </a:r>
              <a:endParaRPr lang="en-IN" sz="2200" kern="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sym typeface="Calibri"/>
              </a:endParaRPr>
            </a:p>
          </p:txBody>
        </p:sp>
        <p:sp>
          <p:nvSpPr>
            <p:cNvPr id="56" name="TextBox 152">
              <a:extLst>
                <a:ext uri="{FF2B5EF4-FFF2-40B4-BE49-F238E27FC236}">
                  <a16:creationId xmlns:a16="http://schemas.microsoft.com/office/drawing/2014/main" id="{D5FA86DD-962C-E71F-53DA-F3958335A7F8}"/>
                </a:ext>
              </a:extLst>
            </p:cNvPr>
            <p:cNvSpPr txBox="1"/>
            <p:nvPr/>
          </p:nvSpPr>
          <p:spPr>
            <a:xfrm>
              <a:off x="2099072" y="4677377"/>
              <a:ext cx="5229987" cy="907236"/>
            </a:xfrm>
            <a:prstGeom prst="rect">
              <a:avLst/>
            </a:prstGeom>
            <a:noFill/>
          </p:spPr>
          <p:txBody>
            <a:bodyPr wrap="square" lIns="146279" tIns="73140" rIns="146279" bIns="731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Gather input from end-users, clients, developers, and other stakeholders</a:t>
              </a:r>
            </a:p>
          </p:txBody>
        </p:sp>
      </p:grpSp>
    </p:spTree>
    <p:extLst>
      <p:ext uri="{BB962C8B-B14F-4D97-AF65-F5344CB8AC3E}">
        <p14:creationId xmlns:p14="http://schemas.microsoft.com/office/powerpoint/2010/main" val="1957881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Open Sans" panose="020B0606030504020204" pitchFamily="34" charset="0"/>
              </a:rPr>
              <a:t>What Is Architectural Design?</a:t>
            </a:r>
          </a:p>
        </p:txBody>
      </p:sp>
      <p:sp>
        <p:nvSpPr>
          <p:cNvPr id="17" name="TextBox 16">
            <a:extLst>
              <a:ext uri="{FF2B5EF4-FFF2-40B4-BE49-F238E27FC236}">
                <a16:creationId xmlns:a16="http://schemas.microsoft.com/office/drawing/2014/main" id="{07D5F5E0-E94C-66BA-F112-D5D46AB0F28E}"/>
              </a:ext>
            </a:extLst>
          </p:cNvPr>
          <p:cNvSpPr txBox="1"/>
          <p:nvPr/>
        </p:nvSpPr>
        <p:spPr>
          <a:xfrm>
            <a:off x="2219922" y="1503568"/>
            <a:ext cx="11830602" cy="769441"/>
          </a:xfrm>
          <a:prstGeom prst="rect">
            <a:avLst/>
          </a:prstGeom>
          <a:noFill/>
        </p:spPr>
        <p:txBody>
          <a:bodyPr wrap="square">
            <a:spAutoFit/>
          </a:bodyPr>
          <a:lstStyle/>
          <a:p>
            <a:pPr algn="ctr"/>
            <a:r>
              <a:rPr lang="en-US" sz="2200" dirty="0">
                <a:solidFill>
                  <a:schemeClr val="tx1">
                    <a:lumMod val="75000"/>
                    <a:lumOff val="25000"/>
                  </a:schemeClr>
                </a:solidFill>
              </a:rPr>
              <a:t>Architectural design in SDLC is the process of defining a structured solution that meets all the technical and operational requirements while maintaining quality and performance.</a:t>
            </a:r>
            <a:endParaRPr lang="en-IN" sz="2200" dirty="0">
              <a:solidFill>
                <a:schemeClr val="tx1">
                  <a:lumMod val="75000"/>
                  <a:lumOff val="25000"/>
                </a:schemeClr>
              </a:solidFill>
            </a:endParaRPr>
          </a:p>
        </p:txBody>
      </p:sp>
      <p:sp>
        <p:nvSpPr>
          <p:cNvPr id="22" name="Brandline_LVC">
            <a:extLst>
              <a:ext uri="{FF2B5EF4-FFF2-40B4-BE49-F238E27FC236}">
                <a16:creationId xmlns:a16="http://schemas.microsoft.com/office/drawing/2014/main" id="{BC447582-1648-B060-8534-1B3807586CCB}"/>
              </a:ext>
            </a:extLst>
          </p:cNvPr>
          <p:cNvSpPr/>
          <p:nvPr/>
        </p:nvSpPr>
        <p:spPr>
          <a:xfrm>
            <a:off x="4876800" y="816324"/>
            <a:ext cx="6516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3" name="Group 22">
            <a:extLst>
              <a:ext uri="{FF2B5EF4-FFF2-40B4-BE49-F238E27FC236}">
                <a16:creationId xmlns:a16="http://schemas.microsoft.com/office/drawing/2014/main" id="{65012EC3-38F7-8C36-41A7-99CC4C869096}"/>
              </a:ext>
            </a:extLst>
          </p:cNvPr>
          <p:cNvGrpSpPr/>
          <p:nvPr/>
        </p:nvGrpSpPr>
        <p:grpSpPr>
          <a:xfrm>
            <a:off x="854268" y="3315559"/>
            <a:ext cx="14367801" cy="5039400"/>
            <a:chOff x="-746020" y="1881152"/>
            <a:chExt cx="18736315" cy="6109103"/>
          </a:xfrm>
        </p:grpSpPr>
        <p:grpSp>
          <p:nvGrpSpPr>
            <p:cNvPr id="24" name="กลุ่ม 93">
              <a:extLst>
                <a:ext uri="{FF2B5EF4-FFF2-40B4-BE49-F238E27FC236}">
                  <a16:creationId xmlns:a16="http://schemas.microsoft.com/office/drawing/2014/main" id="{F1DD131D-72FA-23CE-C7E5-1C2F8988C36A}"/>
                </a:ext>
              </a:extLst>
            </p:cNvPr>
            <p:cNvGrpSpPr/>
            <p:nvPr/>
          </p:nvGrpSpPr>
          <p:grpSpPr>
            <a:xfrm>
              <a:off x="5531466" y="2044700"/>
              <a:ext cx="3619500" cy="1873250"/>
              <a:chOff x="8753475" y="3200400"/>
              <a:chExt cx="5429250" cy="2809875"/>
            </a:xfrm>
            <a:solidFill>
              <a:schemeClr val="accent6"/>
            </a:solidFill>
          </p:grpSpPr>
          <p:sp>
            <p:nvSpPr>
              <p:cNvPr id="37" name="Freeform 6">
                <a:extLst>
                  <a:ext uri="{FF2B5EF4-FFF2-40B4-BE49-F238E27FC236}">
                    <a16:creationId xmlns:a16="http://schemas.microsoft.com/office/drawing/2014/main" id="{DAAE7628-8C0A-3D2E-6FD8-51EA79986E48}"/>
                  </a:ext>
                </a:extLst>
              </p:cNvPr>
              <p:cNvSpPr>
                <a:spLocks/>
              </p:cNvSpPr>
              <p:nvPr/>
            </p:nvSpPr>
            <p:spPr bwMode="auto">
              <a:xfrm>
                <a:off x="8753475" y="3200400"/>
                <a:ext cx="4933950" cy="2809875"/>
              </a:xfrm>
              <a:custGeom>
                <a:avLst/>
                <a:gdLst>
                  <a:gd name="T0" fmla="*/ 279 w 279"/>
                  <a:gd name="T1" fmla="*/ 36 h 159"/>
                  <a:gd name="T2" fmla="*/ 279 w 279"/>
                  <a:gd name="T3" fmla="*/ 0 h 159"/>
                  <a:gd name="T4" fmla="*/ 211 w 279"/>
                  <a:gd name="T5" fmla="*/ 38 h 159"/>
                  <a:gd name="T6" fmla="*/ 0 w 279"/>
                  <a:gd name="T7" fmla="*/ 38 h 159"/>
                  <a:gd name="T8" fmla="*/ 0 w 279"/>
                  <a:gd name="T9" fmla="*/ 79 h 159"/>
                  <a:gd name="T10" fmla="*/ 0 w 279"/>
                  <a:gd name="T11" fmla="*/ 120 h 159"/>
                  <a:gd name="T12" fmla="*/ 211 w 279"/>
                  <a:gd name="T13" fmla="*/ 120 h 159"/>
                  <a:gd name="T14" fmla="*/ 279 w 279"/>
                  <a:gd name="T15" fmla="*/ 159 h 159"/>
                  <a:gd name="T16" fmla="*/ 279 w 279"/>
                  <a:gd name="T17" fmla="*/ 122 h 159"/>
                  <a:gd name="T18" fmla="*/ 235 w 279"/>
                  <a:gd name="T19" fmla="*/ 79 h 159"/>
                  <a:gd name="T20" fmla="*/ 279 w 279"/>
                  <a:gd name="T21" fmla="*/ 3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59">
                    <a:moveTo>
                      <a:pt x="279" y="36"/>
                    </a:moveTo>
                    <a:cubicBezTo>
                      <a:pt x="279" y="0"/>
                      <a:pt x="279" y="0"/>
                      <a:pt x="279" y="0"/>
                    </a:cubicBezTo>
                    <a:cubicBezTo>
                      <a:pt x="250" y="0"/>
                      <a:pt x="225" y="15"/>
                      <a:pt x="211" y="38"/>
                    </a:cubicBezTo>
                    <a:cubicBezTo>
                      <a:pt x="0" y="38"/>
                      <a:pt x="0" y="38"/>
                      <a:pt x="0" y="38"/>
                    </a:cubicBezTo>
                    <a:cubicBezTo>
                      <a:pt x="0" y="79"/>
                      <a:pt x="0" y="79"/>
                      <a:pt x="0" y="79"/>
                    </a:cubicBezTo>
                    <a:cubicBezTo>
                      <a:pt x="0" y="120"/>
                      <a:pt x="0" y="120"/>
                      <a:pt x="0" y="120"/>
                    </a:cubicBezTo>
                    <a:cubicBezTo>
                      <a:pt x="211" y="120"/>
                      <a:pt x="211" y="120"/>
                      <a:pt x="211" y="120"/>
                    </a:cubicBezTo>
                    <a:cubicBezTo>
                      <a:pt x="225" y="143"/>
                      <a:pt x="250" y="159"/>
                      <a:pt x="279" y="159"/>
                    </a:cubicBezTo>
                    <a:cubicBezTo>
                      <a:pt x="279" y="122"/>
                      <a:pt x="279" y="122"/>
                      <a:pt x="279" y="122"/>
                    </a:cubicBezTo>
                    <a:cubicBezTo>
                      <a:pt x="256" y="122"/>
                      <a:pt x="237" y="103"/>
                      <a:pt x="235" y="79"/>
                    </a:cubicBezTo>
                    <a:cubicBezTo>
                      <a:pt x="237" y="56"/>
                      <a:pt x="256" y="37"/>
                      <a:pt x="279" y="36"/>
                    </a:cubicBezTo>
                    <a:close/>
                  </a:path>
                </a:pathLst>
              </a:custGeom>
              <a:solidFill>
                <a:srgbClr val="07A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1650">
                  <a:latin typeface="Open Sans" panose="020B0606030504020204" pitchFamily="34" charset="0"/>
                  <a:ea typeface="Open Sans" panose="020B0606030504020204" pitchFamily="34" charset="0"/>
                </a:endParaRPr>
              </a:p>
            </p:txBody>
          </p:sp>
          <p:sp>
            <p:nvSpPr>
              <p:cNvPr id="38" name="Freeform 9">
                <a:extLst>
                  <a:ext uri="{FF2B5EF4-FFF2-40B4-BE49-F238E27FC236}">
                    <a16:creationId xmlns:a16="http://schemas.microsoft.com/office/drawing/2014/main" id="{5307F41D-405D-E897-7417-D8C509810924}"/>
                  </a:ext>
                </a:extLst>
              </p:cNvPr>
              <p:cNvSpPr>
                <a:spLocks/>
              </p:cNvSpPr>
              <p:nvPr/>
            </p:nvSpPr>
            <p:spPr bwMode="auto">
              <a:xfrm>
                <a:off x="13014325" y="3995738"/>
                <a:ext cx="1168400" cy="1166813"/>
              </a:xfrm>
              <a:custGeom>
                <a:avLst/>
                <a:gdLst>
                  <a:gd name="T0" fmla="*/ 61 w 66"/>
                  <a:gd name="T1" fmla="*/ 25 h 66"/>
                  <a:gd name="T2" fmla="*/ 24 w 66"/>
                  <a:gd name="T3" fmla="*/ 5 h 66"/>
                  <a:gd name="T4" fmla="*/ 5 w 66"/>
                  <a:gd name="T5" fmla="*/ 42 h 66"/>
                  <a:gd name="T6" fmla="*/ 41 w 66"/>
                  <a:gd name="T7" fmla="*/ 61 h 66"/>
                  <a:gd name="T8" fmla="*/ 61 w 66"/>
                  <a:gd name="T9" fmla="*/ 25 h 66"/>
                </a:gdLst>
                <a:ahLst/>
                <a:cxnLst>
                  <a:cxn ang="0">
                    <a:pos x="T0" y="T1"/>
                  </a:cxn>
                  <a:cxn ang="0">
                    <a:pos x="T2" y="T3"/>
                  </a:cxn>
                  <a:cxn ang="0">
                    <a:pos x="T4" y="T5"/>
                  </a:cxn>
                  <a:cxn ang="0">
                    <a:pos x="T6" y="T7"/>
                  </a:cxn>
                  <a:cxn ang="0">
                    <a:pos x="T8" y="T9"/>
                  </a:cxn>
                </a:cxnLst>
                <a:rect l="0" t="0" r="r" b="b"/>
                <a:pathLst>
                  <a:path w="66" h="66">
                    <a:moveTo>
                      <a:pt x="61" y="25"/>
                    </a:moveTo>
                    <a:cubicBezTo>
                      <a:pt x="56" y="9"/>
                      <a:pt x="40" y="0"/>
                      <a:pt x="24" y="5"/>
                    </a:cubicBezTo>
                    <a:cubicBezTo>
                      <a:pt x="9" y="10"/>
                      <a:pt x="0" y="26"/>
                      <a:pt x="5" y="42"/>
                    </a:cubicBezTo>
                    <a:cubicBezTo>
                      <a:pt x="9" y="57"/>
                      <a:pt x="26" y="66"/>
                      <a:pt x="41" y="61"/>
                    </a:cubicBezTo>
                    <a:cubicBezTo>
                      <a:pt x="57" y="57"/>
                      <a:pt x="66" y="40"/>
                      <a:pt x="61" y="25"/>
                    </a:cubicBezTo>
                    <a:close/>
                  </a:path>
                </a:pathLst>
              </a:custGeom>
              <a:solidFill>
                <a:srgbClr val="07A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1650" dirty="0">
                    <a:solidFill>
                      <a:schemeClr val="bg1"/>
                    </a:solidFill>
                    <a:latin typeface="Open Sans" panose="020B0606030504020204" pitchFamily="34" charset="0"/>
                    <a:ea typeface="Open Sans" panose="020B0606030504020204" pitchFamily="34" charset="0"/>
                  </a:rPr>
                  <a:t>01</a:t>
                </a:r>
                <a:endParaRPr lang="th-TH" sz="1650">
                  <a:solidFill>
                    <a:schemeClr val="bg1"/>
                  </a:solidFill>
                  <a:latin typeface="Open Sans" panose="020B0606030504020204" pitchFamily="34" charset="0"/>
                  <a:ea typeface="Open Sans" panose="020B0606030504020204" pitchFamily="34" charset="0"/>
                </a:endParaRPr>
              </a:p>
            </p:txBody>
          </p:sp>
        </p:grpSp>
        <p:grpSp>
          <p:nvGrpSpPr>
            <p:cNvPr id="25" name="กลุ่ม 112">
              <a:extLst>
                <a:ext uri="{FF2B5EF4-FFF2-40B4-BE49-F238E27FC236}">
                  <a16:creationId xmlns:a16="http://schemas.microsoft.com/office/drawing/2014/main" id="{2122BC25-CF84-5694-A6FF-C387E4C140F9}"/>
                </a:ext>
              </a:extLst>
            </p:cNvPr>
            <p:cNvGrpSpPr/>
            <p:nvPr/>
          </p:nvGrpSpPr>
          <p:grpSpPr>
            <a:xfrm>
              <a:off x="7405774" y="3969808"/>
              <a:ext cx="3677709" cy="1884893"/>
              <a:chOff x="11564938" y="5888038"/>
              <a:chExt cx="5516562" cy="2827338"/>
            </a:xfrm>
            <a:solidFill>
              <a:schemeClr val="accent5"/>
            </a:solidFill>
          </p:grpSpPr>
          <p:sp>
            <p:nvSpPr>
              <p:cNvPr id="35" name="Freeform 7">
                <a:extLst>
                  <a:ext uri="{FF2B5EF4-FFF2-40B4-BE49-F238E27FC236}">
                    <a16:creationId xmlns:a16="http://schemas.microsoft.com/office/drawing/2014/main" id="{F75582E9-B6C3-79A8-C0E4-C782EE7916C6}"/>
                  </a:ext>
                </a:extLst>
              </p:cNvPr>
              <p:cNvSpPr>
                <a:spLocks/>
              </p:cNvSpPr>
              <p:nvPr/>
            </p:nvSpPr>
            <p:spPr bwMode="auto">
              <a:xfrm>
                <a:off x="12149138" y="5888038"/>
                <a:ext cx="4932362" cy="2827338"/>
              </a:xfrm>
              <a:custGeom>
                <a:avLst/>
                <a:gdLst>
                  <a:gd name="T0" fmla="*/ 0 w 279"/>
                  <a:gd name="T1" fmla="*/ 37 h 160"/>
                  <a:gd name="T2" fmla="*/ 0 w 279"/>
                  <a:gd name="T3" fmla="*/ 0 h 160"/>
                  <a:gd name="T4" fmla="*/ 69 w 279"/>
                  <a:gd name="T5" fmla="*/ 39 h 160"/>
                  <a:gd name="T6" fmla="*/ 279 w 279"/>
                  <a:gd name="T7" fmla="*/ 39 h 160"/>
                  <a:gd name="T8" fmla="*/ 279 w 279"/>
                  <a:gd name="T9" fmla="*/ 80 h 160"/>
                  <a:gd name="T10" fmla="*/ 279 w 279"/>
                  <a:gd name="T11" fmla="*/ 121 h 160"/>
                  <a:gd name="T12" fmla="*/ 69 w 279"/>
                  <a:gd name="T13" fmla="*/ 121 h 160"/>
                  <a:gd name="T14" fmla="*/ 0 w 279"/>
                  <a:gd name="T15" fmla="*/ 160 h 160"/>
                  <a:gd name="T16" fmla="*/ 0 w 279"/>
                  <a:gd name="T17" fmla="*/ 123 h 160"/>
                  <a:gd name="T18" fmla="*/ 44 w 279"/>
                  <a:gd name="T19" fmla="*/ 80 h 160"/>
                  <a:gd name="T20" fmla="*/ 0 w 279"/>
                  <a:gd name="T21" fmla="*/ 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60">
                    <a:moveTo>
                      <a:pt x="0" y="37"/>
                    </a:moveTo>
                    <a:cubicBezTo>
                      <a:pt x="0" y="0"/>
                      <a:pt x="0" y="0"/>
                      <a:pt x="0" y="0"/>
                    </a:cubicBezTo>
                    <a:cubicBezTo>
                      <a:pt x="29" y="0"/>
                      <a:pt x="55" y="16"/>
                      <a:pt x="69" y="39"/>
                    </a:cubicBezTo>
                    <a:cubicBezTo>
                      <a:pt x="279" y="39"/>
                      <a:pt x="279" y="39"/>
                      <a:pt x="279" y="39"/>
                    </a:cubicBezTo>
                    <a:cubicBezTo>
                      <a:pt x="279" y="80"/>
                      <a:pt x="279" y="80"/>
                      <a:pt x="279" y="80"/>
                    </a:cubicBezTo>
                    <a:cubicBezTo>
                      <a:pt x="279" y="121"/>
                      <a:pt x="279" y="121"/>
                      <a:pt x="279" y="121"/>
                    </a:cubicBezTo>
                    <a:cubicBezTo>
                      <a:pt x="69" y="121"/>
                      <a:pt x="69" y="121"/>
                      <a:pt x="69" y="121"/>
                    </a:cubicBezTo>
                    <a:cubicBezTo>
                      <a:pt x="55" y="144"/>
                      <a:pt x="29" y="159"/>
                      <a:pt x="0" y="160"/>
                    </a:cubicBezTo>
                    <a:cubicBezTo>
                      <a:pt x="0" y="123"/>
                      <a:pt x="0" y="123"/>
                      <a:pt x="0" y="123"/>
                    </a:cubicBezTo>
                    <a:cubicBezTo>
                      <a:pt x="24" y="122"/>
                      <a:pt x="43" y="103"/>
                      <a:pt x="44" y="80"/>
                    </a:cubicBezTo>
                    <a:cubicBezTo>
                      <a:pt x="43" y="56"/>
                      <a:pt x="24" y="37"/>
                      <a:pt x="0" y="37"/>
                    </a:cubicBezTo>
                    <a:close/>
                  </a:path>
                </a:pathLst>
              </a:custGeom>
              <a:solidFill>
                <a:srgbClr val="9F7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1650">
                  <a:latin typeface="Open Sans" panose="020B0606030504020204" pitchFamily="34" charset="0"/>
                  <a:ea typeface="Open Sans" panose="020B0606030504020204" pitchFamily="34" charset="0"/>
                </a:endParaRPr>
              </a:p>
            </p:txBody>
          </p:sp>
          <p:sp>
            <p:nvSpPr>
              <p:cNvPr id="36" name="Freeform 10">
                <a:extLst>
                  <a:ext uri="{FF2B5EF4-FFF2-40B4-BE49-F238E27FC236}">
                    <a16:creationId xmlns:a16="http://schemas.microsoft.com/office/drawing/2014/main" id="{C6EE1735-5E07-8F2C-01F0-A6993C52C045}"/>
                  </a:ext>
                </a:extLst>
              </p:cNvPr>
              <p:cNvSpPr>
                <a:spLocks/>
              </p:cNvSpPr>
              <p:nvPr/>
            </p:nvSpPr>
            <p:spPr bwMode="auto">
              <a:xfrm>
                <a:off x="11564938" y="6700838"/>
                <a:ext cx="1166812" cy="1166813"/>
              </a:xfrm>
              <a:custGeom>
                <a:avLst/>
                <a:gdLst>
                  <a:gd name="T0" fmla="*/ 61 w 66"/>
                  <a:gd name="T1" fmla="*/ 25 h 66"/>
                  <a:gd name="T2" fmla="*/ 25 w 66"/>
                  <a:gd name="T3" fmla="*/ 5 h 66"/>
                  <a:gd name="T4" fmla="*/ 5 w 66"/>
                  <a:gd name="T5" fmla="*/ 42 h 66"/>
                  <a:gd name="T6" fmla="*/ 42 w 66"/>
                  <a:gd name="T7" fmla="*/ 61 h 66"/>
                  <a:gd name="T8" fmla="*/ 61 w 66"/>
                  <a:gd name="T9" fmla="*/ 25 h 66"/>
                </a:gdLst>
                <a:ahLst/>
                <a:cxnLst>
                  <a:cxn ang="0">
                    <a:pos x="T0" y="T1"/>
                  </a:cxn>
                  <a:cxn ang="0">
                    <a:pos x="T2" y="T3"/>
                  </a:cxn>
                  <a:cxn ang="0">
                    <a:pos x="T4" y="T5"/>
                  </a:cxn>
                  <a:cxn ang="0">
                    <a:pos x="T6" y="T7"/>
                  </a:cxn>
                  <a:cxn ang="0">
                    <a:pos x="T8" y="T9"/>
                  </a:cxn>
                </a:cxnLst>
                <a:rect l="0" t="0" r="r" b="b"/>
                <a:pathLst>
                  <a:path w="66" h="66">
                    <a:moveTo>
                      <a:pt x="61" y="25"/>
                    </a:moveTo>
                    <a:cubicBezTo>
                      <a:pt x="57" y="9"/>
                      <a:pt x="40" y="0"/>
                      <a:pt x="25" y="5"/>
                    </a:cubicBezTo>
                    <a:cubicBezTo>
                      <a:pt x="9" y="10"/>
                      <a:pt x="0" y="26"/>
                      <a:pt x="5" y="42"/>
                    </a:cubicBezTo>
                    <a:cubicBezTo>
                      <a:pt x="10" y="57"/>
                      <a:pt x="26" y="66"/>
                      <a:pt x="42" y="61"/>
                    </a:cubicBezTo>
                    <a:cubicBezTo>
                      <a:pt x="57" y="57"/>
                      <a:pt x="66" y="40"/>
                      <a:pt x="61" y="25"/>
                    </a:cubicBezTo>
                    <a:close/>
                  </a:path>
                </a:pathLst>
              </a:custGeom>
              <a:solidFill>
                <a:srgbClr val="9F7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1650" dirty="0">
                    <a:solidFill>
                      <a:schemeClr val="bg1"/>
                    </a:solidFill>
                    <a:latin typeface="Open Sans" panose="020B0606030504020204" pitchFamily="34" charset="0"/>
                    <a:ea typeface="Open Sans" panose="020B0606030504020204" pitchFamily="34" charset="0"/>
                  </a:rPr>
                  <a:t>02</a:t>
                </a:r>
                <a:endParaRPr lang="th-TH" sz="1650">
                  <a:solidFill>
                    <a:schemeClr val="bg1"/>
                  </a:solidFill>
                  <a:latin typeface="Open Sans" panose="020B0606030504020204" pitchFamily="34" charset="0"/>
                  <a:ea typeface="Open Sans" panose="020B0606030504020204" pitchFamily="34" charset="0"/>
                </a:endParaRPr>
              </a:p>
            </p:txBody>
          </p:sp>
        </p:grpSp>
        <p:grpSp>
          <p:nvGrpSpPr>
            <p:cNvPr id="26" name="กลุ่ม 118">
              <a:extLst>
                <a:ext uri="{FF2B5EF4-FFF2-40B4-BE49-F238E27FC236}">
                  <a16:creationId xmlns:a16="http://schemas.microsoft.com/office/drawing/2014/main" id="{05E4C119-D973-1D8C-AE24-FAFED094ED2F}"/>
                </a:ext>
              </a:extLst>
            </p:cNvPr>
            <p:cNvGrpSpPr/>
            <p:nvPr/>
          </p:nvGrpSpPr>
          <p:grpSpPr>
            <a:xfrm>
              <a:off x="5519825" y="5886451"/>
              <a:ext cx="3631141" cy="1885950"/>
              <a:chOff x="8736013" y="8963025"/>
              <a:chExt cx="5446712" cy="2828925"/>
            </a:xfrm>
            <a:solidFill>
              <a:srgbClr val="ABABAB"/>
            </a:solidFill>
          </p:grpSpPr>
          <p:sp>
            <p:nvSpPr>
              <p:cNvPr id="33" name="Freeform 8">
                <a:extLst>
                  <a:ext uri="{FF2B5EF4-FFF2-40B4-BE49-F238E27FC236}">
                    <a16:creationId xmlns:a16="http://schemas.microsoft.com/office/drawing/2014/main" id="{D8BB1FE5-6A9C-58F6-5B9D-1F18D42A76D1}"/>
                  </a:ext>
                </a:extLst>
              </p:cNvPr>
              <p:cNvSpPr>
                <a:spLocks/>
              </p:cNvSpPr>
              <p:nvPr/>
            </p:nvSpPr>
            <p:spPr bwMode="auto">
              <a:xfrm>
                <a:off x="8736013" y="8963025"/>
                <a:ext cx="4933950" cy="2828925"/>
              </a:xfrm>
              <a:custGeom>
                <a:avLst/>
                <a:gdLst>
                  <a:gd name="T0" fmla="*/ 279 w 279"/>
                  <a:gd name="T1" fmla="*/ 37 h 160"/>
                  <a:gd name="T2" fmla="*/ 279 w 279"/>
                  <a:gd name="T3" fmla="*/ 0 h 160"/>
                  <a:gd name="T4" fmla="*/ 211 w 279"/>
                  <a:gd name="T5" fmla="*/ 39 h 160"/>
                  <a:gd name="T6" fmla="*/ 0 w 279"/>
                  <a:gd name="T7" fmla="*/ 39 h 160"/>
                  <a:gd name="T8" fmla="*/ 0 w 279"/>
                  <a:gd name="T9" fmla="*/ 80 h 160"/>
                  <a:gd name="T10" fmla="*/ 0 w 279"/>
                  <a:gd name="T11" fmla="*/ 121 h 160"/>
                  <a:gd name="T12" fmla="*/ 211 w 279"/>
                  <a:gd name="T13" fmla="*/ 121 h 160"/>
                  <a:gd name="T14" fmla="*/ 279 w 279"/>
                  <a:gd name="T15" fmla="*/ 160 h 160"/>
                  <a:gd name="T16" fmla="*/ 279 w 279"/>
                  <a:gd name="T17" fmla="*/ 123 h 160"/>
                  <a:gd name="T18" fmla="*/ 235 w 279"/>
                  <a:gd name="T19" fmla="*/ 80 h 160"/>
                  <a:gd name="T20" fmla="*/ 279 w 279"/>
                  <a:gd name="T21" fmla="*/ 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60">
                    <a:moveTo>
                      <a:pt x="279" y="37"/>
                    </a:moveTo>
                    <a:cubicBezTo>
                      <a:pt x="279" y="0"/>
                      <a:pt x="279" y="0"/>
                      <a:pt x="279" y="0"/>
                    </a:cubicBezTo>
                    <a:cubicBezTo>
                      <a:pt x="250" y="1"/>
                      <a:pt x="225" y="16"/>
                      <a:pt x="211" y="39"/>
                    </a:cubicBezTo>
                    <a:cubicBezTo>
                      <a:pt x="0" y="39"/>
                      <a:pt x="0" y="39"/>
                      <a:pt x="0" y="39"/>
                    </a:cubicBezTo>
                    <a:cubicBezTo>
                      <a:pt x="0" y="80"/>
                      <a:pt x="0" y="80"/>
                      <a:pt x="0" y="80"/>
                    </a:cubicBezTo>
                    <a:cubicBezTo>
                      <a:pt x="0" y="121"/>
                      <a:pt x="0" y="121"/>
                      <a:pt x="0" y="121"/>
                    </a:cubicBezTo>
                    <a:cubicBezTo>
                      <a:pt x="211" y="121"/>
                      <a:pt x="211" y="121"/>
                      <a:pt x="211" y="121"/>
                    </a:cubicBezTo>
                    <a:cubicBezTo>
                      <a:pt x="225" y="144"/>
                      <a:pt x="250" y="159"/>
                      <a:pt x="279" y="160"/>
                    </a:cubicBezTo>
                    <a:cubicBezTo>
                      <a:pt x="279" y="123"/>
                      <a:pt x="279" y="123"/>
                      <a:pt x="279" y="123"/>
                    </a:cubicBezTo>
                    <a:cubicBezTo>
                      <a:pt x="256" y="122"/>
                      <a:pt x="237" y="104"/>
                      <a:pt x="235" y="80"/>
                    </a:cubicBezTo>
                    <a:cubicBezTo>
                      <a:pt x="237" y="56"/>
                      <a:pt x="256" y="38"/>
                      <a:pt x="279" y="37"/>
                    </a:cubicBezTo>
                    <a:close/>
                  </a:path>
                </a:pathLst>
              </a:custGeom>
              <a:solidFill>
                <a:srgbClr val="404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1650">
                  <a:latin typeface="Open Sans" panose="020B0606030504020204" pitchFamily="34" charset="0"/>
                  <a:ea typeface="Open Sans" panose="020B0606030504020204" pitchFamily="34" charset="0"/>
                </a:endParaRPr>
              </a:p>
            </p:txBody>
          </p:sp>
          <p:sp>
            <p:nvSpPr>
              <p:cNvPr id="34" name="Freeform 11">
                <a:extLst>
                  <a:ext uri="{FF2B5EF4-FFF2-40B4-BE49-F238E27FC236}">
                    <a16:creationId xmlns:a16="http://schemas.microsoft.com/office/drawing/2014/main" id="{CB84C8B7-6C05-1A45-09B2-949003F95467}"/>
                  </a:ext>
                </a:extLst>
              </p:cNvPr>
              <p:cNvSpPr>
                <a:spLocks/>
              </p:cNvSpPr>
              <p:nvPr/>
            </p:nvSpPr>
            <p:spPr bwMode="auto">
              <a:xfrm>
                <a:off x="13014325" y="9794875"/>
                <a:ext cx="1168400" cy="1166813"/>
              </a:xfrm>
              <a:custGeom>
                <a:avLst/>
                <a:gdLst>
                  <a:gd name="T0" fmla="*/ 61 w 66"/>
                  <a:gd name="T1" fmla="*/ 24 h 66"/>
                  <a:gd name="T2" fmla="*/ 24 w 66"/>
                  <a:gd name="T3" fmla="*/ 5 h 66"/>
                  <a:gd name="T4" fmla="*/ 5 w 66"/>
                  <a:gd name="T5" fmla="*/ 42 h 66"/>
                  <a:gd name="T6" fmla="*/ 41 w 66"/>
                  <a:gd name="T7" fmla="*/ 61 h 66"/>
                  <a:gd name="T8" fmla="*/ 61 w 66"/>
                  <a:gd name="T9" fmla="*/ 24 h 66"/>
                </a:gdLst>
                <a:ahLst/>
                <a:cxnLst>
                  <a:cxn ang="0">
                    <a:pos x="T0" y="T1"/>
                  </a:cxn>
                  <a:cxn ang="0">
                    <a:pos x="T2" y="T3"/>
                  </a:cxn>
                  <a:cxn ang="0">
                    <a:pos x="T4" y="T5"/>
                  </a:cxn>
                  <a:cxn ang="0">
                    <a:pos x="T6" y="T7"/>
                  </a:cxn>
                  <a:cxn ang="0">
                    <a:pos x="T8" y="T9"/>
                  </a:cxn>
                </a:cxnLst>
                <a:rect l="0" t="0" r="r" b="b"/>
                <a:pathLst>
                  <a:path w="66" h="66">
                    <a:moveTo>
                      <a:pt x="61" y="24"/>
                    </a:moveTo>
                    <a:cubicBezTo>
                      <a:pt x="56" y="9"/>
                      <a:pt x="40" y="0"/>
                      <a:pt x="24" y="5"/>
                    </a:cubicBezTo>
                    <a:cubicBezTo>
                      <a:pt x="9" y="10"/>
                      <a:pt x="0" y="26"/>
                      <a:pt x="5" y="42"/>
                    </a:cubicBezTo>
                    <a:cubicBezTo>
                      <a:pt x="9" y="57"/>
                      <a:pt x="26" y="66"/>
                      <a:pt x="41" y="61"/>
                    </a:cubicBezTo>
                    <a:cubicBezTo>
                      <a:pt x="57" y="56"/>
                      <a:pt x="66" y="40"/>
                      <a:pt x="61" y="24"/>
                    </a:cubicBezTo>
                    <a:close/>
                  </a:path>
                </a:pathLst>
              </a:custGeom>
              <a:solidFill>
                <a:srgbClr val="404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1650" dirty="0">
                    <a:solidFill>
                      <a:schemeClr val="bg1"/>
                    </a:solidFill>
                    <a:latin typeface="Open Sans" panose="020B0606030504020204" pitchFamily="34" charset="0"/>
                    <a:ea typeface="Open Sans" panose="020B0606030504020204" pitchFamily="34" charset="0"/>
                  </a:rPr>
                  <a:t>03</a:t>
                </a:r>
                <a:endParaRPr lang="th-TH" sz="1650">
                  <a:solidFill>
                    <a:schemeClr val="bg1"/>
                  </a:solidFill>
                  <a:latin typeface="Open Sans" panose="020B0606030504020204" pitchFamily="34" charset="0"/>
                  <a:ea typeface="Open Sans" panose="020B0606030504020204" pitchFamily="34" charset="0"/>
                </a:endParaRPr>
              </a:p>
            </p:txBody>
          </p:sp>
        </p:grpSp>
        <p:sp>
          <p:nvSpPr>
            <p:cNvPr id="27" name="TextBox 145">
              <a:extLst>
                <a:ext uri="{FF2B5EF4-FFF2-40B4-BE49-F238E27FC236}">
                  <a16:creationId xmlns:a16="http://schemas.microsoft.com/office/drawing/2014/main" id="{D8C85836-9D8B-E8B4-1FEA-28E2AD7788A9}"/>
                </a:ext>
              </a:extLst>
            </p:cNvPr>
            <p:cNvSpPr txBox="1"/>
            <p:nvPr/>
          </p:nvSpPr>
          <p:spPr>
            <a:xfrm>
              <a:off x="11041090" y="1881152"/>
              <a:ext cx="4815864" cy="548013"/>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lnSpc>
                  <a:spcPct val="113000"/>
                </a:lnSpc>
                <a:buClr>
                  <a:srgbClr val="000000"/>
                </a:buClr>
              </a:pPr>
              <a:r>
                <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High-level structure</a:t>
              </a:r>
              <a:endParaRPr lang="en-IN" sz="22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8" name="TextBox 146">
              <a:extLst>
                <a:ext uri="{FF2B5EF4-FFF2-40B4-BE49-F238E27FC236}">
                  <a16:creationId xmlns:a16="http://schemas.microsoft.com/office/drawing/2014/main" id="{18D1ED85-3522-7DA2-74E6-1501C73EA46B}"/>
                </a:ext>
              </a:extLst>
            </p:cNvPr>
            <p:cNvSpPr txBox="1"/>
            <p:nvPr/>
          </p:nvSpPr>
          <p:spPr>
            <a:xfrm>
              <a:off x="9738273" y="2460914"/>
              <a:ext cx="7421499" cy="1497928"/>
            </a:xfrm>
            <a:prstGeom prst="rect">
              <a:avLst/>
            </a:prstGeom>
            <a:noFill/>
          </p:spPr>
          <p:txBody>
            <a:bodyPr wrap="square" lIns="109709" tIns="54855" rIns="109709" bIns="54855"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tx1">
                      <a:lumMod val="75000"/>
                      <a:lumOff val="25000"/>
                    </a:schemeClr>
                  </a:solidFill>
                </a:rPr>
                <a:t>Includes identifying the software components, modules, interfaces, and data flows</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151">
              <a:extLst>
                <a:ext uri="{FF2B5EF4-FFF2-40B4-BE49-F238E27FC236}">
                  <a16:creationId xmlns:a16="http://schemas.microsoft.com/office/drawing/2014/main" id="{2528DEAF-F467-9F79-181B-CEF27D3F6071}"/>
                </a:ext>
              </a:extLst>
            </p:cNvPr>
            <p:cNvSpPr txBox="1"/>
            <p:nvPr/>
          </p:nvSpPr>
          <p:spPr>
            <a:xfrm>
              <a:off x="1005715" y="3891061"/>
              <a:ext cx="3645285" cy="548013"/>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lnSpc>
                  <a:spcPct val="113000"/>
                </a:lnSpc>
                <a:buClr>
                  <a:srgbClr val="000000"/>
                </a:buClr>
              </a:pPr>
              <a:r>
                <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Technology stack</a:t>
              </a:r>
              <a:endParaRPr lang="en-IN" sz="22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30" name="TextBox 152">
              <a:extLst>
                <a:ext uri="{FF2B5EF4-FFF2-40B4-BE49-F238E27FC236}">
                  <a16:creationId xmlns:a16="http://schemas.microsoft.com/office/drawing/2014/main" id="{FFAF4826-245A-2327-0354-FE35E55C8800}"/>
                </a:ext>
              </a:extLst>
            </p:cNvPr>
            <p:cNvSpPr txBox="1"/>
            <p:nvPr/>
          </p:nvSpPr>
          <p:spPr>
            <a:xfrm>
              <a:off x="-746020" y="4439074"/>
              <a:ext cx="7148754" cy="1961670"/>
            </a:xfrm>
            <a:prstGeom prst="rect">
              <a:avLst/>
            </a:prstGeom>
            <a:noFill/>
          </p:spPr>
          <p:txBody>
            <a:bodyPr wrap="square" lIns="109709" tIns="54855" rIns="109709" bIns="54855"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tx1">
                      <a:lumMod val="75000"/>
                      <a:lumOff val="25000"/>
                    </a:schemeClr>
                  </a:solidFill>
                </a:rPr>
                <a:t>Involves selecting the appropriate technology stack, such as frameworks and libraries that aligns with the project’s requirements.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159">
              <a:extLst>
                <a:ext uri="{FF2B5EF4-FFF2-40B4-BE49-F238E27FC236}">
                  <a16:creationId xmlns:a16="http://schemas.microsoft.com/office/drawing/2014/main" id="{9D04C972-A8A5-6716-2B77-2CCD4DC83E14}"/>
                </a:ext>
              </a:extLst>
            </p:cNvPr>
            <p:cNvSpPr txBox="1"/>
            <p:nvPr/>
          </p:nvSpPr>
          <p:spPr>
            <a:xfrm>
              <a:off x="9722937" y="5917870"/>
              <a:ext cx="7995631" cy="548080"/>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lnSpc>
                  <a:spcPct val="113000"/>
                </a:lnSpc>
                <a:buClr>
                  <a:srgbClr val="000000"/>
                </a:buClr>
              </a:pPr>
              <a:r>
                <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Architectural pattern and documentation</a:t>
              </a:r>
              <a:endParaRPr lang="en-IN" sz="22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32" name="TextBox 160">
              <a:extLst>
                <a:ext uri="{FF2B5EF4-FFF2-40B4-BE49-F238E27FC236}">
                  <a16:creationId xmlns:a16="http://schemas.microsoft.com/office/drawing/2014/main" id="{B75A5823-4DE5-4041-0D98-2C3F1C100468}"/>
                </a:ext>
              </a:extLst>
            </p:cNvPr>
            <p:cNvSpPr txBox="1"/>
            <p:nvPr/>
          </p:nvSpPr>
          <p:spPr>
            <a:xfrm>
              <a:off x="9451208" y="6492327"/>
              <a:ext cx="8539087" cy="1497928"/>
            </a:xfrm>
            <a:prstGeom prst="rect">
              <a:avLst/>
            </a:prstGeom>
            <a:noFill/>
          </p:spPr>
          <p:txBody>
            <a:bodyPr wrap="square" lIns="109709" tIns="54855" rIns="109709" bIns="54855"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tx1">
                      <a:lumMod val="75000"/>
                      <a:lumOff val="25000"/>
                    </a:schemeClr>
                  </a:solidFill>
                </a:rPr>
                <a:t>Identifies patterns like microservices, monolithic architecture, and layered architecture along with detailed documentation</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39" name="Text_Box">
            <a:extLst>
              <a:ext uri="{FF2B5EF4-FFF2-40B4-BE49-F238E27FC236}">
                <a16:creationId xmlns:a16="http://schemas.microsoft.com/office/drawing/2014/main" id="{1DCD0D6C-0AF9-B79E-16DE-FAB655884B76}"/>
              </a:ext>
            </a:extLst>
          </p:cNvPr>
          <p:cNvSpPr/>
          <p:nvPr/>
        </p:nvSpPr>
        <p:spPr>
          <a:xfrm>
            <a:off x="6336238" y="2734682"/>
            <a:ext cx="3583525" cy="474237"/>
          </a:xfrm>
          <a:prstGeom prst="roundRect">
            <a:avLst/>
          </a:prstGeom>
          <a:solidFill>
            <a:srgbClr val="EBF3F4"/>
          </a:solidFill>
          <a:ln w="12700" cap="flat" cmpd="sng" algn="ctr">
            <a:solidFill>
              <a:schemeClr val="bg1">
                <a:lumMod val="50000"/>
              </a:scheme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404040"/>
                </a:solidFill>
                <a:latin typeface="Open Sans" panose="020B0606030504020204" pitchFamily="34" charset="0"/>
              </a:rPr>
              <a:t>The key activities include:</a:t>
            </a:r>
          </a:p>
        </p:txBody>
      </p:sp>
    </p:spTree>
    <p:custDataLst>
      <p:tags r:id="rId1"/>
    </p:custDataLst>
    <p:extLst>
      <p:ext uri="{BB962C8B-B14F-4D97-AF65-F5344CB8AC3E}">
        <p14:creationId xmlns:p14="http://schemas.microsoft.com/office/powerpoint/2010/main" val="3919079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92BC7-26FA-78AB-7950-8085B6D3F25A}"/>
              </a:ext>
            </a:extLst>
          </p:cNvPr>
          <p:cNvSpPr>
            <a:spLocks noGrp="1"/>
          </p:cNvSpPr>
          <p:nvPr>
            <p:ph type="body" idx="10"/>
          </p:nvPr>
        </p:nvSpPr>
        <p:spPr>
          <a:xfrm>
            <a:off x="653386" y="4114800"/>
            <a:ext cx="7835706" cy="914400"/>
          </a:xfrm>
        </p:spPr>
        <p:txBody>
          <a:bodyPr/>
          <a:lstStyle/>
          <a:p>
            <a:r>
              <a:rPr lang="en-US" dirty="0">
                <a:latin typeface="Open Sans" panose="020B0606030504020204" pitchFamily="34" charset="0"/>
              </a:rPr>
              <a:t>Generative AI in Design Phase</a:t>
            </a:r>
            <a:endParaRPr lang="en-IN" dirty="0">
              <a:latin typeface="Open Sans" panose="020B0606030504020204" pitchFamily="34" charset="0"/>
            </a:endParaRPr>
          </a:p>
        </p:txBody>
      </p:sp>
    </p:spTree>
    <p:custDataLst>
      <p:tags r:id="rId1"/>
    </p:custDataLst>
    <p:extLst>
      <p:ext uri="{BB962C8B-B14F-4D97-AF65-F5344CB8AC3E}">
        <p14:creationId xmlns:p14="http://schemas.microsoft.com/office/powerpoint/2010/main" val="71029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Open Sans" panose="020B0606030504020204" pitchFamily="34" charset="0"/>
              </a:rPr>
              <a:t>Example: Generative AI for Architectural Design</a:t>
            </a:r>
          </a:p>
        </p:txBody>
      </p:sp>
      <p:sp>
        <p:nvSpPr>
          <p:cNvPr id="4" name="Brandline">
            <a:extLst>
              <a:ext uri="{FF2B5EF4-FFF2-40B4-BE49-F238E27FC236}">
                <a16:creationId xmlns:a16="http://schemas.microsoft.com/office/drawing/2014/main" id="{106BF7D5-35C7-5CE2-477E-DA9DFAC3C1CB}"/>
              </a:ext>
            </a:extLst>
          </p:cNvPr>
          <p:cNvSpPr/>
          <p:nvPr/>
        </p:nvSpPr>
        <p:spPr>
          <a:xfrm>
            <a:off x="2921000" y="816324"/>
            <a:ext cx="1041312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75000"/>
                  <a:lumOff val="25000"/>
                </a:schemeClr>
              </a:solidFill>
            </a:endParaRPr>
          </a:p>
        </p:txBody>
      </p:sp>
      <p:pic>
        <p:nvPicPr>
          <p:cNvPr id="6" name="Picture 5">
            <a:extLst>
              <a:ext uri="{FF2B5EF4-FFF2-40B4-BE49-F238E27FC236}">
                <a16:creationId xmlns:a16="http://schemas.microsoft.com/office/drawing/2014/main" id="{BD10D15E-D8DD-353E-C507-DDE3DA881C2A}"/>
              </a:ext>
            </a:extLst>
          </p:cNvPr>
          <p:cNvPicPr>
            <a:picLocks noChangeAspect="1"/>
          </p:cNvPicPr>
          <p:nvPr/>
        </p:nvPicPr>
        <p:blipFill>
          <a:blip r:embed="rId4"/>
          <a:stretch>
            <a:fillRect/>
          </a:stretch>
        </p:blipFill>
        <p:spPr>
          <a:xfrm>
            <a:off x="7303874" y="2748327"/>
            <a:ext cx="8139325" cy="4255642"/>
          </a:xfrm>
          <a:prstGeom prst="roundRect">
            <a:avLst>
              <a:gd name="adj" fmla="val 4790"/>
            </a:avLst>
          </a:prstGeom>
          <a:ln>
            <a:solidFill>
              <a:schemeClr val="tx1"/>
            </a:solidFill>
          </a:ln>
        </p:spPr>
      </p:pic>
      <p:sp>
        <p:nvSpPr>
          <p:cNvPr id="2" name="Rectangle: Rounded Corners 1">
            <a:extLst>
              <a:ext uri="{FF2B5EF4-FFF2-40B4-BE49-F238E27FC236}">
                <a16:creationId xmlns:a16="http://schemas.microsoft.com/office/drawing/2014/main" id="{8BF127D1-B46C-813E-C89E-C5289526E94B}"/>
              </a:ext>
            </a:extLst>
          </p:cNvPr>
          <p:cNvSpPr/>
          <p:nvPr/>
        </p:nvSpPr>
        <p:spPr>
          <a:xfrm>
            <a:off x="812801" y="2728917"/>
            <a:ext cx="6202596" cy="3643308"/>
          </a:xfrm>
          <a:prstGeom prst="roundRect">
            <a:avLst>
              <a:gd name="adj" fmla="val 2766"/>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14000"/>
              </a:lnSpc>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Prompt:</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Develop a basic architectural design for an ecommerce application</a:t>
            </a:r>
          </a:p>
          <a:p>
            <a:pPr>
              <a:lnSpc>
                <a:spcPct val="114000"/>
              </a:lnSpc>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4000"/>
              </a:lnSpc>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AI assistance: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The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GenAI</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tool generates  a complete structure of the application with different layers in the application for both frontend and backend.</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Rounded Corners 2">
            <a:extLst>
              <a:ext uri="{FF2B5EF4-FFF2-40B4-BE49-F238E27FC236}">
                <a16:creationId xmlns:a16="http://schemas.microsoft.com/office/drawing/2014/main" id="{C9254828-7079-3C81-A011-062E43744A34}"/>
              </a:ext>
            </a:extLst>
          </p:cNvPr>
          <p:cNvSpPr/>
          <p:nvPr/>
        </p:nvSpPr>
        <p:spPr>
          <a:xfrm>
            <a:off x="1104855" y="2394647"/>
            <a:ext cx="1724515" cy="60857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14000"/>
              </a:lnSpc>
            </a:pPr>
            <a:r>
              <a:rPr lang="en-IN" sz="2200" dirty="0">
                <a:latin typeface="Open Sans SemiBold" panose="020B0706030804020204" pitchFamily="34" charset="0"/>
                <a:ea typeface="Open Sans SemiBold" panose="020B0706030804020204" pitchFamily="34" charset="0"/>
                <a:cs typeface="Open Sans SemiBold" panose="020B0706030804020204" pitchFamily="34" charset="0"/>
              </a:rPr>
              <a:t>Example</a:t>
            </a:r>
          </a:p>
        </p:txBody>
      </p:sp>
    </p:spTree>
    <p:custDataLst>
      <p:tags r:id="rId1"/>
    </p:custDataLst>
    <p:extLst>
      <p:ext uri="{BB962C8B-B14F-4D97-AF65-F5344CB8AC3E}">
        <p14:creationId xmlns:p14="http://schemas.microsoft.com/office/powerpoint/2010/main" val="2429701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Open Sans" panose="020B0606030504020204" pitchFamily="34" charset="0"/>
              </a:rPr>
              <a:t>Example: Generative AI for Architectural Design</a:t>
            </a:r>
          </a:p>
        </p:txBody>
      </p:sp>
      <p:sp>
        <p:nvSpPr>
          <p:cNvPr id="4" name="Brandline">
            <a:extLst>
              <a:ext uri="{FF2B5EF4-FFF2-40B4-BE49-F238E27FC236}">
                <a16:creationId xmlns:a16="http://schemas.microsoft.com/office/drawing/2014/main" id="{106BF7D5-35C7-5CE2-477E-DA9DFAC3C1CB}"/>
              </a:ext>
            </a:extLst>
          </p:cNvPr>
          <p:cNvSpPr/>
          <p:nvPr/>
        </p:nvSpPr>
        <p:spPr>
          <a:xfrm>
            <a:off x="2921000" y="816324"/>
            <a:ext cx="1041312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75000"/>
                  <a:lumOff val="25000"/>
                </a:schemeClr>
              </a:solidFill>
            </a:endParaRPr>
          </a:p>
        </p:txBody>
      </p:sp>
      <p:pic>
        <p:nvPicPr>
          <p:cNvPr id="3" name="Picture 2">
            <a:extLst>
              <a:ext uri="{FF2B5EF4-FFF2-40B4-BE49-F238E27FC236}">
                <a16:creationId xmlns:a16="http://schemas.microsoft.com/office/drawing/2014/main" id="{A1500C18-3C0E-2F18-E2BA-A86982B6FB13}"/>
              </a:ext>
            </a:extLst>
          </p:cNvPr>
          <p:cNvPicPr>
            <a:picLocks noChangeAspect="1"/>
          </p:cNvPicPr>
          <p:nvPr/>
        </p:nvPicPr>
        <p:blipFill>
          <a:blip r:embed="rId4"/>
          <a:stretch>
            <a:fillRect/>
          </a:stretch>
        </p:blipFill>
        <p:spPr>
          <a:xfrm>
            <a:off x="7606084" y="2728917"/>
            <a:ext cx="7992041" cy="3806794"/>
          </a:xfrm>
          <a:prstGeom prst="rect">
            <a:avLst/>
          </a:prstGeom>
          <a:ln>
            <a:solidFill>
              <a:schemeClr val="tx1">
                <a:lumMod val="75000"/>
                <a:lumOff val="25000"/>
              </a:schemeClr>
            </a:solidFill>
          </a:ln>
        </p:spPr>
      </p:pic>
      <p:sp>
        <p:nvSpPr>
          <p:cNvPr id="2" name="Rectangle: Rounded Corners 1">
            <a:extLst>
              <a:ext uri="{FF2B5EF4-FFF2-40B4-BE49-F238E27FC236}">
                <a16:creationId xmlns:a16="http://schemas.microsoft.com/office/drawing/2014/main" id="{7C592F67-6667-F6A9-3A36-FE069FB56758}"/>
              </a:ext>
            </a:extLst>
          </p:cNvPr>
          <p:cNvSpPr/>
          <p:nvPr/>
        </p:nvSpPr>
        <p:spPr>
          <a:xfrm>
            <a:off x="812801" y="2728917"/>
            <a:ext cx="6202596" cy="3192198"/>
          </a:xfrm>
          <a:prstGeom prst="roundRect">
            <a:avLst>
              <a:gd name="adj" fmla="val 2766"/>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nSpc>
                <a:spcPct val="114000"/>
              </a:lnSpc>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Prompt:</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Develop a basic database structure for a finance application</a:t>
            </a:r>
          </a:p>
          <a:p>
            <a:pPr>
              <a:lnSpc>
                <a:spcPct val="114000"/>
              </a:lnSpc>
            </a:pP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4000"/>
              </a:lnSpc>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AI assistance: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The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GenAI</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tool generates  a complete DB structure of the application with different tables and their relationship.</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Rounded Corners 5">
            <a:extLst>
              <a:ext uri="{FF2B5EF4-FFF2-40B4-BE49-F238E27FC236}">
                <a16:creationId xmlns:a16="http://schemas.microsoft.com/office/drawing/2014/main" id="{86548B7E-F040-51A2-4C8E-9F12AC117C92}"/>
              </a:ext>
            </a:extLst>
          </p:cNvPr>
          <p:cNvSpPr/>
          <p:nvPr/>
        </p:nvSpPr>
        <p:spPr>
          <a:xfrm>
            <a:off x="1104855" y="2394647"/>
            <a:ext cx="1724515" cy="60857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14000"/>
              </a:lnSpc>
            </a:pPr>
            <a:r>
              <a:rPr lang="en-IN" sz="2200" dirty="0">
                <a:latin typeface="Open Sans SemiBold" panose="020B0706030804020204" pitchFamily="34" charset="0"/>
                <a:ea typeface="Open Sans SemiBold" panose="020B0706030804020204" pitchFamily="34" charset="0"/>
                <a:cs typeface="Open Sans SemiBold" panose="020B0706030804020204" pitchFamily="34" charset="0"/>
              </a:rPr>
              <a:t>Example</a:t>
            </a:r>
          </a:p>
        </p:txBody>
      </p:sp>
    </p:spTree>
    <p:custDataLst>
      <p:tags r:id="rId1"/>
    </p:custDataLst>
    <p:extLst>
      <p:ext uri="{BB962C8B-B14F-4D97-AF65-F5344CB8AC3E}">
        <p14:creationId xmlns:p14="http://schemas.microsoft.com/office/powerpoint/2010/main" val="371463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a:xfrm>
            <a:off x="2421577" y="346945"/>
            <a:ext cx="9696532" cy="1137649"/>
          </a:xfrm>
        </p:spPr>
        <p:txBody>
          <a:bodyPr/>
          <a:lstStyle/>
          <a:p>
            <a:r>
              <a:rPr lang="en-US" dirty="0">
                <a:latin typeface="Open Sans" panose="020B0606030504020204" pitchFamily="34" charset="0"/>
              </a:rPr>
              <a:t>Generating Microservice Architecture Using Generative AI </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p:txBody>
          <a:bodyPr>
            <a:normAutofit/>
          </a:bodyPr>
          <a:lstStyle/>
          <a:p>
            <a:pPr>
              <a:lnSpc>
                <a:spcPct val="115000"/>
              </a:lnSpc>
            </a:pPr>
            <a:r>
              <a:rPr lang="en-IN" dirty="0"/>
              <a:t>Demonstrate the process of generating microservice architecture using generative AI</a:t>
            </a:r>
            <a:endParaRPr lang="en-US" dirty="0"/>
          </a:p>
          <a:p>
            <a:pPr>
              <a:lnSpc>
                <a:spcPct val="115000"/>
              </a:lnSpc>
            </a:pPr>
            <a:endParaRPr lang="en-US" dirty="0">
              <a:solidFill>
                <a:srgbClr val="404040"/>
              </a:solidFill>
            </a:endParaRPr>
          </a:p>
          <a:p>
            <a:pPr>
              <a:lnSpc>
                <a:spcPct val="115000"/>
              </a:lnSpc>
            </a:pPr>
            <a:r>
              <a:rPr lang="en-US" dirty="0">
                <a:solidFill>
                  <a:srgbClr val="404040"/>
                </a:solidFill>
              </a:rPr>
              <a:t>You are tasked with designing the microservice architecture for critical components of an e-commerce platform, focusing on enhancing functionality and user experience.</a:t>
            </a:r>
          </a:p>
          <a:p>
            <a:pPr>
              <a:lnSpc>
                <a:spcPct val="115000"/>
              </a:lnSpc>
            </a:pPr>
            <a:endParaRPr lang="en-US" dirty="0">
              <a:solidFill>
                <a:srgbClr val="404040"/>
              </a:solidFill>
            </a:endParaRPr>
          </a:p>
          <a:p>
            <a:pPr>
              <a:lnSpc>
                <a:spcPct val="115000"/>
              </a:lnSpc>
            </a:pPr>
            <a:r>
              <a:rPr lang="en-US" dirty="0">
                <a:solidFill>
                  <a:srgbClr val="404040"/>
                </a:solidFill>
              </a:rPr>
              <a:t>This demonstration </a:t>
            </a:r>
            <a:r>
              <a:rPr lang="en-IN" dirty="0"/>
              <a:t>reveals</a:t>
            </a:r>
            <a:r>
              <a:rPr lang="en-US" dirty="0">
                <a:solidFill>
                  <a:srgbClr val="404040"/>
                </a:solidFill>
              </a:rPr>
              <a:t> how generative AI, specifically a Software Architecture GPT, is employed to generate detailed architectures for a login page, add to cart page, payment page, and purchase page. Each component is carefully designed to ensure security, seamless integration, and efficient transaction handling, with the AI providing both textual descriptions and ASCII art diagrams.</a:t>
            </a:r>
            <a:br>
              <a:rPr lang="en-US" dirty="0">
                <a:solidFill>
                  <a:srgbClr val="404040"/>
                </a:solidFill>
              </a:rPr>
            </a:br>
            <a:endParaRPr lang="en-US" dirty="0">
              <a:solidFill>
                <a:srgbClr val="404040"/>
              </a:solidFill>
            </a:endParaRPr>
          </a:p>
          <a:p>
            <a:pPr>
              <a:lnSpc>
                <a:spcPct val="115000"/>
              </a:lnSpc>
            </a:pPr>
            <a:endParaRPr lang="en-US" dirty="0">
              <a:solidFill>
                <a:srgbClr val="404040"/>
              </a:solidFill>
            </a:endParaRPr>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dirty="0"/>
              <a:t>15</a:t>
            </a:r>
            <a:endParaRPr lang="en-US" dirty="0"/>
          </a:p>
        </p:txBody>
      </p:sp>
      <p:sp>
        <p:nvSpPr>
          <p:cNvPr id="5" name="Rectangle: Rounded Corners 4">
            <a:extLst>
              <a:ext uri="{FF2B5EF4-FFF2-40B4-BE49-F238E27FC236}">
                <a16:creationId xmlns:a16="http://schemas.microsoft.com/office/drawing/2014/main" id="{AD284EDC-F4AA-E73B-6F6F-A3116A285183}"/>
              </a:ext>
            </a:extLst>
          </p:cNvPr>
          <p:cNvSpPr/>
          <p:nvPr/>
        </p:nvSpPr>
        <p:spPr>
          <a:xfrm>
            <a:off x="1567014" y="7050507"/>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dirty="0">
                <a:solidFill>
                  <a:srgbClr val="404040"/>
                </a:solidFill>
                <a:latin typeface="Open Sans" panose="020B0606030504020204" pitchFamily="34" charset="0"/>
              </a:rPr>
              <a:t>Note: </a:t>
            </a:r>
            <a:r>
              <a:rPr lang="en-US" sz="2200" dirty="0">
                <a:solidFill>
                  <a:srgbClr val="404040"/>
                </a:solidFill>
                <a:latin typeface="Open Sans" panose="020B0606030504020204" pitchFamily="34" charset="0"/>
              </a:rPr>
              <a:t>Refer to the demo document for detailed steps</a:t>
            </a:r>
            <a:r>
              <a:rPr lang="en-IN" sz="2200" dirty="0">
                <a:solidFill>
                  <a:srgbClr val="404040"/>
                </a:solidFill>
                <a:latin typeface="Open Sans" panose="020B0606030504020204" pitchFamily="34" charset="0"/>
              </a:rPr>
              <a:t>:</a:t>
            </a:r>
          </a:p>
          <a:p>
            <a:pPr algn="ctr">
              <a:lnSpc>
                <a:spcPct val="115000"/>
              </a:lnSpc>
            </a:pPr>
            <a:r>
              <a:rPr lang="en-US" sz="2200" dirty="0">
                <a:solidFill>
                  <a:srgbClr val="404040"/>
                </a:solidFill>
                <a:latin typeface="Open Sans" panose="020B0606030504020204" pitchFamily="34" charset="0"/>
              </a:rPr>
              <a:t>01_Generating_Microservice_Architecture_Using_Generative_AI</a:t>
            </a:r>
          </a:p>
        </p:txBody>
      </p:sp>
    </p:spTree>
    <p:custDataLst>
      <p:tags r:id="rId1"/>
    </p:custDataLst>
    <p:extLst>
      <p:ext uri="{BB962C8B-B14F-4D97-AF65-F5344CB8AC3E}">
        <p14:creationId xmlns:p14="http://schemas.microsoft.com/office/powerpoint/2010/main" val="4286412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latin typeface="Open Sans" panose="020B0606030504020204" pitchFamily="34" charset="0"/>
              </a:rPr>
              <a:t>Generative AI for UI/UX</a:t>
            </a:r>
          </a:p>
        </p:txBody>
      </p:sp>
    </p:spTree>
    <p:custDataLst>
      <p:tags r:id="rId1"/>
    </p:custDataLst>
    <p:extLst>
      <p:ext uri="{BB962C8B-B14F-4D97-AF65-F5344CB8AC3E}">
        <p14:creationId xmlns:p14="http://schemas.microsoft.com/office/powerpoint/2010/main" val="2402596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User Interface (UI) Design</a:t>
            </a:r>
            <a:endParaRPr lang="en-GB" dirty="0"/>
          </a:p>
        </p:txBody>
      </p:sp>
      <p:sp>
        <p:nvSpPr>
          <p:cNvPr id="9" name="Brandline">
            <a:extLst>
              <a:ext uri="{FF2B5EF4-FFF2-40B4-BE49-F238E27FC236}">
                <a16:creationId xmlns:a16="http://schemas.microsoft.com/office/drawing/2014/main" id="{7713173B-FC73-DCB9-F4A6-44B9B5B8A3F6}"/>
              </a:ext>
            </a:extLst>
          </p:cNvPr>
          <p:cNvSpPr/>
          <p:nvPr/>
        </p:nvSpPr>
        <p:spPr>
          <a:xfrm>
            <a:off x="5295900" y="816324"/>
            <a:ext cx="5665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3">
            <a:extLst>
              <a:ext uri="{FF2B5EF4-FFF2-40B4-BE49-F238E27FC236}">
                <a16:creationId xmlns:a16="http://schemas.microsoft.com/office/drawing/2014/main" id="{71C5582E-A66B-C542-0BCB-F08B494A7D66}"/>
              </a:ext>
            </a:extLst>
          </p:cNvPr>
          <p:cNvSpPr txBox="1">
            <a:spLocks/>
          </p:cNvSpPr>
          <p:nvPr/>
        </p:nvSpPr>
        <p:spPr>
          <a:xfrm>
            <a:off x="2468083" y="7363679"/>
            <a:ext cx="11319834" cy="903776"/>
          </a:xfrm>
          <a:prstGeom prst="roundRect">
            <a:avLst/>
          </a:prstGeom>
          <a:noFill/>
          <a:ln>
            <a:solidFill>
              <a:schemeClr val="bg1">
                <a:lumMod val="50000"/>
              </a:schemeClr>
            </a:solidFill>
          </a:ln>
        </p:spPr>
        <p:txBody>
          <a:bodyPr spcFirstLastPara="1" vert="horz" wrap="square" lIns="91425" tIns="0" rIns="91425" bIns="0" rtlCol="0" anchor="ctr" anchorCtr="0">
            <a:normAutofit fontScale="92500"/>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pPr>
            <a:r>
              <a:rPr lang="en-US" dirty="0"/>
              <a:t>The goal of UI is to create a seamless and visually appealing interface that users find intuitive </a:t>
            </a:r>
          </a:p>
          <a:p>
            <a:pPr algn="ctr">
              <a:spcBef>
                <a:spcPts val="0"/>
              </a:spcBef>
            </a:pPr>
            <a:r>
              <a:rPr lang="en-US" dirty="0"/>
              <a:t>and enjoyable.</a:t>
            </a:r>
          </a:p>
        </p:txBody>
      </p:sp>
      <p:pic>
        <p:nvPicPr>
          <p:cNvPr id="4" name="Picture 3">
            <a:extLst>
              <a:ext uri="{FF2B5EF4-FFF2-40B4-BE49-F238E27FC236}">
                <a16:creationId xmlns:a16="http://schemas.microsoft.com/office/drawing/2014/main" id="{13AC2FFA-B72D-EE04-E986-214F28410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693" y="2773424"/>
            <a:ext cx="6398615" cy="4265744"/>
          </a:xfrm>
          <a:prstGeom prst="roundRect">
            <a:avLst/>
          </a:prstGeom>
        </p:spPr>
      </p:pic>
      <p:sp>
        <p:nvSpPr>
          <p:cNvPr id="2" name="Text Placeholder 3">
            <a:extLst>
              <a:ext uri="{FF2B5EF4-FFF2-40B4-BE49-F238E27FC236}">
                <a16:creationId xmlns:a16="http://schemas.microsoft.com/office/drawing/2014/main" id="{26A1997C-0A24-FD5A-1A6F-03B4CF8170EE}"/>
              </a:ext>
            </a:extLst>
          </p:cNvPr>
          <p:cNvSpPr txBox="1">
            <a:spLocks/>
          </p:cNvSpPr>
          <p:nvPr/>
        </p:nvSpPr>
        <p:spPr>
          <a:xfrm>
            <a:off x="1291857" y="1639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IN" dirty="0"/>
              <a:t>It encompasses all the elements that enable users to interact with a product or service, including buttons, icons, spacing, typography, color schemes, and responsive design.</a:t>
            </a:r>
          </a:p>
        </p:txBody>
      </p:sp>
    </p:spTree>
    <p:extLst>
      <p:ext uri="{BB962C8B-B14F-4D97-AF65-F5344CB8AC3E}">
        <p14:creationId xmlns:p14="http://schemas.microsoft.com/office/powerpoint/2010/main" val="4242833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4193BB-1BD2-5090-D151-EA4B9683B243}"/>
              </a:ext>
            </a:extLst>
          </p:cNvPr>
          <p:cNvSpPr>
            <a:spLocks noGrp="1"/>
          </p:cNvSpPr>
          <p:nvPr>
            <p:ph type="body" idx="10"/>
          </p:nvPr>
        </p:nvSpPr>
        <p:spPr>
          <a:xfrm>
            <a:off x="1291857" y="1652533"/>
            <a:ext cx="13696999" cy="903776"/>
          </a:xfrm>
        </p:spPr>
        <p:txBody>
          <a:bodyPr>
            <a:noAutofit/>
          </a:bodyPr>
          <a:lstStyle/>
          <a:p>
            <a:r>
              <a:rPr lang="en-US" dirty="0"/>
              <a:t>Notion's onboarding process begins on a clear and well-structured Getting started page, providing instructions in easy-to-follow steps and a list to track and check off progress.</a:t>
            </a:r>
            <a:endParaRPr lang="en-GB" dirty="0"/>
          </a:p>
        </p:txBody>
      </p:sp>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Example of a UI Design</a:t>
            </a:r>
            <a:endParaRPr lang="en-GB" dirty="0"/>
          </a:p>
        </p:txBody>
      </p:sp>
      <p:sp>
        <p:nvSpPr>
          <p:cNvPr id="9" name="Brandline">
            <a:extLst>
              <a:ext uri="{FF2B5EF4-FFF2-40B4-BE49-F238E27FC236}">
                <a16:creationId xmlns:a16="http://schemas.microsoft.com/office/drawing/2014/main" id="{7713173B-FC73-DCB9-F4A6-44B9B5B8A3F6}"/>
              </a:ext>
            </a:extLst>
          </p:cNvPr>
          <p:cNvSpPr/>
          <p:nvPr/>
        </p:nvSpPr>
        <p:spPr>
          <a:xfrm>
            <a:off x="5295900" y="816324"/>
            <a:ext cx="5665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E94DBBA4-DA82-6E22-4334-F61BFDF65B0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425570" y="3019040"/>
            <a:ext cx="9404859" cy="5308636"/>
          </a:xfrm>
          <a:prstGeom prst="roundRect">
            <a:avLst>
              <a:gd name="adj" fmla="val 4107"/>
            </a:avLst>
          </a:prstGeom>
          <a:ln>
            <a:solidFill>
              <a:schemeClr val="tx1">
                <a:lumMod val="75000"/>
                <a:lumOff val="25000"/>
              </a:schemeClr>
            </a:solidFill>
          </a:ln>
        </p:spPr>
      </p:pic>
      <p:sp>
        <p:nvSpPr>
          <p:cNvPr id="2" name="Text_Box">
            <a:extLst>
              <a:ext uri="{FF2B5EF4-FFF2-40B4-BE49-F238E27FC236}">
                <a16:creationId xmlns:a16="http://schemas.microsoft.com/office/drawing/2014/main" id="{CF2C11F0-011E-E8B4-CA50-726D3D1C1A44}"/>
              </a:ext>
            </a:extLst>
          </p:cNvPr>
          <p:cNvSpPr/>
          <p:nvPr/>
        </p:nvSpPr>
        <p:spPr>
          <a:xfrm>
            <a:off x="1038225" y="8420100"/>
            <a:ext cx="14185900" cy="381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400" i="1" dirty="0">
                <a:solidFill>
                  <a:srgbClr val="404040"/>
                </a:solidFill>
                <a:latin typeface="Open Sans" panose="020B0606030504020204" pitchFamily="34" charset="0"/>
              </a:rPr>
              <a:t>Source: https://www.notion.so/Getting-Started-10e9cc2258f380cfbef4f75b047f1c68 </a:t>
            </a:r>
          </a:p>
        </p:txBody>
      </p:sp>
    </p:spTree>
    <p:extLst>
      <p:ext uri="{BB962C8B-B14F-4D97-AF65-F5344CB8AC3E}">
        <p14:creationId xmlns:p14="http://schemas.microsoft.com/office/powerpoint/2010/main" val="3502908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4193BB-1BD2-5090-D151-EA4B9683B243}"/>
              </a:ext>
            </a:extLst>
          </p:cNvPr>
          <p:cNvSpPr>
            <a:spLocks noGrp="1"/>
          </p:cNvSpPr>
          <p:nvPr>
            <p:ph type="body" idx="10"/>
          </p:nvPr>
        </p:nvSpPr>
        <p:spPr>
          <a:xfrm>
            <a:off x="1291857" y="1639833"/>
            <a:ext cx="13696999" cy="903776"/>
          </a:xfrm>
        </p:spPr>
        <p:txBody>
          <a:bodyPr/>
          <a:lstStyle/>
          <a:p>
            <a:r>
              <a:rPr lang="en-US" dirty="0"/>
              <a:t>It is the process of enhancing user satisfaction by improving the usability, accessibility, and overall experience during interactions with a product.</a:t>
            </a:r>
            <a:endParaRPr lang="en-GB" dirty="0"/>
          </a:p>
        </p:txBody>
      </p:sp>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User Experience (UX) Design</a:t>
            </a:r>
            <a:endParaRPr lang="en-GB" dirty="0"/>
          </a:p>
        </p:txBody>
      </p:sp>
      <p:sp>
        <p:nvSpPr>
          <p:cNvPr id="9" name="Brandline">
            <a:extLst>
              <a:ext uri="{FF2B5EF4-FFF2-40B4-BE49-F238E27FC236}">
                <a16:creationId xmlns:a16="http://schemas.microsoft.com/office/drawing/2014/main" id="{7713173B-FC73-DCB9-F4A6-44B9B5B8A3F6}"/>
              </a:ext>
            </a:extLst>
          </p:cNvPr>
          <p:cNvSpPr/>
          <p:nvPr/>
        </p:nvSpPr>
        <p:spPr>
          <a:xfrm>
            <a:off x="5295900" y="816324"/>
            <a:ext cx="5665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 Placeholder 3">
            <a:extLst>
              <a:ext uri="{FF2B5EF4-FFF2-40B4-BE49-F238E27FC236}">
                <a16:creationId xmlns:a16="http://schemas.microsoft.com/office/drawing/2014/main" id="{71C5582E-A66B-C542-0BCB-F08B494A7D66}"/>
              </a:ext>
            </a:extLst>
          </p:cNvPr>
          <p:cNvSpPr txBox="1">
            <a:spLocks/>
          </p:cNvSpPr>
          <p:nvPr/>
        </p:nvSpPr>
        <p:spPr>
          <a:xfrm>
            <a:off x="1444257" y="7363679"/>
            <a:ext cx="13696999" cy="903776"/>
          </a:xfrm>
          <a:prstGeom prst="rect">
            <a:avLst/>
          </a:prstGeom>
          <a:noFill/>
          <a:ln>
            <a:noFill/>
          </a:ln>
        </p:spPr>
        <p:txBody>
          <a:bodyPr spcFirstLastPara="1" vert="horz" wrap="square" lIns="91425" tIns="0" rIns="91425" bIns="0" rtlCol="0" anchor="t" anchorCtr="0">
            <a:normAutofit/>
          </a:bodyPr>
          <a:lstStyle>
            <a:lvl1pPr marL="0" indent="0" algn="l" defTabSz="914400" rtl="0" eaLnBrk="1" latinLnBrk="0" hangingPunct="1">
              <a:lnSpc>
                <a:spcPct val="114000"/>
              </a:lnSpc>
              <a:spcBef>
                <a:spcPts val="100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0"/>
              </a:spcBef>
            </a:pPr>
            <a:r>
              <a:rPr lang="en-US" dirty="0"/>
              <a:t>It involves a comprehensive understanding of users and their needs to create a seamless journey through the product.</a:t>
            </a:r>
          </a:p>
        </p:txBody>
      </p:sp>
      <p:pic>
        <p:nvPicPr>
          <p:cNvPr id="4" name="Picture 3">
            <a:extLst>
              <a:ext uri="{FF2B5EF4-FFF2-40B4-BE49-F238E27FC236}">
                <a16:creationId xmlns:a16="http://schemas.microsoft.com/office/drawing/2014/main" id="{69049972-A9E6-7896-C307-AFFC5BAE2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539" y="2988626"/>
            <a:ext cx="5816923" cy="3877949"/>
          </a:xfrm>
          <a:prstGeom prst="roundRect">
            <a:avLst>
              <a:gd name="adj" fmla="val 6624"/>
            </a:avLst>
          </a:prstGeom>
        </p:spPr>
      </p:pic>
    </p:spTree>
    <p:extLst>
      <p:ext uri="{BB962C8B-B14F-4D97-AF65-F5344CB8AC3E}">
        <p14:creationId xmlns:p14="http://schemas.microsoft.com/office/powerpoint/2010/main" val="1628076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FF61B7E-CC53-25BB-4D58-362FD2CF9D35}"/>
              </a:ext>
            </a:extLst>
          </p:cNvPr>
          <p:cNvSpPr/>
          <p:nvPr/>
        </p:nvSpPr>
        <p:spPr>
          <a:xfrm>
            <a:off x="3535680" y="2514600"/>
            <a:ext cx="9204960" cy="5562600"/>
          </a:xfrm>
          <a:prstGeom prst="roundRect">
            <a:avLst>
              <a:gd name="adj" fmla="val 4338"/>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 Placeholder 4">
            <a:extLst>
              <a:ext uri="{FF2B5EF4-FFF2-40B4-BE49-F238E27FC236}">
                <a16:creationId xmlns:a16="http://schemas.microsoft.com/office/drawing/2014/main" id="{A54193BB-1BD2-5090-D151-EA4B9683B243}"/>
              </a:ext>
            </a:extLst>
          </p:cNvPr>
          <p:cNvSpPr>
            <a:spLocks noGrp="1"/>
          </p:cNvSpPr>
          <p:nvPr>
            <p:ph type="body" idx="10"/>
          </p:nvPr>
        </p:nvSpPr>
        <p:spPr>
          <a:xfrm>
            <a:off x="1291857" y="1652533"/>
            <a:ext cx="13696999" cy="687244"/>
          </a:xfrm>
        </p:spPr>
        <p:txBody>
          <a:bodyPr>
            <a:noAutofit/>
          </a:bodyPr>
          <a:lstStyle/>
          <a:p>
            <a:r>
              <a:rPr lang="en-US" dirty="0"/>
              <a:t>PayPal has simplified its website and mobile app experience, making all functions easy to find and use.</a:t>
            </a:r>
          </a:p>
        </p:txBody>
      </p:sp>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Example of a UX Design</a:t>
            </a:r>
            <a:endParaRPr lang="en-GB" dirty="0"/>
          </a:p>
        </p:txBody>
      </p:sp>
      <p:sp>
        <p:nvSpPr>
          <p:cNvPr id="9" name="Brandline">
            <a:extLst>
              <a:ext uri="{FF2B5EF4-FFF2-40B4-BE49-F238E27FC236}">
                <a16:creationId xmlns:a16="http://schemas.microsoft.com/office/drawing/2014/main" id="{7713173B-FC73-DCB9-F4A6-44B9B5B8A3F6}"/>
              </a:ext>
            </a:extLst>
          </p:cNvPr>
          <p:cNvSpPr/>
          <p:nvPr/>
        </p:nvSpPr>
        <p:spPr>
          <a:xfrm>
            <a:off x="5295900" y="816324"/>
            <a:ext cx="5665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a:extLst>
              <a:ext uri="{FF2B5EF4-FFF2-40B4-BE49-F238E27FC236}">
                <a16:creationId xmlns:a16="http://schemas.microsoft.com/office/drawing/2014/main" id="{6B19C5F7-4E1B-9295-C8A6-6883CE79546B}"/>
              </a:ext>
            </a:extLst>
          </p:cNvPr>
          <p:cNvGrpSpPr/>
          <p:nvPr/>
        </p:nvGrpSpPr>
        <p:grpSpPr>
          <a:xfrm>
            <a:off x="3700780" y="2682127"/>
            <a:ext cx="8854440" cy="5227547"/>
            <a:chOff x="3870916" y="2689741"/>
            <a:chExt cx="8514169" cy="5227547"/>
          </a:xfrm>
        </p:grpSpPr>
        <p:grpSp>
          <p:nvGrpSpPr>
            <p:cNvPr id="11" name="Group 10">
              <a:extLst>
                <a:ext uri="{FF2B5EF4-FFF2-40B4-BE49-F238E27FC236}">
                  <a16:creationId xmlns:a16="http://schemas.microsoft.com/office/drawing/2014/main" id="{0D2F54A3-0BD5-1598-21DE-98F849365594}"/>
                </a:ext>
              </a:extLst>
            </p:cNvPr>
            <p:cNvGrpSpPr/>
            <p:nvPr/>
          </p:nvGrpSpPr>
          <p:grpSpPr>
            <a:xfrm>
              <a:off x="6680977" y="2689741"/>
              <a:ext cx="5704108" cy="5227547"/>
              <a:chOff x="3740226" y="1696849"/>
              <a:chExt cx="5704108" cy="5750301"/>
            </a:xfrm>
            <a:solidFill>
              <a:srgbClr val="0078EE"/>
            </a:solidFill>
          </p:grpSpPr>
          <p:pic>
            <p:nvPicPr>
              <p:cNvPr id="4" name="Picture 3">
                <a:extLst>
                  <a:ext uri="{FF2B5EF4-FFF2-40B4-BE49-F238E27FC236}">
                    <a16:creationId xmlns:a16="http://schemas.microsoft.com/office/drawing/2014/main" id="{D03ED24E-460F-D98F-5056-8AF9CBD7847C}"/>
                  </a:ext>
                </a:extLst>
              </p:cNvPr>
              <p:cNvPicPr>
                <a:picLocks noChangeAspect="1"/>
              </p:cNvPicPr>
              <p:nvPr/>
            </p:nvPicPr>
            <p:blipFill>
              <a:blip r:embed="rId3"/>
              <a:stretch>
                <a:fillRect/>
              </a:stretch>
            </p:blipFill>
            <p:spPr>
              <a:xfrm>
                <a:off x="6811666" y="1696849"/>
                <a:ext cx="2632668" cy="5750301"/>
              </a:xfrm>
              <a:prstGeom prst="roundRect">
                <a:avLst>
                  <a:gd name="adj" fmla="val 8317"/>
                </a:avLst>
              </a:prstGeom>
              <a:grpFill/>
            </p:spPr>
          </p:pic>
          <p:pic>
            <p:nvPicPr>
              <p:cNvPr id="10" name="Picture 9">
                <a:extLst>
                  <a:ext uri="{FF2B5EF4-FFF2-40B4-BE49-F238E27FC236}">
                    <a16:creationId xmlns:a16="http://schemas.microsoft.com/office/drawing/2014/main" id="{297763BB-6E05-84C8-8A61-A02DEBB7B33A}"/>
                  </a:ext>
                </a:extLst>
              </p:cNvPr>
              <p:cNvPicPr>
                <a:picLocks noChangeAspect="1"/>
              </p:cNvPicPr>
              <p:nvPr/>
            </p:nvPicPr>
            <p:blipFill>
              <a:blip r:embed="rId4"/>
              <a:stretch>
                <a:fillRect/>
              </a:stretch>
            </p:blipFill>
            <p:spPr>
              <a:xfrm>
                <a:off x="3740226" y="1709837"/>
                <a:ext cx="2701949" cy="5689680"/>
              </a:xfrm>
              <a:prstGeom prst="roundRect">
                <a:avLst>
                  <a:gd name="adj" fmla="val 7219"/>
                </a:avLst>
              </a:prstGeom>
              <a:grpFill/>
            </p:spPr>
          </p:pic>
        </p:grpSp>
        <p:pic>
          <p:nvPicPr>
            <p:cNvPr id="13" name="Picture 12">
              <a:extLst>
                <a:ext uri="{FF2B5EF4-FFF2-40B4-BE49-F238E27FC236}">
                  <a16:creationId xmlns:a16="http://schemas.microsoft.com/office/drawing/2014/main" id="{3B3B72EB-ED17-2AB7-1AA4-88F97E3226BF}"/>
                </a:ext>
              </a:extLst>
            </p:cNvPr>
            <p:cNvPicPr>
              <a:picLocks noChangeAspect="1"/>
            </p:cNvPicPr>
            <p:nvPr/>
          </p:nvPicPr>
          <p:blipFill>
            <a:blip r:embed="rId5"/>
            <a:stretch>
              <a:fillRect/>
            </a:stretch>
          </p:blipFill>
          <p:spPr>
            <a:xfrm>
              <a:off x="3870916" y="2721228"/>
              <a:ext cx="2440571" cy="5164565"/>
            </a:xfrm>
            <a:prstGeom prst="roundRect">
              <a:avLst>
                <a:gd name="adj" fmla="val 9912"/>
              </a:avLst>
            </a:prstGeom>
            <a:solidFill>
              <a:srgbClr val="0078EE"/>
            </a:solidFill>
          </p:spPr>
        </p:pic>
      </p:grpSp>
    </p:spTree>
    <p:extLst>
      <p:ext uri="{BB962C8B-B14F-4D97-AF65-F5344CB8AC3E}">
        <p14:creationId xmlns:p14="http://schemas.microsoft.com/office/powerpoint/2010/main" val="255531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4193BB-1BD2-5090-D151-EA4B9683B243}"/>
              </a:ext>
            </a:extLst>
          </p:cNvPr>
          <p:cNvSpPr>
            <a:spLocks noGrp="1"/>
          </p:cNvSpPr>
          <p:nvPr>
            <p:ph type="body" idx="10"/>
          </p:nvPr>
        </p:nvSpPr>
        <p:spPr>
          <a:xfrm>
            <a:off x="1291857" y="1665233"/>
            <a:ext cx="13696999" cy="903776"/>
          </a:xfrm>
        </p:spPr>
        <p:txBody>
          <a:bodyPr/>
          <a:lstStyle/>
          <a:p>
            <a:r>
              <a:rPr lang="en-US" dirty="0"/>
              <a:t>UI and UX are interdependent; one is about the look and the other about the feel.</a:t>
            </a:r>
            <a:endParaRPr lang="en-GB" dirty="0"/>
          </a:p>
        </p:txBody>
      </p:sp>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Interdependence of UI and UX</a:t>
            </a:r>
            <a:endParaRPr lang="en-GB" dirty="0"/>
          </a:p>
        </p:txBody>
      </p:sp>
      <p:grpSp>
        <p:nvGrpSpPr>
          <p:cNvPr id="23" name="Google Shape;599;p78">
            <a:extLst>
              <a:ext uri="{FF2B5EF4-FFF2-40B4-BE49-F238E27FC236}">
                <a16:creationId xmlns:a16="http://schemas.microsoft.com/office/drawing/2014/main" id="{4C771286-69E9-1173-A269-18BAEA89E373}"/>
              </a:ext>
            </a:extLst>
          </p:cNvPr>
          <p:cNvGrpSpPr/>
          <p:nvPr/>
        </p:nvGrpSpPr>
        <p:grpSpPr>
          <a:xfrm>
            <a:off x="1770291" y="3293968"/>
            <a:ext cx="12969364" cy="1363218"/>
            <a:chOff x="1651000" y="3568569"/>
            <a:chExt cx="12992100" cy="1026000"/>
          </a:xfrm>
        </p:grpSpPr>
        <p:sp>
          <p:nvSpPr>
            <p:cNvPr id="24" name="Google Shape;600;p78">
              <a:extLst>
                <a:ext uri="{FF2B5EF4-FFF2-40B4-BE49-F238E27FC236}">
                  <a16:creationId xmlns:a16="http://schemas.microsoft.com/office/drawing/2014/main" id="{96A3A6C9-A926-BCEA-5039-803338AF14EB}"/>
                </a:ext>
              </a:extLst>
            </p:cNvPr>
            <p:cNvSpPr/>
            <p:nvPr/>
          </p:nvSpPr>
          <p:spPr>
            <a:xfrm>
              <a:off x="4577524" y="3568569"/>
              <a:ext cx="10065576" cy="1026000"/>
            </a:xfrm>
            <a:custGeom>
              <a:avLst/>
              <a:gdLst/>
              <a:ahLst/>
              <a:cxnLst/>
              <a:rect l="l" t="t" r="r" b="b"/>
              <a:pathLst>
                <a:path w="10534606" h="1128950" extrusionOk="0">
                  <a:moveTo>
                    <a:pt x="0" y="0"/>
                  </a:moveTo>
                  <a:lnTo>
                    <a:pt x="9873380" y="0"/>
                  </a:lnTo>
                  <a:lnTo>
                    <a:pt x="9873380" y="3"/>
                  </a:lnTo>
                  <a:lnTo>
                    <a:pt x="10534606" y="564477"/>
                  </a:lnTo>
                  <a:lnTo>
                    <a:pt x="9873380" y="1128950"/>
                  </a:lnTo>
                  <a:lnTo>
                    <a:pt x="9873380" y="1128946"/>
                  </a:lnTo>
                  <a:lnTo>
                    <a:pt x="0" y="1128946"/>
                  </a:lnTo>
                  <a:close/>
                </a:path>
              </a:pathLst>
            </a:custGeom>
            <a:solidFill>
              <a:srgbClr val="D8D8D8">
                <a:alpha val="24705"/>
              </a:srgbClr>
            </a:solidFill>
            <a:ln w="12700" cap="flat" cmpd="sng">
              <a:solidFill>
                <a:srgbClr val="7F7F7F"/>
              </a:solidFill>
              <a:prstDash val="solid"/>
              <a:miter lim="800000"/>
              <a:headEnd type="none" w="sm" len="sm"/>
              <a:tailEnd type="none" w="sm" len="sm"/>
            </a:ln>
          </p:spPr>
          <p:txBody>
            <a:bodyPr spcFirstLastPara="1" wrap="square" lIns="535700" tIns="20000" rIns="495700" bIns="20000" anchor="ctr" anchorCtr="0">
              <a:noAutofit/>
            </a:bodyPr>
            <a:lstStyle/>
            <a:p>
              <a:pPr>
                <a:lnSpc>
                  <a:spcPct val="115000"/>
                </a:lnSpc>
              </a:pPr>
              <a:r>
                <a:rPr lang="en-US" sz="2200" dirty="0">
                  <a:solidFill>
                    <a:schemeClr val="tx1">
                      <a:lumMod val="75000"/>
                      <a:lumOff val="25000"/>
                    </a:schemeClr>
                  </a:solidFill>
                  <a:latin typeface="Open Sans"/>
                  <a:ea typeface="Open Sans"/>
                  <a:cs typeface="Open Sans"/>
                  <a:sym typeface="Open Sans"/>
                </a:rPr>
                <a:t>UI focuses on the tangible elements that users interact with, and the UX defines the context and efficiency of those interactions.</a:t>
              </a:r>
              <a:endParaRPr sz="2200" dirty="0">
                <a:solidFill>
                  <a:schemeClr val="tx1">
                    <a:lumMod val="75000"/>
                    <a:lumOff val="25000"/>
                  </a:schemeClr>
                </a:solidFill>
              </a:endParaRPr>
            </a:p>
          </p:txBody>
        </p:sp>
        <p:sp>
          <p:nvSpPr>
            <p:cNvPr id="25" name="Google Shape;601;p78">
              <a:extLst>
                <a:ext uri="{FF2B5EF4-FFF2-40B4-BE49-F238E27FC236}">
                  <a16:creationId xmlns:a16="http://schemas.microsoft.com/office/drawing/2014/main" id="{5B3BCC58-F1A0-52CC-6ED8-3F39B9179B45}"/>
                </a:ext>
              </a:extLst>
            </p:cNvPr>
            <p:cNvSpPr/>
            <p:nvPr/>
          </p:nvSpPr>
          <p:spPr>
            <a:xfrm>
              <a:off x="1651000" y="3568569"/>
              <a:ext cx="3188120" cy="1026000"/>
            </a:xfrm>
            <a:prstGeom prst="roundRect">
              <a:avLst>
                <a:gd name="adj" fmla="val 16667"/>
              </a:avLst>
            </a:prstGeom>
            <a:solidFill>
              <a:srgbClr val="07A59D"/>
            </a:solidFill>
            <a:ln w="12700" cap="flat" cmpd="sng">
              <a:solidFill>
                <a:srgbClr val="7F7F7F"/>
              </a:solidFill>
              <a:prstDash val="solid"/>
              <a:miter lim="800000"/>
              <a:headEnd type="none" w="sm" len="sm"/>
              <a:tailEnd type="none" w="sm" len="sm"/>
            </a:ln>
          </p:spPr>
          <p:txBody>
            <a:bodyPr spcFirstLastPara="1" wrap="square" lIns="68567" tIns="34267" rIns="68567" bIns="34267" anchor="ctr" anchorCtr="0">
              <a:noAutofit/>
            </a:bodyPr>
            <a:lstStyle/>
            <a:p>
              <a:pPr algn="ctr">
                <a:lnSpc>
                  <a:spcPct val="115000"/>
                </a:lnSpc>
              </a:pPr>
              <a:r>
                <a:rPr lang="en-US" sz="2200" b="1" dirty="0">
                  <a:solidFill>
                    <a:srgbClr val="F2F2F2"/>
                  </a:solidFill>
                  <a:latin typeface="Open Sans"/>
                  <a:ea typeface="Open Sans"/>
                  <a:cs typeface="Open Sans"/>
                  <a:sym typeface="Open Sans"/>
                </a:rPr>
                <a:t>UI cannot exist without UX</a:t>
              </a:r>
              <a:endParaRPr sz="2200" b="1" dirty="0">
                <a:solidFill>
                  <a:srgbClr val="F2F2F2"/>
                </a:solidFill>
                <a:latin typeface="Open Sans"/>
                <a:ea typeface="Open Sans"/>
                <a:cs typeface="Open Sans"/>
                <a:sym typeface="Open Sans"/>
              </a:endParaRPr>
            </a:p>
          </p:txBody>
        </p:sp>
      </p:grpSp>
      <p:grpSp>
        <p:nvGrpSpPr>
          <p:cNvPr id="26" name="Google Shape;602;p78">
            <a:extLst>
              <a:ext uri="{FF2B5EF4-FFF2-40B4-BE49-F238E27FC236}">
                <a16:creationId xmlns:a16="http://schemas.microsoft.com/office/drawing/2014/main" id="{84B6D2CB-3899-D91F-6D4D-13F98260AF75}"/>
              </a:ext>
            </a:extLst>
          </p:cNvPr>
          <p:cNvGrpSpPr/>
          <p:nvPr/>
        </p:nvGrpSpPr>
        <p:grpSpPr>
          <a:xfrm>
            <a:off x="1775021" y="5552316"/>
            <a:ext cx="12931331" cy="1363218"/>
            <a:chOff x="1651000" y="5560010"/>
            <a:chExt cx="12954000" cy="1026000"/>
          </a:xfrm>
        </p:grpSpPr>
        <p:sp>
          <p:nvSpPr>
            <p:cNvPr id="27" name="Google Shape;603;p78">
              <a:extLst>
                <a:ext uri="{FF2B5EF4-FFF2-40B4-BE49-F238E27FC236}">
                  <a16:creationId xmlns:a16="http://schemas.microsoft.com/office/drawing/2014/main" id="{3ED31A65-C3EC-12A4-0428-339ACDC84A44}"/>
                </a:ext>
              </a:extLst>
            </p:cNvPr>
            <p:cNvSpPr/>
            <p:nvPr/>
          </p:nvSpPr>
          <p:spPr>
            <a:xfrm>
              <a:off x="4539424" y="5560010"/>
              <a:ext cx="10065576" cy="1026000"/>
            </a:xfrm>
            <a:custGeom>
              <a:avLst/>
              <a:gdLst/>
              <a:ahLst/>
              <a:cxnLst/>
              <a:rect l="l" t="t" r="r" b="b"/>
              <a:pathLst>
                <a:path w="10534606" h="1128950" extrusionOk="0">
                  <a:moveTo>
                    <a:pt x="0" y="0"/>
                  </a:moveTo>
                  <a:lnTo>
                    <a:pt x="9873380" y="0"/>
                  </a:lnTo>
                  <a:lnTo>
                    <a:pt x="9873380" y="3"/>
                  </a:lnTo>
                  <a:lnTo>
                    <a:pt x="10534606" y="564477"/>
                  </a:lnTo>
                  <a:lnTo>
                    <a:pt x="9873380" y="1128950"/>
                  </a:lnTo>
                  <a:lnTo>
                    <a:pt x="9873380" y="1128946"/>
                  </a:lnTo>
                  <a:lnTo>
                    <a:pt x="0" y="1128946"/>
                  </a:lnTo>
                  <a:close/>
                </a:path>
              </a:pathLst>
            </a:custGeom>
            <a:solidFill>
              <a:srgbClr val="D8D8D8">
                <a:alpha val="24705"/>
              </a:srgbClr>
            </a:solidFill>
            <a:ln w="12700" cap="flat" cmpd="sng">
              <a:solidFill>
                <a:srgbClr val="7F7F7F"/>
              </a:solidFill>
              <a:prstDash val="solid"/>
              <a:miter lim="800000"/>
              <a:headEnd type="none" w="sm" len="sm"/>
              <a:tailEnd type="none" w="sm" len="sm"/>
            </a:ln>
          </p:spPr>
          <p:txBody>
            <a:bodyPr spcFirstLastPara="1" wrap="square" lIns="535700" tIns="20000" rIns="495700" bIns="20000" anchor="ctr" anchorCtr="0">
              <a:noAutofit/>
            </a:bodyPr>
            <a:lstStyle/>
            <a:p>
              <a:pPr>
                <a:lnSpc>
                  <a:spcPct val="115000"/>
                </a:lnSpc>
              </a:pPr>
              <a:r>
                <a:rPr lang="en-US" sz="2200" dirty="0">
                  <a:solidFill>
                    <a:schemeClr val="tx1">
                      <a:lumMod val="75000"/>
                      <a:lumOff val="25000"/>
                    </a:schemeClr>
                  </a:solidFill>
                  <a:latin typeface="Open Sans"/>
                  <a:ea typeface="Open Sans"/>
                  <a:cs typeface="Open Sans"/>
                  <a:sym typeface="Open Sans"/>
                </a:rPr>
                <a:t>UI acts as the bridge between the user and the digital environment, translating UX strategies into tangible interfaces.</a:t>
              </a:r>
              <a:endParaRPr sz="2200" dirty="0">
                <a:solidFill>
                  <a:schemeClr val="tx1">
                    <a:lumMod val="75000"/>
                    <a:lumOff val="25000"/>
                  </a:schemeClr>
                </a:solidFill>
                <a:latin typeface="Open Sans"/>
                <a:ea typeface="Open Sans"/>
                <a:cs typeface="Open Sans"/>
                <a:sym typeface="Open Sans"/>
              </a:endParaRPr>
            </a:p>
          </p:txBody>
        </p:sp>
        <p:sp>
          <p:nvSpPr>
            <p:cNvPr id="28" name="Google Shape;604;p78">
              <a:extLst>
                <a:ext uri="{FF2B5EF4-FFF2-40B4-BE49-F238E27FC236}">
                  <a16:creationId xmlns:a16="http://schemas.microsoft.com/office/drawing/2014/main" id="{C62D7A35-F640-B53B-DFA2-2E94841E577C}"/>
                </a:ext>
              </a:extLst>
            </p:cNvPr>
            <p:cNvSpPr/>
            <p:nvPr/>
          </p:nvSpPr>
          <p:spPr>
            <a:xfrm>
              <a:off x="1651000" y="5560010"/>
              <a:ext cx="3188120" cy="1026000"/>
            </a:xfrm>
            <a:prstGeom prst="roundRect">
              <a:avLst>
                <a:gd name="adj" fmla="val 16667"/>
              </a:avLst>
            </a:prstGeom>
            <a:solidFill>
              <a:srgbClr val="5A6E5A"/>
            </a:solidFill>
            <a:ln w="12700" cap="flat" cmpd="sng">
              <a:solidFill>
                <a:srgbClr val="7F7F7F"/>
              </a:solidFill>
              <a:prstDash val="solid"/>
              <a:miter lim="800000"/>
              <a:headEnd type="none" w="sm" len="sm"/>
              <a:tailEnd type="none" w="sm" len="sm"/>
            </a:ln>
          </p:spPr>
          <p:txBody>
            <a:bodyPr spcFirstLastPara="1" wrap="square" lIns="68567" tIns="34267" rIns="68567" bIns="34267" anchor="ctr" anchorCtr="0">
              <a:noAutofit/>
            </a:bodyPr>
            <a:lstStyle/>
            <a:p>
              <a:pPr algn="ctr">
                <a:lnSpc>
                  <a:spcPct val="115000"/>
                </a:lnSpc>
              </a:pPr>
              <a:r>
                <a:rPr lang="en-US" sz="2200" b="1" dirty="0">
                  <a:solidFill>
                    <a:srgbClr val="F2F2F2"/>
                  </a:solidFill>
                  <a:latin typeface="Open Sans"/>
                  <a:ea typeface="Open Sans"/>
                  <a:cs typeface="Open Sans"/>
                  <a:sym typeface="Open Sans"/>
                </a:rPr>
                <a:t>UI brings the user experience UX to life</a:t>
              </a:r>
              <a:endParaRPr sz="2200" dirty="0"/>
            </a:p>
          </p:txBody>
        </p:sp>
      </p:grpSp>
      <p:sp>
        <p:nvSpPr>
          <p:cNvPr id="4" name="Brandline">
            <a:extLst>
              <a:ext uri="{FF2B5EF4-FFF2-40B4-BE49-F238E27FC236}">
                <a16:creationId xmlns:a16="http://schemas.microsoft.com/office/drawing/2014/main" id="{D9FE9314-7303-A3BA-3697-889AB8F6E8A6}"/>
              </a:ext>
            </a:extLst>
          </p:cNvPr>
          <p:cNvSpPr/>
          <p:nvPr/>
        </p:nvSpPr>
        <p:spPr>
          <a:xfrm>
            <a:off x="4800600" y="816324"/>
            <a:ext cx="66547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29578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4193BB-1BD2-5090-D151-EA4B9683B243}"/>
              </a:ext>
            </a:extLst>
          </p:cNvPr>
          <p:cNvSpPr>
            <a:spLocks noGrp="1"/>
          </p:cNvSpPr>
          <p:nvPr>
            <p:ph type="body" idx="10"/>
          </p:nvPr>
        </p:nvSpPr>
        <p:spPr>
          <a:xfrm>
            <a:off x="1291857" y="1639833"/>
            <a:ext cx="13696999" cy="528496"/>
          </a:xfrm>
        </p:spPr>
        <p:txBody>
          <a:bodyPr/>
          <a:lstStyle/>
          <a:p>
            <a:r>
              <a:rPr lang="en-US" dirty="0"/>
              <a:t>It helps in following stages of UI and UX design:</a:t>
            </a:r>
            <a:endParaRPr lang="en-GB" dirty="0"/>
          </a:p>
        </p:txBody>
      </p:sp>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Generative AI in UI/UX Design</a:t>
            </a:r>
            <a:endParaRPr lang="en-GB" dirty="0"/>
          </a:p>
        </p:txBody>
      </p:sp>
      <p:sp>
        <p:nvSpPr>
          <p:cNvPr id="6" name="Brandline">
            <a:extLst>
              <a:ext uri="{FF2B5EF4-FFF2-40B4-BE49-F238E27FC236}">
                <a16:creationId xmlns:a16="http://schemas.microsoft.com/office/drawing/2014/main" id="{621E84AF-D349-279E-F12C-65BF4F048683}"/>
              </a:ext>
            </a:extLst>
          </p:cNvPr>
          <p:cNvSpPr/>
          <p:nvPr/>
        </p:nvSpPr>
        <p:spPr>
          <a:xfrm>
            <a:off x="4851400" y="816324"/>
            <a:ext cx="6569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863EA320-D58D-34BB-8752-D193234B3A9C}"/>
              </a:ext>
            </a:extLst>
          </p:cNvPr>
          <p:cNvGrpSpPr/>
          <p:nvPr/>
        </p:nvGrpSpPr>
        <p:grpSpPr>
          <a:xfrm>
            <a:off x="1655977" y="2478204"/>
            <a:ext cx="12855264" cy="1087770"/>
            <a:chOff x="1803400" y="1928041"/>
            <a:chExt cx="12153900" cy="1213995"/>
          </a:xfrm>
        </p:grpSpPr>
        <p:sp>
          <p:nvSpPr>
            <p:cNvPr id="7" name="Google Shape;4395;ge3efd1aa76_0_3487">
              <a:extLst>
                <a:ext uri="{FF2B5EF4-FFF2-40B4-BE49-F238E27FC236}">
                  <a16:creationId xmlns:a16="http://schemas.microsoft.com/office/drawing/2014/main" id="{29E5111E-F305-61BC-3503-EBFF6ADC6A45}"/>
                </a:ext>
              </a:extLst>
            </p:cNvPr>
            <p:cNvSpPr/>
            <p:nvPr/>
          </p:nvSpPr>
          <p:spPr>
            <a:xfrm>
              <a:off x="1803400" y="1928041"/>
              <a:ext cx="12153900" cy="1213995"/>
            </a:xfrm>
            <a:prstGeom prst="roundRect">
              <a:avLst>
                <a:gd name="adj" fmla="val 16162"/>
              </a:avLst>
            </a:prstGeom>
            <a:solidFill>
              <a:srgbClr val="6D856D"/>
            </a:solidFill>
            <a:ln>
              <a:noFill/>
            </a:ln>
          </p:spPr>
          <p:txBody>
            <a:bodyPr spcFirstLastPara="1" wrap="square" lIns="68569" tIns="34275" rIns="68569" bIns="34275" anchor="ctr" anchorCtr="0">
              <a:noAutofit/>
            </a:bodyPr>
            <a:lstStyle/>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Idea exploration</a:t>
              </a:r>
              <a:endParaRPr lang="th-TH" sz="2200" dirty="0">
                <a:solidFill>
                  <a:schemeClr val="bg1"/>
                </a:solidFill>
                <a:latin typeface="Open Sans Semibold" panose="020B0706030804020204" pitchFamily="34" charset="0"/>
                <a:ea typeface="Open Sans Semibold" panose="020B0706030804020204" pitchFamily="34" charset="0"/>
              </a:endParaRPr>
            </a:p>
          </p:txBody>
        </p:sp>
        <p:sp>
          <p:nvSpPr>
            <p:cNvPr id="8" name="Google Shape;4397;ge3efd1aa76_0_3487">
              <a:extLst>
                <a:ext uri="{FF2B5EF4-FFF2-40B4-BE49-F238E27FC236}">
                  <a16:creationId xmlns:a16="http://schemas.microsoft.com/office/drawing/2014/main" id="{7913A200-BA2B-84FA-CBA0-89EBCF8E3B60}"/>
                </a:ext>
              </a:extLst>
            </p:cNvPr>
            <p:cNvSpPr/>
            <p:nvPr/>
          </p:nvSpPr>
          <p:spPr>
            <a:xfrm>
              <a:off x="4767179" y="2040897"/>
              <a:ext cx="9068716" cy="996625"/>
            </a:xfrm>
            <a:prstGeom prst="roundRect">
              <a:avLst>
                <a:gd name="adj" fmla="val 17143"/>
              </a:avLst>
            </a:prstGeom>
            <a:solidFill>
              <a:schemeClr val="lt1"/>
            </a:solidFill>
            <a:ln w="38100" cap="flat" cmpd="sng">
              <a:solidFill>
                <a:srgbClr val="475747"/>
              </a:solidFill>
              <a:prstDash val="solid"/>
              <a:round/>
              <a:headEnd type="none" w="sm" len="sm"/>
              <a:tailEnd type="none" w="sm" len="sm"/>
            </a:ln>
          </p:spPr>
          <p:txBody>
            <a:bodyPr spcFirstLastPara="1" wrap="square" lIns="68569" tIns="34275" rIns="68569" bIns="34275" anchor="ctr" anchorCtr="0">
              <a:noAutofit/>
            </a:bodyPr>
            <a:lstStyle/>
            <a:p>
              <a:pPr marL="355600" eaLnBrk="1" hangingPunct="1">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Generates numerous design variations based on given parameters</a:t>
              </a:r>
            </a:p>
          </p:txBody>
        </p:sp>
      </p:grpSp>
      <p:grpSp>
        <p:nvGrpSpPr>
          <p:cNvPr id="9" name="Group 8">
            <a:extLst>
              <a:ext uri="{FF2B5EF4-FFF2-40B4-BE49-F238E27FC236}">
                <a16:creationId xmlns:a16="http://schemas.microsoft.com/office/drawing/2014/main" id="{70C71E9E-80C0-E55F-AFC8-1D7FA9669BE6}"/>
              </a:ext>
            </a:extLst>
          </p:cNvPr>
          <p:cNvGrpSpPr/>
          <p:nvPr/>
        </p:nvGrpSpPr>
        <p:grpSpPr>
          <a:xfrm>
            <a:off x="1672180" y="3742540"/>
            <a:ext cx="12838934" cy="1087771"/>
            <a:chOff x="1079500" y="3334987"/>
            <a:chExt cx="12861441" cy="1318510"/>
          </a:xfrm>
        </p:grpSpPr>
        <p:sp>
          <p:nvSpPr>
            <p:cNvPr id="10" name="Google Shape;4395;ge3efd1aa76_0_3487">
              <a:extLst>
                <a:ext uri="{FF2B5EF4-FFF2-40B4-BE49-F238E27FC236}">
                  <a16:creationId xmlns:a16="http://schemas.microsoft.com/office/drawing/2014/main" id="{C47E5AA1-8E00-85E9-F9AD-67F764C2A241}"/>
                </a:ext>
              </a:extLst>
            </p:cNvPr>
            <p:cNvSpPr/>
            <p:nvPr/>
          </p:nvSpPr>
          <p:spPr>
            <a:xfrm>
              <a:off x="1079500" y="3334987"/>
              <a:ext cx="12861441" cy="1318510"/>
            </a:xfrm>
            <a:prstGeom prst="roundRect">
              <a:avLst>
                <a:gd name="adj" fmla="val 16162"/>
              </a:avLst>
            </a:prstGeom>
            <a:solidFill>
              <a:srgbClr val="9D574E"/>
            </a:solidFill>
            <a:ln>
              <a:noFill/>
            </a:ln>
          </p:spPr>
          <p:txBody>
            <a:bodyPr spcFirstLastPara="1" wrap="square" lIns="68569" tIns="34275" rIns="68569" bIns="34275" anchor="ctr" anchorCtr="0">
              <a:noAutofit/>
            </a:bodyPr>
            <a:lstStyle/>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Layout creation</a:t>
              </a:r>
              <a:endParaRPr lang="th-TH" sz="2200" dirty="0">
                <a:latin typeface="Open Sans Semibold" panose="020B0706030804020204" pitchFamily="34" charset="0"/>
                <a:ea typeface="Open Sans Semibold" panose="020B0706030804020204" pitchFamily="34" charset="0"/>
              </a:endParaRPr>
            </a:p>
          </p:txBody>
        </p:sp>
        <p:sp>
          <p:nvSpPr>
            <p:cNvPr id="11" name="Google Shape;4397;ge3efd1aa76_0_3487">
              <a:extLst>
                <a:ext uri="{FF2B5EF4-FFF2-40B4-BE49-F238E27FC236}">
                  <a16:creationId xmlns:a16="http://schemas.microsoft.com/office/drawing/2014/main" id="{B47543D0-D57A-68D7-5173-884865C4D945}"/>
                </a:ext>
              </a:extLst>
            </p:cNvPr>
            <p:cNvSpPr/>
            <p:nvPr/>
          </p:nvSpPr>
          <p:spPr>
            <a:xfrm>
              <a:off x="4203700" y="3439501"/>
              <a:ext cx="9615836" cy="1109482"/>
            </a:xfrm>
            <a:prstGeom prst="roundRect">
              <a:avLst>
                <a:gd name="adj" fmla="val 17143"/>
              </a:avLst>
            </a:prstGeom>
            <a:solidFill>
              <a:schemeClr val="lt1"/>
            </a:solidFill>
            <a:ln w="38100" cap="flat" cmpd="sng">
              <a:solidFill>
                <a:srgbClr val="884C44"/>
              </a:solidFill>
              <a:prstDash val="solid"/>
              <a:round/>
              <a:headEnd type="none" w="sm" len="sm"/>
              <a:tailEnd type="none" w="sm" len="sm"/>
            </a:ln>
          </p:spPr>
          <p:txBody>
            <a:bodyPr spcFirstLastPara="1" wrap="square" lIns="68569" tIns="34275" rIns="68569" bIns="34275" anchor="ctr" anchorCtr="0">
              <a:noAutofit/>
            </a:bodyPr>
            <a:lstStyle/>
            <a:p>
              <a:pPr marL="355600" lvl="0" eaLnBrk="1" hangingPunct="1">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Automates layout based on design principles and user preferences</a:t>
              </a:r>
            </a:p>
          </p:txBody>
        </p:sp>
      </p:grpSp>
      <p:grpSp>
        <p:nvGrpSpPr>
          <p:cNvPr id="12" name="Group 11">
            <a:extLst>
              <a:ext uri="{FF2B5EF4-FFF2-40B4-BE49-F238E27FC236}">
                <a16:creationId xmlns:a16="http://schemas.microsoft.com/office/drawing/2014/main" id="{559E4267-0BB8-5EB4-2F9D-A90729A3F47B}"/>
              </a:ext>
            </a:extLst>
          </p:cNvPr>
          <p:cNvGrpSpPr/>
          <p:nvPr/>
        </p:nvGrpSpPr>
        <p:grpSpPr>
          <a:xfrm>
            <a:off x="1672053" y="5006877"/>
            <a:ext cx="12838934" cy="1001548"/>
            <a:chOff x="1079500" y="4246803"/>
            <a:chExt cx="12861441" cy="1213997"/>
          </a:xfrm>
        </p:grpSpPr>
        <p:sp>
          <p:nvSpPr>
            <p:cNvPr id="13" name="Google Shape;4395;ge3efd1aa76_0_3487">
              <a:extLst>
                <a:ext uri="{FF2B5EF4-FFF2-40B4-BE49-F238E27FC236}">
                  <a16:creationId xmlns:a16="http://schemas.microsoft.com/office/drawing/2014/main" id="{3ABD371A-FB1D-A255-E11F-DAB4EB200B1C}"/>
                </a:ext>
              </a:extLst>
            </p:cNvPr>
            <p:cNvSpPr/>
            <p:nvPr/>
          </p:nvSpPr>
          <p:spPr>
            <a:xfrm>
              <a:off x="1079500" y="4246803"/>
              <a:ext cx="12861441" cy="1213997"/>
            </a:xfrm>
            <a:prstGeom prst="roundRect">
              <a:avLst>
                <a:gd name="adj" fmla="val 16162"/>
              </a:avLst>
            </a:prstGeom>
            <a:solidFill>
              <a:srgbClr val="535593"/>
            </a:solidFill>
            <a:ln>
              <a:solidFill>
                <a:srgbClr val="404172"/>
              </a:solidFill>
            </a:ln>
          </p:spPr>
          <p:txBody>
            <a:bodyPr spcFirstLastPara="1" wrap="square" lIns="68569" tIns="34275" rIns="68569" bIns="34275" anchor="ctr" anchorCtr="0">
              <a:noAutofit/>
            </a:bodyPr>
            <a:lstStyle/>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Color </a:t>
              </a:r>
            </a:p>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schemes innovation</a:t>
              </a:r>
              <a:endPar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 name="Google Shape;4397;ge3efd1aa76_0_3487">
              <a:extLst>
                <a:ext uri="{FF2B5EF4-FFF2-40B4-BE49-F238E27FC236}">
                  <a16:creationId xmlns:a16="http://schemas.microsoft.com/office/drawing/2014/main" id="{D63D6BE6-B39A-52DC-CC7A-AFFAE05E634C}"/>
                </a:ext>
              </a:extLst>
            </p:cNvPr>
            <p:cNvSpPr/>
            <p:nvPr/>
          </p:nvSpPr>
          <p:spPr>
            <a:xfrm>
              <a:off x="4203700" y="4343767"/>
              <a:ext cx="9615836" cy="1020067"/>
            </a:xfrm>
            <a:prstGeom prst="roundRect">
              <a:avLst>
                <a:gd name="adj" fmla="val 17143"/>
              </a:avLst>
            </a:prstGeom>
            <a:solidFill>
              <a:schemeClr val="lt1"/>
            </a:solidFill>
            <a:ln w="38100" cap="flat" cmpd="sng">
              <a:solidFill>
                <a:srgbClr val="2D2E51"/>
              </a:solidFill>
              <a:prstDash val="solid"/>
              <a:round/>
              <a:headEnd type="none" w="sm" len="sm"/>
              <a:tailEnd type="none" w="sm" len="sm"/>
            </a:ln>
          </p:spPr>
          <p:txBody>
            <a:bodyPr spcFirstLastPara="1" wrap="square" lIns="68569" tIns="34275" rIns="68569" bIns="34275" anchor="ctr" anchorCtr="0">
              <a:noAutofit/>
            </a:bodyPr>
            <a:lstStyle/>
            <a:p>
              <a:pPr marL="355600" eaLnBrk="1" hangingPunct="1">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Analyzes color theory and trends to produce harmonious palettes</a:t>
              </a:r>
            </a:p>
          </p:txBody>
        </p:sp>
      </p:grpSp>
      <p:grpSp>
        <p:nvGrpSpPr>
          <p:cNvPr id="15" name="Group 14">
            <a:extLst>
              <a:ext uri="{FF2B5EF4-FFF2-40B4-BE49-F238E27FC236}">
                <a16:creationId xmlns:a16="http://schemas.microsoft.com/office/drawing/2014/main" id="{22B243C7-F048-753B-49DF-2D1DB912F5F5}"/>
              </a:ext>
            </a:extLst>
          </p:cNvPr>
          <p:cNvGrpSpPr/>
          <p:nvPr/>
        </p:nvGrpSpPr>
        <p:grpSpPr>
          <a:xfrm>
            <a:off x="1671926" y="6184991"/>
            <a:ext cx="12838934" cy="1001548"/>
            <a:chOff x="1803400" y="6406005"/>
            <a:chExt cx="12153900" cy="1213995"/>
          </a:xfrm>
        </p:grpSpPr>
        <p:sp>
          <p:nvSpPr>
            <p:cNvPr id="16" name="Google Shape;4395;ge3efd1aa76_0_3487">
              <a:extLst>
                <a:ext uri="{FF2B5EF4-FFF2-40B4-BE49-F238E27FC236}">
                  <a16:creationId xmlns:a16="http://schemas.microsoft.com/office/drawing/2014/main" id="{9F088126-DAD8-D23E-6CD0-44D32CCB558A}"/>
                </a:ext>
              </a:extLst>
            </p:cNvPr>
            <p:cNvSpPr/>
            <p:nvPr/>
          </p:nvSpPr>
          <p:spPr>
            <a:xfrm>
              <a:off x="1803400" y="6406005"/>
              <a:ext cx="12153900" cy="1213995"/>
            </a:xfrm>
            <a:prstGeom prst="roundRect">
              <a:avLst>
                <a:gd name="adj" fmla="val 16162"/>
              </a:avLst>
            </a:prstGeom>
            <a:solidFill>
              <a:schemeClr val="accent4">
                <a:lumMod val="75000"/>
              </a:schemeClr>
            </a:solidFill>
            <a:ln>
              <a:solidFill>
                <a:srgbClr val="BF9000"/>
              </a:solidFill>
            </a:ln>
          </p:spPr>
          <p:txBody>
            <a:bodyPr spcFirstLastPara="1" wrap="square" lIns="68569" tIns="34275" rIns="68569" bIns="34275" anchor="ctr" anchorCtr="0">
              <a:noAutofit/>
            </a:bodyPr>
            <a:lstStyle/>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Typography </a:t>
              </a:r>
            </a:p>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enhancement</a:t>
              </a:r>
              <a:endPar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7" name="Google Shape;4397;ge3efd1aa76_0_3487">
              <a:extLst>
                <a:ext uri="{FF2B5EF4-FFF2-40B4-BE49-F238E27FC236}">
                  <a16:creationId xmlns:a16="http://schemas.microsoft.com/office/drawing/2014/main" id="{9CF21B7B-518B-04A6-3659-1F70FBB04A7E}"/>
                </a:ext>
              </a:extLst>
            </p:cNvPr>
            <p:cNvSpPr/>
            <p:nvPr/>
          </p:nvSpPr>
          <p:spPr>
            <a:xfrm>
              <a:off x="4755850" y="6518861"/>
              <a:ext cx="9080045" cy="996625"/>
            </a:xfrm>
            <a:prstGeom prst="roundRect">
              <a:avLst>
                <a:gd name="adj" fmla="val 17143"/>
              </a:avLst>
            </a:prstGeom>
            <a:solidFill>
              <a:schemeClr val="lt1"/>
            </a:solidFill>
            <a:ln w="38100" cap="flat" cmpd="sng">
              <a:solidFill>
                <a:srgbClr val="926F00"/>
              </a:solidFill>
              <a:prstDash val="solid"/>
              <a:round/>
              <a:headEnd type="none" w="sm" len="sm"/>
              <a:tailEnd type="none" w="sm" len="sm"/>
            </a:ln>
          </p:spPr>
          <p:txBody>
            <a:bodyPr spcFirstLastPara="1" wrap="square" lIns="68569" tIns="34275" rIns="68569" bIns="34275" anchor="ctr" anchorCtr="0">
              <a:noAutofit/>
            </a:bodyPr>
            <a:lstStyle/>
            <a:p>
              <a:pPr marL="355600" eaLnBrk="1" hangingPunct="1">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Analyzes typographic trends and user preferences to suggest suitable fonts and typography styles</a:t>
              </a:r>
            </a:p>
          </p:txBody>
        </p:sp>
      </p:grpSp>
      <p:grpSp>
        <p:nvGrpSpPr>
          <p:cNvPr id="18" name="Group 17">
            <a:extLst>
              <a:ext uri="{FF2B5EF4-FFF2-40B4-BE49-F238E27FC236}">
                <a16:creationId xmlns:a16="http://schemas.microsoft.com/office/drawing/2014/main" id="{CEFCD7B7-9825-F575-7B99-53940F6C9958}"/>
              </a:ext>
            </a:extLst>
          </p:cNvPr>
          <p:cNvGrpSpPr/>
          <p:nvPr/>
        </p:nvGrpSpPr>
        <p:grpSpPr>
          <a:xfrm>
            <a:off x="1671797" y="7363107"/>
            <a:ext cx="12838934" cy="1001548"/>
            <a:chOff x="1803400" y="6406005"/>
            <a:chExt cx="12153900" cy="1213995"/>
          </a:xfrm>
        </p:grpSpPr>
        <p:sp>
          <p:nvSpPr>
            <p:cNvPr id="19" name="Google Shape;4395;ge3efd1aa76_0_3487">
              <a:extLst>
                <a:ext uri="{FF2B5EF4-FFF2-40B4-BE49-F238E27FC236}">
                  <a16:creationId xmlns:a16="http://schemas.microsoft.com/office/drawing/2014/main" id="{222838B8-EE53-49A8-815A-D472494B23B2}"/>
                </a:ext>
              </a:extLst>
            </p:cNvPr>
            <p:cNvSpPr/>
            <p:nvPr/>
          </p:nvSpPr>
          <p:spPr>
            <a:xfrm>
              <a:off x="1803400" y="6406005"/>
              <a:ext cx="12153900" cy="1213995"/>
            </a:xfrm>
            <a:prstGeom prst="roundRect">
              <a:avLst>
                <a:gd name="adj" fmla="val 16162"/>
              </a:avLst>
            </a:prstGeom>
            <a:solidFill>
              <a:srgbClr val="07A59D"/>
            </a:solidFill>
            <a:ln>
              <a:solidFill>
                <a:srgbClr val="07A59D"/>
              </a:solidFill>
            </a:ln>
          </p:spPr>
          <p:txBody>
            <a:bodyPr spcFirstLastPara="1" wrap="square" lIns="68569" tIns="34275" rIns="68569" bIns="34275" anchor="ctr" anchorCtr="0">
              <a:noAutofit/>
            </a:bodyPr>
            <a:lstStyle/>
            <a:p>
              <a:br>
                <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Responsive </a:t>
              </a:r>
              <a:br>
                <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design adaptation</a:t>
              </a:r>
            </a:p>
            <a:p>
              <a:endPar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0" name="Google Shape;4397;ge3efd1aa76_0_3487">
              <a:extLst>
                <a:ext uri="{FF2B5EF4-FFF2-40B4-BE49-F238E27FC236}">
                  <a16:creationId xmlns:a16="http://schemas.microsoft.com/office/drawing/2014/main" id="{02D51EC1-D358-E7A5-2F98-0082AD72EBD9}"/>
                </a:ext>
              </a:extLst>
            </p:cNvPr>
            <p:cNvSpPr/>
            <p:nvPr/>
          </p:nvSpPr>
          <p:spPr>
            <a:xfrm>
              <a:off x="4755971" y="6518861"/>
              <a:ext cx="9079923" cy="996625"/>
            </a:xfrm>
            <a:prstGeom prst="roundRect">
              <a:avLst>
                <a:gd name="adj" fmla="val 17143"/>
              </a:avLst>
            </a:prstGeom>
            <a:solidFill>
              <a:schemeClr val="lt1"/>
            </a:solidFill>
            <a:ln w="38100" cap="flat" cmpd="sng">
              <a:solidFill>
                <a:srgbClr val="07A59D"/>
              </a:solidFill>
              <a:prstDash val="solid"/>
              <a:round/>
              <a:headEnd type="none" w="sm" len="sm"/>
              <a:tailEnd type="none" w="sm" len="sm"/>
            </a:ln>
          </p:spPr>
          <p:txBody>
            <a:bodyPr spcFirstLastPara="1" wrap="square" lIns="68569" tIns="34275" rIns="68569" bIns="34275" anchor="ctr" anchorCtr="0">
              <a:noAutofit/>
            </a:bodyPr>
            <a:lstStyle/>
            <a:p>
              <a:pPr marL="355600" eaLnBrk="1" hangingPunct="1">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Optimizes UIs for various devices by suggesting layout adjustments and responsive techniques</a:t>
              </a:r>
            </a:p>
          </p:txBody>
        </p:sp>
      </p:grpSp>
    </p:spTree>
    <p:extLst>
      <p:ext uri="{BB962C8B-B14F-4D97-AF65-F5344CB8AC3E}">
        <p14:creationId xmlns:p14="http://schemas.microsoft.com/office/powerpoint/2010/main" val="187499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Google Shape;24;p23">
            <a:extLst>
              <a:ext uri="{FF2B5EF4-FFF2-40B4-BE49-F238E27FC236}">
                <a16:creationId xmlns:a16="http://schemas.microsoft.com/office/drawing/2014/main" id="{B5829327-1B7A-9FBB-DADF-3FE357AB2FC9}"/>
              </a:ext>
            </a:extLst>
          </p:cNvPr>
          <p:cNvSpPr txBox="1">
            <a:spLocks noGrp="1"/>
          </p:cNvSpPr>
          <p:nvPr>
            <p:ph type="body" idx="10" hasCustomPrompt="1"/>
          </p:nvPr>
        </p:nvSpPr>
        <p:spPr>
          <a:xfrm>
            <a:off x="8140032" y="2717240"/>
            <a:ext cx="7149935" cy="3709528"/>
          </a:xfrm>
          <a:noFill/>
          <a:ln>
            <a:noFill/>
          </a:ln>
        </p:spPr>
        <p:txBody>
          <a:bodyPr spcFirstLastPara="1" wrap="square" lIns="91425" tIns="0" rIns="91425" bIns="108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marL="0" indent="0">
              <a:buNone/>
            </a:pPr>
            <a:r>
              <a:rPr lang="en-US" dirty="0">
                <a:latin typeface="Open Sans" panose="020B0606030504020204" pitchFamily="34" charset="0"/>
              </a:rPr>
              <a:t>In the previous lesson, we studied: </a:t>
            </a:r>
          </a:p>
          <a:p>
            <a:r>
              <a:rPr lang="en-US" dirty="0">
                <a:latin typeface="Open Sans" panose="020B0606030504020204" pitchFamily="34" charset="0"/>
              </a:rPr>
              <a:t>Generative AI helps create an efficient project plan based on various parameters, such as resource bandwidth, duration, complexity, and agenda. </a:t>
            </a:r>
          </a:p>
          <a:p>
            <a:r>
              <a:rPr lang="en-US" dirty="0">
                <a:latin typeface="Open Sans" panose="020B0606030504020204" pitchFamily="34" charset="0"/>
              </a:rPr>
              <a:t>It quickly generates a plan that is achievable with concrete outcomes.</a:t>
            </a:r>
          </a:p>
          <a:p>
            <a:r>
              <a:rPr lang="en-US" dirty="0">
                <a:latin typeface="Open Sans" panose="020B0606030504020204" pitchFamily="34" charset="0"/>
              </a:rPr>
              <a:t>It tailors to the planning pedagogy or model the team has decided to use, such as Agile and Scrum.</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Generative AI in UI/UX Design</a:t>
            </a:r>
            <a:endParaRPr lang="en-GB" dirty="0"/>
          </a:p>
        </p:txBody>
      </p:sp>
      <p:sp>
        <p:nvSpPr>
          <p:cNvPr id="6" name="Brandline">
            <a:extLst>
              <a:ext uri="{FF2B5EF4-FFF2-40B4-BE49-F238E27FC236}">
                <a16:creationId xmlns:a16="http://schemas.microsoft.com/office/drawing/2014/main" id="{621E84AF-D349-279E-F12C-65BF4F048683}"/>
              </a:ext>
            </a:extLst>
          </p:cNvPr>
          <p:cNvSpPr/>
          <p:nvPr/>
        </p:nvSpPr>
        <p:spPr>
          <a:xfrm>
            <a:off x="4851400" y="816324"/>
            <a:ext cx="6569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a:extLst>
              <a:ext uri="{FF2B5EF4-FFF2-40B4-BE49-F238E27FC236}">
                <a16:creationId xmlns:a16="http://schemas.microsoft.com/office/drawing/2014/main" id="{5ECB280E-CCD0-DD7E-F16E-DB5772CEE105}"/>
              </a:ext>
            </a:extLst>
          </p:cNvPr>
          <p:cNvGrpSpPr/>
          <p:nvPr/>
        </p:nvGrpSpPr>
        <p:grpSpPr>
          <a:xfrm>
            <a:off x="1700368" y="1857371"/>
            <a:ext cx="12855264" cy="5632453"/>
            <a:chOff x="1655977" y="2732202"/>
            <a:chExt cx="12855264" cy="5632453"/>
          </a:xfrm>
        </p:grpSpPr>
        <p:grpSp>
          <p:nvGrpSpPr>
            <p:cNvPr id="2" name="Group 1">
              <a:extLst>
                <a:ext uri="{FF2B5EF4-FFF2-40B4-BE49-F238E27FC236}">
                  <a16:creationId xmlns:a16="http://schemas.microsoft.com/office/drawing/2014/main" id="{863EA320-D58D-34BB-8752-D193234B3A9C}"/>
                </a:ext>
              </a:extLst>
            </p:cNvPr>
            <p:cNvGrpSpPr/>
            <p:nvPr/>
          </p:nvGrpSpPr>
          <p:grpSpPr>
            <a:xfrm>
              <a:off x="1655977" y="2732202"/>
              <a:ext cx="12855264" cy="1087770"/>
              <a:chOff x="1803400" y="1928041"/>
              <a:chExt cx="12153900" cy="1213995"/>
            </a:xfrm>
          </p:grpSpPr>
          <p:sp>
            <p:nvSpPr>
              <p:cNvPr id="7" name="Google Shape;4395;ge3efd1aa76_0_3487">
                <a:extLst>
                  <a:ext uri="{FF2B5EF4-FFF2-40B4-BE49-F238E27FC236}">
                    <a16:creationId xmlns:a16="http://schemas.microsoft.com/office/drawing/2014/main" id="{29E5111E-F305-61BC-3503-EBFF6ADC6A45}"/>
                  </a:ext>
                </a:extLst>
              </p:cNvPr>
              <p:cNvSpPr/>
              <p:nvPr/>
            </p:nvSpPr>
            <p:spPr>
              <a:xfrm>
                <a:off x="1803400" y="1928041"/>
                <a:ext cx="12153900" cy="1213995"/>
              </a:xfrm>
              <a:prstGeom prst="roundRect">
                <a:avLst>
                  <a:gd name="adj" fmla="val 16162"/>
                </a:avLst>
              </a:prstGeom>
              <a:solidFill>
                <a:srgbClr val="6D856D"/>
              </a:solidFill>
              <a:ln>
                <a:noFill/>
              </a:ln>
            </p:spPr>
            <p:txBody>
              <a:bodyPr spcFirstLastPara="1" wrap="square" lIns="68569" tIns="34275" rIns="68569" bIns="34275" anchor="ctr" anchorCtr="0">
                <a:noAutofit/>
              </a:bodyPr>
              <a:lstStyle/>
              <a:p>
                <a:pPr>
                  <a:lnSpc>
                    <a:spcPct val="113000"/>
                  </a:lnSpc>
                </a:pP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Image and </a:t>
                </a:r>
              </a:p>
              <a:p>
                <a:pPr>
                  <a:lnSpc>
                    <a:spcPct val="113000"/>
                  </a:lnSpc>
                </a:pP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icon generation</a:t>
                </a:r>
                <a:endParaRPr lang="th-TH" sz="2200" dirty="0">
                  <a:solidFill>
                    <a:schemeClr val="bg1"/>
                  </a:solidFill>
                  <a:latin typeface="Open Sans Semibold" panose="020B0706030804020204" pitchFamily="34" charset="0"/>
                  <a:ea typeface="Open Sans Semibold" panose="020B0706030804020204" pitchFamily="34" charset="0"/>
                </a:endParaRPr>
              </a:p>
            </p:txBody>
          </p:sp>
          <p:sp>
            <p:nvSpPr>
              <p:cNvPr id="8" name="Google Shape;4397;ge3efd1aa76_0_3487">
                <a:extLst>
                  <a:ext uri="{FF2B5EF4-FFF2-40B4-BE49-F238E27FC236}">
                    <a16:creationId xmlns:a16="http://schemas.microsoft.com/office/drawing/2014/main" id="{7913A200-BA2B-84FA-CBA0-89EBCF8E3B60}"/>
                  </a:ext>
                </a:extLst>
              </p:cNvPr>
              <p:cNvSpPr/>
              <p:nvPr/>
            </p:nvSpPr>
            <p:spPr>
              <a:xfrm>
                <a:off x="4767179" y="2040897"/>
                <a:ext cx="9068716" cy="996625"/>
              </a:xfrm>
              <a:prstGeom prst="roundRect">
                <a:avLst>
                  <a:gd name="adj" fmla="val 17143"/>
                </a:avLst>
              </a:prstGeom>
              <a:solidFill>
                <a:schemeClr val="lt1"/>
              </a:solidFill>
              <a:ln w="38100" cap="flat" cmpd="sng">
                <a:solidFill>
                  <a:srgbClr val="475747"/>
                </a:solidFill>
                <a:prstDash val="solid"/>
                <a:round/>
                <a:headEnd type="none" w="sm" len="sm"/>
                <a:tailEnd type="none" w="sm" len="sm"/>
              </a:ln>
            </p:spPr>
            <p:txBody>
              <a:bodyPr spcFirstLastPara="1" wrap="square" lIns="68569" tIns="34275" rIns="68569" bIns="34275" anchor="ctr" anchorCtr="0">
                <a:noAutofit/>
              </a:bodyPr>
              <a:lstStyle/>
              <a:p>
                <a:pPr marL="355600" eaLnBrk="1" hangingPunct="1">
                  <a:lnSpc>
                    <a:spcPct val="113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Assists in creating tailored images, icons, and graphics that enhance the design aesthetic</a:t>
                </a:r>
              </a:p>
            </p:txBody>
          </p:sp>
        </p:grpSp>
        <p:grpSp>
          <p:nvGrpSpPr>
            <p:cNvPr id="9" name="Group 8">
              <a:extLst>
                <a:ext uri="{FF2B5EF4-FFF2-40B4-BE49-F238E27FC236}">
                  <a16:creationId xmlns:a16="http://schemas.microsoft.com/office/drawing/2014/main" id="{70C71E9E-80C0-E55F-AFC8-1D7FA9669BE6}"/>
                </a:ext>
              </a:extLst>
            </p:cNvPr>
            <p:cNvGrpSpPr/>
            <p:nvPr/>
          </p:nvGrpSpPr>
          <p:grpSpPr>
            <a:xfrm>
              <a:off x="1672180" y="3933039"/>
              <a:ext cx="12838934" cy="1087771"/>
              <a:chOff x="1079500" y="3334987"/>
              <a:chExt cx="12861441" cy="1318510"/>
            </a:xfrm>
          </p:grpSpPr>
          <p:sp>
            <p:nvSpPr>
              <p:cNvPr id="10" name="Google Shape;4395;ge3efd1aa76_0_3487">
                <a:extLst>
                  <a:ext uri="{FF2B5EF4-FFF2-40B4-BE49-F238E27FC236}">
                    <a16:creationId xmlns:a16="http://schemas.microsoft.com/office/drawing/2014/main" id="{C47E5AA1-8E00-85E9-F9AD-67F764C2A241}"/>
                  </a:ext>
                </a:extLst>
              </p:cNvPr>
              <p:cNvSpPr/>
              <p:nvPr/>
            </p:nvSpPr>
            <p:spPr>
              <a:xfrm>
                <a:off x="1079500" y="3334987"/>
                <a:ext cx="12861441" cy="1318510"/>
              </a:xfrm>
              <a:prstGeom prst="roundRect">
                <a:avLst>
                  <a:gd name="adj" fmla="val 16162"/>
                </a:avLst>
              </a:prstGeom>
              <a:solidFill>
                <a:srgbClr val="9D574E"/>
              </a:solidFill>
              <a:ln>
                <a:noFill/>
              </a:ln>
            </p:spPr>
            <p:txBody>
              <a:bodyPr spcFirstLastPara="1" wrap="square" lIns="68569" tIns="34275" rIns="68569" bIns="34275" anchor="ctr" anchorCtr="0">
                <a:noAutofit/>
              </a:bodyPr>
              <a:lstStyle/>
              <a:p>
                <a:pPr>
                  <a:lnSpc>
                    <a:spcPct val="113000"/>
                  </a:lnSpc>
                </a:pP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User experiences</a:t>
                </a:r>
                <a:endParaRPr lang="th-TH" sz="2200" dirty="0">
                  <a:latin typeface="Open Sans Semibold" panose="020B0706030804020204" pitchFamily="34" charset="0"/>
                  <a:ea typeface="Open Sans Semibold" panose="020B0706030804020204" pitchFamily="34" charset="0"/>
                </a:endParaRPr>
              </a:p>
            </p:txBody>
          </p:sp>
          <p:sp>
            <p:nvSpPr>
              <p:cNvPr id="11" name="Google Shape;4397;ge3efd1aa76_0_3487">
                <a:extLst>
                  <a:ext uri="{FF2B5EF4-FFF2-40B4-BE49-F238E27FC236}">
                    <a16:creationId xmlns:a16="http://schemas.microsoft.com/office/drawing/2014/main" id="{B47543D0-D57A-68D7-5173-884865C4D945}"/>
                  </a:ext>
                </a:extLst>
              </p:cNvPr>
              <p:cNvSpPr/>
              <p:nvPr/>
            </p:nvSpPr>
            <p:spPr>
              <a:xfrm>
                <a:off x="4203700" y="3439501"/>
                <a:ext cx="9615836" cy="1109482"/>
              </a:xfrm>
              <a:prstGeom prst="roundRect">
                <a:avLst>
                  <a:gd name="adj" fmla="val 17143"/>
                </a:avLst>
              </a:prstGeom>
              <a:solidFill>
                <a:schemeClr val="lt1"/>
              </a:solidFill>
              <a:ln w="38100" cap="flat" cmpd="sng">
                <a:solidFill>
                  <a:srgbClr val="884C44"/>
                </a:solidFill>
                <a:prstDash val="solid"/>
                <a:round/>
                <a:headEnd type="none" w="sm" len="sm"/>
                <a:tailEnd type="none" w="sm" len="sm"/>
              </a:ln>
            </p:spPr>
            <p:txBody>
              <a:bodyPr spcFirstLastPara="1" wrap="square" lIns="68569" tIns="34275" rIns="68569" bIns="34275" anchor="ctr" anchorCtr="0">
                <a:noAutofit/>
              </a:bodyPr>
              <a:lstStyle/>
              <a:p>
                <a:pPr marL="355600" lvl="0" eaLnBrk="1" hangingPunct="1">
                  <a:lnSpc>
                    <a:spcPct val="113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Customizes interfaces to individual preferences for a more engaging and relevant experience</a:t>
                </a:r>
              </a:p>
            </p:txBody>
          </p:sp>
        </p:grpSp>
        <p:grpSp>
          <p:nvGrpSpPr>
            <p:cNvPr id="12" name="Group 11">
              <a:extLst>
                <a:ext uri="{FF2B5EF4-FFF2-40B4-BE49-F238E27FC236}">
                  <a16:creationId xmlns:a16="http://schemas.microsoft.com/office/drawing/2014/main" id="{559E4267-0BB8-5EB4-2F9D-A90729A3F47B}"/>
                </a:ext>
              </a:extLst>
            </p:cNvPr>
            <p:cNvGrpSpPr/>
            <p:nvPr/>
          </p:nvGrpSpPr>
          <p:grpSpPr>
            <a:xfrm>
              <a:off x="1672053" y="5133877"/>
              <a:ext cx="12838934" cy="1001548"/>
              <a:chOff x="1079500" y="4246803"/>
              <a:chExt cx="12861441" cy="1213997"/>
            </a:xfrm>
          </p:grpSpPr>
          <p:sp>
            <p:nvSpPr>
              <p:cNvPr id="13" name="Google Shape;4395;ge3efd1aa76_0_3487">
                <a:extLst>
                  <a:ext uri="{FF2B5EF4-FFF2-40B4-BE49-F238E27FC236}">
                    <a16:creationId xmlns:a16="http://schemas.microsoft.com/office/drawing/2014/main" id="{3ABD371A-FB1D-A255-E11F-DAB4EB200B1C}"/>
                  </a:ext>
                </a:extLst>
              </p:cNvPr>
              <p:cNvSpPr/>
              <p:nvPr/>
            </p:nvSpPr>
            <p:spPr>
              <a:xfrm>
                <a:off x="1079500" y="4246803"/>
                <a:ext cx="12861441" cy="1213997"/>
              </a:xfrm>
              <a:prstGeom prst="roundRect">
                <a:avLst>
                  <a:gd name="adj" fmla="val 16162"/>
                </a:avLst>
              </a:prstGeom>
              <a:solidFill>
                <a:srgbClr val="535593"/>
              </a:solidFill>
              <a:ln>
                <a:solidFill>
                  <a:srgbClr val="404172"/>
                </a:solidFill>
              </a:ln>
            </p:spPr>
            <p:txBody>
              <a:bodyPr spcFirstLastPara="1" wrap="square" lIns="68569" tIns="34275" rIns="68569" bIns="34275" anchor="ctr" anchorCtr="0">
                <a:noAutofit/>
              </a:bodyPr>
              <a:lstStyle/>
              <a:p>
                <a:pPr>
                  <a:lnSpc>
                    <a:spcPct val="113000"/>
                  </a:lnSpc>
                </a:pP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Content development</a:t>
                </a:r>
                <a:endPar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 name="Google Shape;4397;ge3efd1aa76_0_3487">
                <a:extLst>
                  <a:ext uri="{FF2B5EF4-FFF2-40B4-BE49-F238E27FC236}">
                    <a16:creationId xmlns:a16="http://schemas.microsoft.com/office/drawing/2014/main" id="{D63D6BE6-B39A-52DC-CC7A-AFFAE05E634C}"/>
                  </a:ext>
                </a:extLst>
              </p:cNvPr>
              <p:cNvSpPr/>
              <p:nvPr/>
            </p:nvSpPr>
            <p:spPr>
              <a:xfrm>
                <a:off x="4203700" y="4343767"/>
                <a:ext cx="9615836" cy="1020067"/>
              </a:xfrm>
              <a:prstGeom prst="roundRect">
                <a:avLst>
                  <a:gd name="adj" fmla="val 17143"/>
                </a:avLst>
              </a:prstGeom>
              <a:solidFill>
                <a:schemeClr val="lt1"/>
              </a:solidFill>
              <a:ln w="38100" cap="flat" cmpd="sng">
                <a:solidFill>
                  <a:srgbClr val="2D2E51"/>
                </a:solidFill>
                <a:prstDash val="solid"/>
                <a:round/>
                <a:headEnd type="none" w="sm" len="sm"/>
                <a:tailEnd type="none" w="sm" len="sm"/>
              </a:ln>
            </p:spPr>
            <p:txBody>
              <a:bodyPr spcFirstLastPara="1" wrap="square" lIns="68569" tIns="34275" rIns="68569" bIns="34275" anchor="ctr" anchorCtr="0">
                <a:noAutofit/>
              </a:bodyPr>
              <a:lstStyle/>
              <a:p>
                <a:pPr marL="355600" eaLnBrk="1" hangingPunct="1">
                  <a:lnSpc>
                    <a:spcPct val="113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Ensures consistency across product descriptions, headlines, and interface copy</a:t>
                </a:r>
              </a:p>
            </p:txBody>
          </p:sp>
        </p:grpSp>
        <p:grpSp>
          <p:nvGrpSpPr>
            <p:cNvPr id="15" name="Group 14">
              <a:extLst>
                <a:ext uri="{FF2B5EF4-FFF2-40B4-BE49-F238E27FC236}">
                  <a16:creationId xmlns:a16="http://schemas.microsoft.com/office/drawing/2014/main" id="{22B243C7-F048-753B-49DF-2D1DB912F5F5}"/>
                </a:ext>
              </a:extLst>
            </p:cNvPr>
            <p:cNvGrpSpPr/>
            <p:nvPr/>
          </p:nvGrpSpPr>
          <p:grpSpPr>
            <a:xfrm>
              <a:off x="1671926" y="6248492"/>
              <a:ext cx="12838934" cy="1001548"/>
              <a:chOff x="1803400" y="6406005"/>
              <a:chExt cx="12153900" cy="1213995"/>
            </a:xfrm>
          </p:grpSpPr>
          <p:sp>
            <p:nvSpPr>
              <p:cNvPr id="16" name="Google Shape;4395;ge3efd1aa76_0_3487">
                <a:extLst>
                  <a:ext uri="{FF2B5EF4-FFF2-40B4-BE49-F238E27FC236}">
                    <a16:creationId xmlns:a16="http://schemas.microsoft.com/office/drawing/2014/main" id="{9F088126-DAD8-D23E-6CD0-44D32CCB558A}"/>
                  </a:ext>
                </a:extLst>
              </p:cNvPr>
              <p:cNvSpPr/>
              <p:nvPr/>
            </p:nvSpPr>
            <p:spPr>
              <a:xfrm>
                <a:off x="1803400" y="6406005"/>
                <a:ext cx="12153900" cy="1213995"/>
              </a:xfrm>
              <a:prstGeom prst="roundRect">
                <a:avLst>
                  <a:gd name="adj" fmla="val 16162"/>
                </a:avLst>
              </a:prstGeom>
              <a:solidFill>
                <a:schemeClr val="accent4">
                  <a:lumMod val="75000"/>
                </a:schemeClr>
              </a:solidFill>
              <a:ln>
                <a:solidFill>
                  <a:srgbClr val="BF9000"/>
                </a:solidFill>
              </a:ln>
            </p:spPr>
            <p:txBody>
              <a:bodyPr spcFirstLastPara="1" wrap="square" lIns="68569" tIns="34275" rIns="68569" bIns="34275" anchor="ctr" anchorCtr="0">
                <a:noAutofit/>
              </a:bodyPr>
              <a:lstStyle/>
              <a:p>
                <a:pPr>
                  <a:lnSpc>
                    <a:spcPct val="113000"/>
                  </a:lnSpc>
                </a:pP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Usability insights</a:t>
                </a:r>
                <a:endPar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7" name="Google Shape;4397;ge3efd1aa76_0_3487">
                <a:extLst>
                  <a:ext uri="{FF2B5EF4-FFF2-40B4-BE49-F238E27FC236}">
                    <a16:creationId xmlns:a16="http://schemas.microsoft.com/office/drawing/2014/main" id="{9CF21B7B-518B-04A6-3659-1F70FBB04A7E}"/>
                  </a:ext>
                </a:extLst>
              </p:cNvPr>
              <p:cNvSpPr/>
              <p:nvPr/>
            </p:nvSpPr>
            <p:spPr>
              <a:xfrm>
                <a:off x="4755850" y="6518861"/>
                <a:ext cx="9080045" cy="996625"/>
              </a:xfrm>
              <a:prstGeom prst="roundRect">
                <a:avLst>
                  <a:gd name="adj" fmla="val 17143"/>
                </a:avLst>
              </a:prstGeom>
              <a:solidFill>
                <a:schemeClr val="lt1"/>
              </a:solidFill>
              <a:ln w="38100" cap="flat" cmpd="sng">
                <a:solidFill>
                  <a:srgbClr val="926F00"/>
                </a:solidFill>
                <a:prstDash val="solid"/>
                <a:round/>
                <a:headEnd type="none" w="sm" len="sm"/>
                <a:tailEnd type="none" w="sm" len="sm"/>
              </a:ln>
            </p:spPr>
            <p:txBody>
              <a:bodyPr spcFirstLastPara="1" wrap="square" lIns="68569" tIns="34275" rIns="68569" bIns="34275" anchor="ctr" anchorCtr="0">
                <a:noAutofit/>
              </a:bodyPr>
              <a:lstStyle/>
              <a:p>
                <a:pPr marL="355600" eaLnBrk="1" hangingPunct="1">
                  <a:lnSpc>
                    <a:spcPct val="113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Forecasts user interaction and identifies usability challenges before </a:t>
                </a:r>
                <a:b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live deployment</a:t>
                </a:r>
              </a:p>
            </p:txBody>
          </p:sp>
        </p:grpSp>
        <p:grpSp>
          <p:nvGrpSpPr>
            <p:cNvPr id="18" name="Group 17">
              <a:extLst>
                <a:ext uri="{FF2B5EF4-FFF2-40B4-BE49-F238E27FC236}">
                  <a16:creationId xmlns:a16="http://schemas.microsoft.com/office/drawing/2014/main" id="{CEFCD7B7-9825-F575-7B99-53940F6C9958}"/>
                </a:ext>
              </a:extLst>
            </p:cNvPr>
            <p:cNvGrpSpPr/>
            <p:nvPr/>
          </p:nvGrpSpPr>
          <p:grpSpPr>
            <a:xfrm>
              <a:off x="1671797" y="7363107"/>
              <a:ext cx="12838934" cy="1001548"/>
              <a:chOff x="1803400" y="6406005"/>
              <a:chExt cx="12153900" cy="1213995"/>
            </a:xfrm>
          </p:grpSpPr>
          <p:sp>
            <p:nvSpPr>
              <p:cNvPr id="19" name="Google Shape;4395;ge3efd1aa76_0_3487">
                <a:extLst>
                  <a:ext uri="{FF2B5EF4-FFF2-40B4-BE49-F238E27FC236}">
                    <a16:creationId xmlns:a16="http://schemas.microsoft.com/office/drawing/2014/main" id="{222838B8-EE53-49A8-815A-D472494B23B2}"/>
                  </a:ext>
                </a:extLst>
              </p:cNvPr>
              <p:cNvSpPr/>
              <p:nvPr/>
            </p:nvSpPr>
            <p:spPr>
              <a:xfrm>
                <a:off x="1803400" y="6406005"/>
                <a:ext cx="12153900" cy="1213995"/>
              </a:xfrm>
              <a:prstGeom prst="roundRect">
                <a:avLst>
                  <a:gd name="adj" fmla="val 16162"/>
                </a:avLst>
              </a:prstGeom>
              <a:solidFill>
                <a:srgbClr val="07A59D"/>
              </a:solidFill>
              <a:ln>
                <a:solidFill>
                  <a:srgbClr val="07A59D"/>
                </a:solidFill>
              </a:ln>
            </p:spPr>
            <p:txBody>
              <a:bodyPr spcFirstLastPara="1" wrap="square" lIns="68569" tIns="34275" rIns="68569" bIns="34275" anchor="ctr" anchorCtr="0">
                <a:noAutofit/>
              </a:bodyPr>
              <a:lstStyle/>
              <a:p>
                <a:pPr>
                  <a:lnSpc>
                    <a:spcPct val="113000"/>
                  </a:lnSpc>
                </a:pPr>
                <a:br>
                  <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Design collaboration</a:t>
                </a:r>
              </a:p>
              <a:p>
                <a:pPr>
                  <a:lnSpc>
                    <a:spcPct val="113000"/>
                  </a:lnSpc>
                </a:pPr>
                <a:endPar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0" name="Google Shape;4397;ge3efd1aa76_0_3487">
                <a:extLst>
                  <a:ext uri="{FF2B5EF4-FFF2-40B4-BE49-F238E27FC236}">
                    <a16:creationId xmlns:a16="http://schemas.microsoft.com/office/drawing/2014/main" id="{02D51EC1-D358-E7A5-2F98-0082AD72EBD9}"/>
                  </a:ext>
                </a:extLst>
              </p:cNvPr>
              <p:cNvSpPr/>
              <p:nvPr/>
            </p:nvSpPr>
            <p:spPr>
              <a:xfrm>
                <a:off x="4755971" y="6518861"/>
                <a:ext cx="9079923" cy="996625"/>
              </a:xfrm>
              <a:prstGeom prst="roundRect">
                <a:avLst>
                  <a:gd name="adj" fmla="val 17143"/>
                </a:avLst>
              </a:prstGeom>
              <a:solidFill>
                <a:schemeClr val="lt1"/>
              </a:solidFill>
              <a:ln w="38100" cap="flat" cmpd="sng">
                <a:solidFill>
                  <a:srgbClr val="07A59D"/>
                </a:solidFill>
                <a:prstDash val="solid"/>
                <a:round/>
                <a:headEnd type="none" w="sm" len="sm"/>
                <a:tailEnd type="none" w="sm" len="sm"/>
              </a:ln>
            </p:spPr>
            <p:txBody>
              <a:bodyPr spcFirstLastPara="1" wrap="square" lIns="68569" tIns="34275" rIns="68569" bIns="34275" anchor="ctr" anchorCtr="0">
                <a:noAutofit/>
              </a:bodyPr>
              <a:lstStyle/>
              <a:p>
                <a:pPr marL="355600" eaLnBrk="1" hangingPunct="1">
                  <a:lnSpc>
                    <a:spcPct val="113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Streamlines collaboration by automating feedback analysis and offers actionable insights </a:t>
                </a:r>
              </a:p>
            </p:txBody>
          </p:sp>
        </p:grpSp>
      </p:grpSp>
    </p:spTree>
    <p:extLst>
      <p:ext uri="{BB962C8B-B14F-4D97-AF65-F5344CB8AC3E}">
        <p14:creationId xmlns:p14="http://schemas.microsoft.com/office/powerpoint/2010/main" val="2152247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a:xfrm>
            <a:off x="2421577" y="348008"/>
            <a:ext cx="9696532" cy="646426"/>
          </a:xfrm>
        </p:spPr>
        <p:txBody>
          <a:bodyPr/>
          <a:lstStyle/>
          <a:p>
            <a:r>
              <a:rPr lang="en-US" dirty="0">
                <a:latin typeface="Open Sans" panose="020B0606030504020204" pitchFamily="34" charset="0"/>
              </a:rPr>
              <a:t>Generating UI Design Using </a:t>
            </a:r>
            <a:r>
              <a:rPr lang="en-US" dirty="0" err="1">
                <a:latin typeface="Open Sans" panose="020B0606030504020204" pitchFamily="34" charset="0"/>
              </a:rPr>
              <a:t>Uizard</a:t>
            </a:r>
            <a:r>
              <a:rPr lang="en-US" dirty="0">
                <a:latin typeface="Open Sans" panose="020B0606030504020204" pitchFamily="34" charset="0"/>
              </a:rPr>
              <a:t> </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p:txBody>
          <a:bodyPr>
            <a:normAutofit/>
          </a:bodyPr>
          <a:lstStyle/>
          <a:p>
            <a:pPr>
              <a:lnSpc>
                <a:spcPct val="115000"/>
              </a:lnSpc>
            </a:pPr>
            <a:r>
              <a:rPr lang="en-US" dirty="0"/>
              <a:t>Demonstrate the process of generating UI design using </a:t>
            </a:r>
            <a:r>
              <a:rPr lang="en-US" dirty="0" err="1"/>
              <a:t>Uizard</a:t>
            </a:r>
            <a:endParaRPr lang="en-US" dirty="0"/>
          </a:p>
          <a:p>
            <a:pPr>
              <a:lnSpc>
                <a:spcPct val="115000"/>
              </a:lnSpc>
            </a:pPr>
            <a:endParaRPr lang="en-US" dirty="0">
              <a:solidFill>
                <a:srgbClr val="404040"/>
              </a:solidFill>
            </a:endParaRPr>
          </a:p>
          <a:p>
            <a:pPr>
              <a:lnSpc>
                <a:spcPct val="115000"/>
              </a:lnSpc>
            </a:pPr>
            <a:r>
              <a:rPr lang="en-US" dirty="0">
                <a:solidFill>
                  <a:srgbClr val="404040"/>
                </a:solidFill>
              </a:rPr>
              <a:t>You are responsible for developing the user interface (UI) for a grocery company’s web application using </a:t>
            </a:r>
            <a:r>
              <a:rPr lang="en-US" dirty="0" err="1">
                <a:solidFill>
                  <a:srgbClr val="404040"/>
                </a:solidFill>
              </a:rPr>
              <a:t>Uizard</a:t>
            </a:r>
            <a:r>
              <a:rPr lang="en-US" dirty="0">
                <a:solidFill>
                  <a:srgbClr val="404040"/>
                </a:solidFill>
              </a:rPr>
              <a:t>. Your goal is to create a connected and stylish design.</a:t>
            </a:r>
          </a:p>
          <a:p>
            <a:pPr>
              <a:lnSpc>
                <a:spcPct val="115000"/>
              </a:lnSpc>
            </a:pPr>
            <a:endParaRPr lang="en-US" dirty="0">
              <a:solidFill>
                <a:srgbClr val="404040"/>
              </a:solidFill>
            </a:endParaRPr>
          </a:p>
          <a:p>
            <a:pPr>
              <a:lnSpc>
                <a:spcPct val="115000"/>
              </a:lnSpc>
            </a:pPr>
            <a:r>
              <a:rPr lang="en-US" dirty="0">
                <a:solidFill>
                  <a:srgbClr val="404040"/>
                </a:solidFill>
              </a:rPr>
              <a:t>This demonstration illustrates how </a:t>
            </a:r>
            <a:r>
              <a:rPr lang="en-US" dirty="0" err="1">
                <a:solidFill>
                  <a:srgbClr val="404040"/>
                </a:solidFill>
              </a:rPr>
              <a:t>Uizard</a:t>
            </a:r>
            <a:r>
              <a:rPr lang="en-US" dirty="0">
                <a:solidFill>
                  <a:srgbClr val="404040"/>
                </a:solidFill>
              </a:rPr>
              <a:t> AI facilitates the creation of a web application. Setting design preferences to ‘Modern and Elegant’ for </a:t>
            </a:r>
            <a:r>
              <a:rPr lang="en-US" dirty="0" err="1">
                <a:solidFill>
                  <a:srgbClr val="404040"/>
                </a:solidFill>
              </a:rPr>
              <a:t>GroceryGo</a:t>
            </a:r>
            <a:r>
              <a:rPr lang="en-US" dirty="0">
                <a:solidFill>
                  <a:srgbClr val="404040"/>
                </a:solidFill>
              </a:rPr>
              <a:t>, which features various interconnected pages like a homepage, user profile, cart, and </a:t>
            </a:r>
            <a:r>
              <a:rPr lang="en-US" dirty="0" err="1">
                <a:solidFill>
                  <a:srgbClr val="404040"/>
                </a:solidFill>
              </a:rPr>
              <a:t>wishlist</a:t>
            </a:r>
            <a:r>
              <a:rPr lang="en-US" dirty="0">
                <a:solidFill>
                  <a:srgbClr val="404040"/>
                </a:solidFill>
              </a:rPr>
              <a:t>, </a:t>
            </a:r>
            <a:r>
              <a:rPr lang="en-US" dirty="0" err="1">
                <a:solidFill>
                  <a:srgbClr val="404040"/>
                </a:solidFill>
              </a:rPr>
              <a:t>Uizard</a:t>
            </a:r>
            <a:r>
              <a:rPr lang="en-US" dirty="0">
                <a:solidFill>
                  <a:srgbClr val="404040"/>
                </a:solidFill>
              </a:rPr>
              <a:t> efficiently produces a cohesive and visually appealing interface.</a:t>
            </a:r>
            <a:br>
              <a:rPr lang="en-US" dirty="0">
                <a:solidFill>
                  <a:srgbClr val="404040"/>
                </a:solidFill>
              </a:rPr>
            </a:br>
            <a:endParaRPr lang="en-US" dirty="0">
              <a:solidFill>
                <a:srgbClr val="404040"/>
              </a:solidFill>
            </a:endParaRPr>
          </a:p>
          <a:p>
            <a:pPr>
              <a:lnSpc>
                <a:spcPct val="115000"/>
              </a:lnSpc>
            </a:pPr>
            <a:endParaRPr lang="en-US" dirty="0">
              <a:solidFill>
                <a:srgbClr val="404040"/>
              </a:solidFill>
            </a:endParaRPr>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dirty="0"/>
              <a:t>15</a:t>
            </a:r>
            <a:endParaRPr lang="en-US" dirty="0"/>
          </a:p>
        </p:txBody>
      </p:sp>
      <p:sp>
        <p:nvSpPr>
          <p:cNvPr id="5" name="Rectangle: Rounded Corners 4">
            <a:extLst>
              <a:ext uri="{FF2B5EF4-FFF2-40B4-BE49-F238E27FC236}">
                <a16:creationId xmlns:a16="http://schemas.microsoft.com/office/drawing/2014/main" id="{AD284EDC-F4AA-E73B-6F6F-A3116A285183}"/>
              </a:ext>
            </a:extLst>
          </p:cNvPr>
          <p:cNvSpPr/>
          <p:nvPr/>
        </p:nvSpPr>
        <p:spPr>
          <a:xfrm>
            <a:off x="1567014" y="7050507"/>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dirty="0">
                <a:solidFill>
                  <a:srgbClr val="404040"/>
                </a:solidFill>
                <a:latin typeface="Open Sans" panose="020B0606030504020204" pitchFamily="34" charset="0"/>
              </a:rPr>
              <a:t>Note: </a:t>
            </a:r>
            <a:r>
              <a:rPr lang="en-US" sz="2200" dirty="0">
                <a:solidFill>
                  <a:srgbClr val="404040"/>
                </a:solidFill>
                <a:latin typeface="Open Sans" panose="020B0606030504020204" pitchFamily="34" charset="0"/>
              </a:rPr>
              <a:t>Refer to the demo document for detailed steps</a:t>
            </a:r>
            <a:r>
              <a:rPr lang="en-IN" sz="2200" dirty="0">
                <a:solidFill>
                  <a:srgbClr val="404040"/>
                </a:solidFill>
                <a:latin typeface="Open Sans" panose="020B0606030504020204" pitchFamily="34" charset="0"/>
              </a:rPr>
              <a:t>:</a:t>
            </a:r>
            <a:endParaRPr lang="en-US" sz="2200" dirty="0">
              <a:solidFill>
                <a:srgbClr val="404040"/>
              </a:solidFill>
              <a:latin typeface="Open Sans" panose="020B0606030504020204" pitchFamily="34" charset="0"/>
            </a:endParaRPr>
          </a:p>
          <a:p>
            <a:pPr algn="ctr">
              <a:lnSpc>
                <a:spcPct val="115000"/>
              </a:lnSpc>
            </a:pPr>
            <a:r>
              <a:rPr lang="en-US" sz="2200" dirty="0">
                <a:solidFill>
                  <a:srgbClr val="404040"/>
                </a:solidFill>
                <a:latin typeface="Open Sans" panose="020B0606030504020204" pitchFamily="34" charset="0"/>
              </a:rPr>
              <a:t>02_Generating_UI_Design_Using_Uizard</a:t>
            </a:r>
            <a:endParaRPr lang="en-IN" sz="2200" dirty="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2527483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a:xfrm>
            <a:off x="2421577" y="348008"/>
            <a:ext cx="9696532" cy="646426"/>
          </a:xfrm>
        </p:spPr>
        <p:txBody>
          <a:bodyPr/>
          <a:lstStyle/>
          <a:p>
            <a:r>
              <a:rPr lang="en-US" dirty="0">
                <a:latin typeface="Open Sans" panose="020B0606030504020204" pitchFamily="34" charset="0"/>
              </a:rPr>
              <a:t>Generating Cards Using Microsoft Designer </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p:txBody>
          <a:bodyPr>
            <a:normAutofit/>
          </a:bodyPr>
          <a:lstStyle/>
          <a:p>
            <a:pPr>
              <a:lnSpc>
                <a:spcPct val="115000"/>
              </a:lnSpc>
            </a:pPr>
            <a:r>
              <a:rPr lang="en-US" dirty="0"/>
              <a:t>Demonstrate the process of generating cards using Microsoft Designer</a:t>
            </a:r>
          </a:p>
          <a:p>
            <a:pPr>
              <a:lnSpc>
                <a:spcPct val="115000"/>
              </a:lnSpc>
            </a:pPr>
            <a:endParaRPr lang="en-US" dirty="0">
              <a:solidFill>
                <a:srgbClr val="404040"/>
              </a:solidFill>
            </a:endParaRPr>
          </a:p>
          <a:p>
            <a:pPr>
              <a:lnSpc>
                <a:spcPct val="115000"/>
              </a:lnSpc>
            </a:pPr>
            <a:r>
              <a:rPr lang="en-US" dirty="0"/>
              <a:t>You are creating a greeting card for </a:t>
            </a:r>
            <a:r>
              <a:rPr lang="en-US" dirty="0" err="1"/>
              <a:t>Freshbar</a:t>
            </a:r>
            <a:r>
              <a:rPr lang="en-US" dirty="0"/>
              <a:t>, a company that specializes in milk products using Microsoft Designer to enhance its visual communication.</a:t>
            </a:r>
          </a:p>
          <a:p>
            <a:pPr>
              <a:lnSpc>
                <a:spcPct val="115000"/>
              </a:lnSpc>
            </a:pPr>
            <a:endParaRPr lang="en-US" dirty="0">
              <a:solidFill>
                <a:srgbClr val="404040"/>
              </a:solidFill>
            </a:endParaRPr>
          </a:p>
          <a:p>
            <a:pPr>
              <a:lnSpc>
                <a:spcPct val="115000"/>
              </a:lnSpc>
            </a:pPr>
            <a:r>
              <a:rPr lang="en-US" dirty="0">
                <a:solidFill>
                  <a:srgbClr val="404040"/>
                </a:solidFill>
              </a:rPr>
              <a:t>This demonstration details how Microsoft Designer is utilized to craft a unique greeting card that reflects the brand’s identity. Starting from selecting a style from the card design options to customizing the content to reflect </a:t>
            </a:r>
            <a:r>
              <a:rPr lang="en-US" dirty="0" err="1">
                <a:solidFill>
                  <a:srgbClr val="404040"/>
                </a:solidFill>
              </a:rPr>
              <a:t>Freshbar’s</a:t>
            </a:r>
            <a:r>
              <a:rPr lang="en-US" dirty="0">
                <a:solidFill>
                  <a:srgbClr val="404040"/>
                </a:solidFill>
              </a:rPr>
              <a:t> efficient supply chain and product range, the process is streamlined for ease and creativity.</a:t>
            </a:r>
            <a:br>
              <a:rPr lang="en-US" dirty="0">
                <a:solidFill>
                  <a:srgbClr val="404040"/>
                </a:solidFill>
              </a:rPr>
            </a:br>
            <a:endParaRPr lang="en-US" dirty="0">
              <a:solidFill>
                <a:srgbClr val="404040"/>
              </a:solidFill>
            </a:endParaRPr>
          </a:p>
          <a:p>
            <a:pPr>
              <a:lnSpc>
                <a:spcPct val="115000"/>
              </a:lnSpc>
            </a:pPr>
            <a:endParaRPr lang="en-US" dirty="0">
              <a:solidFill>
                <a:srgbClr val="404040"/>
              </a:solidFill>
            </a:endParaRPr>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dirty="0"/>
              <a:t>15</a:t>
            </a:r>
            <a:endParaRPr lang="en-US" dirty="0"/>
          </a:p>
        </p:txBody>
      </p:sp>
      <p:sp>
        <p:nvSpPr>
          <p:cNvPr id="5" name="Rectangle: Rounded Corners 4">
            <a:extLst>
              <a:ext uri="{FF2B5EF4-FFF2-40B4-BE49-F238E27FC236}">
                <a16:creationId xmlns:a16="http://schemas.microsoft.com/office/drawing/2014/main" id="{AD284EDC-F4AA-E73B-6F6F-A3116A285183}"/>
              </a:ext>
            </a:extLst>
          </p:cNvPr>
          <p:cNvSpPr/>
          <p:nvPr/>
        </p:nvSpPr>
        <p:spPr>
          <a:xfrm>
            <a:off x="1567014" y="7050507"/>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dirty="0">
                <a:solidFill>
                  <a:srgbClr val="404040"/>
                </a:solidFill>
                <a:latin typeface="Open Sans" panose="020B0606030504020204" pitchFamily="34" charset="0"/>
              </a:rPr>
              <a:t>Note: </a:t>
            </a:r>
            <a:r>
              <a:rPr lang="en-US" sz="2200" dirty="0">
                <a:solidFill>
                  <a:srgbClr val="404040"/>
                </a:solidFill>
                <a:latin typeface="Open Sans" panose="020B0606030504020204" pitchFamily="34" charset="0"/>
              </a:rPr>
              <a:t>Refer to the demo document for detailed steps</a:t>
            </a:r>
            <a:r>
              <a:rPr lang="en-IN" sz="2200" dirty="0">
                <a:solidFill>
                  <a:srgbClr val="404040"/>
                </a:solidFill>
                <a:latin typeface="Open Sans" panose="020B0606030504020204" pitchFamily="34" charset="0"/>
              </a:rPr>
              <a:t>:</a:t>
            </a:r>
            <a:endParaRPr lang="en-US" sz="2200" dirty="0">
              <a:solidFill>
                <a:srgbClr val="404040"/>
              </a:solidFill>
              <a:latin typeface="Open Sans" panose="020B0606030504020204" pitchFamily="34" charset="0"/>
            </a:endParaRPr>
          </a:p>
          <a:p>
            <a:pPr algn="ctr">
              <a:lnSpc>
                <a:spcPct val="115000"/>
              </a:lnSpc>
            </a:pPr>
            <a:r>
              <a:rPr lang="en-US" sz="2200" dirty="0">
                <a:solidFill>
                  <a:srgbClr val="404040"/>
                </a:solidFill>
                <a:latin typeface="Open Sans" panose="020B0606030504020204" pitchFamily="34" charset="0"/>
              </a:rPr>
              <a:t>03_Generating_Cards_Using_Microsoft_Designer</a:t>
            </a:r>
            <a:endParaRPr lang="en-IN" sz="2200" dirty="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1450294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DDB490B-5E67-EC48-6C8F-7C25B9715967}"/>
              </a:ext>
            </a:extLst>
          </p:cNvPr>
          <p:cNvSpPr>
            <a:spLocks noGrp="1"/>
          </p:cNvSpPr>
          <p:nvPr>
            <p:ph type="body" idx="2"/>
          </p:nvPr>
        </p:nvSpPr>
        <p:spPr>
          <a:xfrm>
            <a:off x="8128000" y="4633791"/>
            <a:ext cx="7315200" cy="3986412"/>
          </a:xfrm>
        </p:spPr>
        <p:txBody>
          <a:bodyPr/>
          <a:lstStyle/>
          <a:p>
            <a:r>
              <a:rPr lang="en-US" dirty="0"/>
              <a:t>By randomly generating new interface layouts without considering user data</a:t>
            </a:r>
          </a:p>
          <a:p>
            <a:r>
              <a:rPr lang="en-US" dirty="0"/>
              <a:t>By analysing user interaction patterns and generating personalized UI design suggestions tailored to individual users</a:t>
            </a:r>
          </a:p>
          <a:p>
            <a:r>
              <a:rPr lang="en-US" dirty="0"/>
              <a:t>By fully automating the UI design process, eliminating the need for designer input</a:t>
            </a:r>
          </a:p>
          <a:p>
            <a:r>
              <a:rPr lang="en-US" dirty="0"/>
              <a:t>By automating A/B testing of UI designs without any user feedback</a:t>
            </a:r>
            <a:endParaRPr lang="en-GB" dirty="0"/>
          </a:p>
        </p:txBody>
      </p:sp>
      <p:sp>
        <p:nvSpPr>
          <p:cNvPr id="6" name="Text Placeholder 5">
            <a:extLst>
              <a:ext uri="{FF2B5EF4-FFF2-40B4-BE49-F238E27FC236}">
                <a16:creationId xmlns:a16="http://schemas.microsoft.com/office/drawing/2014/main" id="{8AB5653F-EAB5-E9D9-8C40-166DCD7C99DD}"/>
              </a:ext>
            </a:extLst>
          </p:cNvPr>
          <p:cNvSpPr>
            <a:spLocks noGrp="1"/>
          </p:cNvSpPr>
          <p:nvPr>
            <p:ph type="body" idx="10"/>
          </p:nvPr>
        </p:nvSpPr>
        <p:spPr>
          <a:xfrm>
            <a:off x="8128000" y="1422698"/>
            <a:ext cx="7315200" cy="3087512"/>
          </a:xfrm>
        </p:spPr>
        <p:txBody>
          <a:bodyPr/>
          <a:lstStyle/>
          <a:p>
            <a:r>
              <a:rPr lang="en-US" dirty="0"/>
              <a:t>You are a UI/UX designer working on a mobile app for an e-commerce platform. The team wants to improve the user interface to increase customer engagement and make product recommendations more intuitive. They decide to integrate Generative AI to assist in this process. How can Generative AI best assist you in improving the app's user interface to enhance the user experience?</a:t>
            </a:r>
          </a:p>
        </p:txBody>
      </p:sp>
    </p:spTree>
    <p:extLst>
      <p:ext uri="{BB962C8B-B14F-4D97-AF65-F5344CB8AC3E}">
        <p14:creationId xmlns:p14="http://schemas.microsoft.com/office/powerpoint/2010/main" val="838295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i="0" dirty="0">
                <a:effectLst/>
                <a:latin typeface="Open Sans" panose="020B0606030504020204" pitchFamily="34" charset="0"/>
                <a:ea typeface="Open Sans" panose="020B0606030504020204" pitchFamily="34" charset="0"/>
                <a:cs typeface="Open Sans" panose="020B0606030504020204" pitchFamily="34" charset="0"/>
              </a:rPr>
              <a:t>Personalization and Customization in UI/UX Design</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2293551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Personalization in UI and UX Design </a:t>
            </a:r>
            <a:endParaRPr lang="en-GB" dirty="0"/>
          </a:p>
        </p:txBody>
      </p:sp>
      <p:sp>
        <p:nvSpPr>
          <p:cNvPr id="4" name="Brandline">
            <a:extLst>
              <a:ext uri="{FF2B5EF4-FFF2-40B4-BE49-F238E27FC236}">
                <a16:creationId xmlns:a16="http://schemas.microsoft.com/office/drawing/2014/main" id="{BB46224B-692F-9954-EC9E-91230CD8FE52}"/>
              </a:ext>
            </a:extLst>
          </p:cNvPr>
          <p:cNvSpPr/>
          <p:nvPr/>
        </p:nvSpPr>
        <p:spPr>
          <a:xfrm>
            <a:off x="4241800" y="816324"/>
            <a:ext cx="7776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2E71B321-2920-6974-953B-09B14B576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301" y="2242206"/>
            <a:ext cx="5288112" cy="4904827"/>
          </a:xfrm>
          <a:prstGeom prst="flowChartAlternateProcess">
            <a:avLst/>
          </a:prstGeom>
        </p:spPr>
      </p:pic>
      <p:grpSp>
        <p:nvGrpSpPr>
          <p:cNvPr id="2" name="Group 1">
            <a:extLst>
              <a:ext uri="{FF2B5EF4-FFF2-40B4-BE49-F238E27FC236}">
                <a16:creationId xmlns:a16="http://schemas.microsoft.com/office/drawing/2014/main" id="{AC33637C-910C-F5BD-49C7-A0077FD6C147}"/>
              </a:ext>
            </a:extLst>
          </p:cNvPr>
          <p:cNvGrpSpPr/>
          <p:nvPr/>
        </p:nvGrpSpPr>
        <p:grpSpPr>
          <a:xfrm>
            <a:off x="8399838" y="2056644"/>
            <a:ext cx="6582565" cy="2353826"/>
            <a:chOff x="2435410" y="1474541"/>
            <a:chExt cx="11661418" cy="1768462"/>
          </a:xfrm>
        </p:grpSpPr>
        <p:sp>
          <p:nvSpPr>
            <p:cNvPr id="5" name="Rectangle: Rounded Corners 4">
              <a:extLst>
                <a:ext uri="{FF2B5EF4-FFF2-40B4-BE49-F238E27FC236}">
                  <a16:creationId xmlns:a16="http://schemas.microsoft.com/office/drawing/2014/main" id="{DC23851B-EC73-A30B-4786-591FE6D50E52}"/>
                </a:ext>
              </a:extLst>
            </p:cNvPr>
            <p:cNvSpPr/>
            <p:nvPr/>
          </p:nvSpPr>
          <p:spPr>
            <a:xfrm>
              <a:off x="2435410" y="1895887"/>
              <a:ext cx="11661418" cy="1347116"/>
            </a:xfrm>
            <a:prstGeom prst="roundRect">
              <a:avLst>
                <a:gd name="adj" fmla="val 9931"/>
              </a:avLst>
            </a:prstGeom>
            <a:solidFill>
              <a:schemeClr val="bg1"/>
            </a:solidFill>
            <a:ln>
              <a:solidFill>
                <a:srgbClr val="204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b="0" i="0" u="none" strike="noStrike"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It involves dynamically adjusting content and interactions to </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align with</a:t>
              </a:r>
              <a:r>
                <a:rPr lang="en-US" sz="2200" b="0" i="0" u="none" strike="noStrike"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users’</a:t>
              </a:r>
              <a:r>
                <a:rPr lang="en-US" sz="2200" b="0" i="0" u="none" strike="noStrike"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preferences, behaviors, and past interactions.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Rounded Corners 8">
              <a:extLst>
                <a:ext uri="{FF2B5EF4-FFF2-40B4-BE49-F238E27FC236}">
                  <a16:creationId xmlns:a16="http://schemas.microsoft.com/office/drawing/2014/main" id="{4432CBA3-7E9F-E5A7-C3DC-40904F737650}"/>
                </a:ext>
              </a:extLst>
            </p:cNvPr>
            <p:cNvSpPr/>
            <p:nvPr/>
          </p:nvSpPr>
          <p:spPr>
            <a:xfrm>
              <a:off x="2683689" y="1474541"/>
              <a:ext cx="5412269" cy="415667"/>
            </a:xfrm>
            <a:prstGeom prst="roundRect">
              <a:avLst/>
            </a:prstGeom>
            <a:solidFill>
              <a:srgbClr val="204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IN" sz="2200" dirty="0">
                  <a:latin typeface="Open Sans" panose="020B0606030504020204" pitchFamily="34" charset="0"/>
                  <a:ea typeface="Open Sans" panose="020B0606030504020204" pitchFamily="34" charset="0"/>
                  <a:cs typeface="Open Sans" panose="020B0606030504020204" pitchFamily="34" charset="0"/>
                </a:rPr>
                <a:t>Definition</a:t>
              </a:r>
            </a:p>
          </p:txBody>
        </p:sp>
      </p:grpSp>
      <p:grpSp>
        <p:nvGrpSpPr>
          <p:cNvPr id="10" name="Group 9">
            <a:extLst>
              <a:ext uri="{FF2B5EF4-FFF2-40B4-BE49-F238E27FC236}">
                <a16:creationId xmlns:a16="http://schemas.microsoft.com/office/drawing/2014/main" id="{7D763382-D86D-8F6B-1F78-D12F1E1C694D}"/>
              </a:ext>
            </a:extLst>
          </p:cNvPr>
          <p:cNvGrpSpPr/>
          <p:nvPr/>
        </p:nvGrpSpPr>
        <p:grpSpPr>
          <a:xfrm>
            <a:off x="8396963" y="5270732"/>
            <a:ext cx="6582565" cy="2594774"/>
            <a:chOff x="8396963" y="5579654"/>
            <a:chExt cx="6582565" cy="2594774"/>
          </a:xfrm>
        </p:grpSpPr>
        <p:sp>
          <p:nvSpPr>
            <p:cNvPr id="11" name="Rectangle: Rounded Corners 10">
              <a:extLst>
                <a:ext uri="{FF2B5EF4-FFF2-40B4-BE49-F238E27FC236}">
                  <a16:creationId xmlns:a16="http://schemas.microsoft.com/office/drawing/2014/main" id="{DD06C747-9D5A-D9E3-E296-80A3C47158CD}"/>
                </a:ext>
              </a:extLst>
            </p:cNvPr>
            <p:cNvSpPr/>
            <p:nvPr/>
          </p:nvSpPr>
          <p:spPr>
            <a:xfrm>
              <a:off x="8396963" y="6202113"/>
              <a:ext cx="6582565" cy="1972315"/>
            </a:xfrm>
            <a:prstGeom prst="roundRect">
              <a:avLst>
                <a:gd name="adj" fmla="val 11606"/>
              </a:avLst>
            </a:prstGeom>
            <a:solidFill>
              <a:schemeClr val="bg1"/>
            </a:solidFill>
            <a:ln>
              <a:solidFill>
                <a:srgbClr val="204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b="0" i="0" u="none" strike="noStrike"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Example: An online store gives you product recommendations based on your </a:t>
              </a:r>
            </a:p>
            <a:p>
              <a:pPr>
                <a:lnSpc>
                  <a:spcPct val="114000"/>
                </a:lnSpc>
              </a:pPr>
              <a:r>
                <a:rPr lang="en-US" sz="2200" b="0" i="0" u="none" strike="noStrike"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recent searches.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B978365B-CD5F-71CC-5E50-D275B14B4DA4}"/>
                </a:ext>
              </a:extLst>
            </p:cNvPr>
            <p:cNvSpPr/>
            <p:nvPr/>
          </p:nvSpPr>
          <p:spPr>
            <a:xfrm>
              <a:off x="8606125" y="5579654"/>
              <a:ext cx="3055084" cy="608578"/>
            </a:xfrm>
            <a:prstGeom prst="roundRect">
              <a:avLst/>
            </a:prstGeom>
            <a:solidFill>
              <a:srgbClr val="204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IN" sz="2200" dirty="0">
                  <a:latin typeface="Open Sans" panose="020B0606030504020204" pitchFamily="34" charset="0"/>
                  <a:ea typeface="Open Sans" panose="020B0606030504020204" pitchFamily="34" charset="0"/>
                  <a:cs typeface="Open Sans" panose="020B0606030504020204" pitchFamily="34" charset="0"/>
                </a:rPr>
                <a:t>Example</a:t>
              </a:r>
            </a:p>
          </p:txBody>
        </p:sp>
      </p:grpSp>
    </p:spTree>
    <p:extLst>
      <p:ext uri="{BB962C8B-B14F-4D97-AF65-F5344CB8AC3E}">
        <p14:creationId xmlns:p14="http://schemas.microsoft.com/office/powerpoint/2010/main" val="2839488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Customization in UI and UX Design </a:t>
            </a:r>
            <a:endParaRPr lang="en-GB" dirty="0"/>
          </a:p>
        </p:txBody>
      </p:sp>
      <p:sp>
        <p:nvSpPr>
          <p:cNvPr id="4" name="Brandline">
            <a:extLst>
              <a:ext uri="{FF2B5EF4-FFF2-40B4-BE49-F238E27FC236}">
                <a16:creationId xmlns:a16="http://schemas.microsoft.com/office/drawing/2014/main" id="{BB46224B-692F-9954-EC9E-91230CD8FE52}"/>
              </a:ext>
            </a:extLst>
          </p:cNvPr>
          <p:cNvSpPr/>
          <p:nvPr/>
        </p:nvSpPr>
        <p:spPr>
          <a:xfrm>
            <a:off x="4241800" y="816324"/>
            <a:ext cx="7776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DCE82BF9-3F65-89F8-7887-147CCB2B4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822" y="1677862"/>
            <a:ext cx="6245476" cy="6245476"/>
          </a:xfrm>
          <a:prstGeom prst="rect">
            <a:avLst/>
          </a:prstGeom>
        </p:spPr>
      </p:pic>
      <p:grpSp>
        <p:nvGrpSpPr>
          <p:cNvPr id="2" name="Group 1">
            <a:extLst>
              <a:ext uri="{FF2B5EF4-FFF2-40B4-BE49-F238E27FC236}">
                <a16:creationId xmlns:a16="http://schemas.microsoft.com/office/drawing/2014/main" id="{095CBFE7-FC28-3CBC-0FCF-14BEEE423CC2}"/>
              </a:ext>
            </a:extLst>
          </p:cNvPr>
          <p:cNvGrpSpPr/>
          <p:nvPr/>
        </p:nvGrpSpPr>
        <p:grpSpPr>
          <a:xfrm>
            <a:off x="8399838" y="2056644"/>
            <a:ext cx="6582565" cy="2353826"/>
            <a:chOff x="2435410" y="1474541"/>
            <a:chExt cx="11661418" cy="1768462"/>
          </a:xfrm>
        </p:grpSpPr>
        <p:sp>
          <p:nvSpPr>
            <p:cNvPr id="6" name="Rectangle: Rounded Corners 5">
              <a:extLst>
                <a:ext uri="{FF2B5EF4-FFF2-40B4-BE49-F238E27FC236}">
                  <a16:creationId xmlns:a16="http://schemas.microsoft.com/office/drawing/2014/main" id="{D3BC149D-DB87-9899-E7BD-BCD931089422}"/>
                </a:ext>
              </a:extLst>
            </p:cNvPr>
            <p:cNvSpPr/>
            <p:nvPr/>
          </p:nvSpPr>
          <p:spPr>
            <a:xfrm>
              <a:off x="2435410" y="1895887"/>
              <a:ext cx="11661418" cy="1347116"/>
            </a:xfrm>
            <a:prstGeom prst="roundRect">
              <a:avLst>
                <a:gd name="adj" fmla="val 9931"/>
              </a:avLst>
            </a:prstGeom>
            <a:solidFill>
              <a:schemeClr val="bg1"/>
            </a:solidFill>
            <a:ln>
              <a:solidFill>
                <a:srgbClr val="204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b="0" i="0" u="none" strike="noStrike"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It refers to allowing users to modify certain aspects of the interface or functionality according to their preferences.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Rounded Corners 8">
              <a:extLst>
                <a:ext uri="{FF2B5EF4-FFF2-40B4-BE49-F238E27FC236}">
                  <a16:creationId xmlns:a16="http://schemas.microsoft.com/office/drawing/2014/main" id="{11CAE054-9493-83E2-1201-A67A0124CDAF}"/>
                </a:ext>
              </a:extLst>
            </p:cNvPr>
            <p:cNvSpPr/>
            <p:nvPr/>
          </p:nvSpPr>
          <p:spPr>
            <a:xfrm>
              <a:off x="2683689" y="1474541"/>
              <a:ext cx="5412269" cy="415667"/>
            </a:xfrm>
            <a:prstGeom prst="roundRect">
              <a:avLst/>
            </a:prstGeom>
            <a:solidFill>
              <a:srgbClr val="204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IN" sz="2200" dirty="0">
                  <a:latin typeface="Open Sans" panose="020B0606030504020204" pitchFamily="34" charset="0"/>
                  <a:ea typeface="Open Sans" panose="020B0606030504020204" pitchFamily="34" charset="0"/>
                  <a:cs typeface="Open Sans" panose="020B0606030504020204" pitchFamily="34" charset="0"/>
                </a:rPr>
                <a:t>Definition</a:t>
              </a:r>
            </a:p>
          </p:txBody>
        </p:sp>
      </p:grpSp>
      <p:grpSp>
        <p:nvGrpSpPr>
          <p:cNvPr id="10" name="Group 9">
            <a:extLst>
              <a:ext uri="{FF2B5EF4-FFF2-40B4-BE49-F238E27FC236}">
                <a16:creationId xmlns:a16="http://schemas.microsoft.com/office/drawing/2014/main" id="{B3A0CE3A-A0ED-67B2-D241-79FFA2113A82}"/>
              </a:ext>
            </a:extLst>
          </p:cNvPr>
          <p:cNvGrpSpPr/>
          <p:nvPr/>
        </p:nvGrpSpPr>
        <p:grpSpPr>
          <a:xfrm>
            <a:off x="8396963" y="5270732"/>
            <a:ext cx="6582565" cy="2594774"/>
            <a:chOff x="8396963" y="5579654"/>
            <a:chExt cx="6582565" cy="2594774"/>
          </a:xfrm>
        </p:grpSpPr>
        <p:sp>
          <p:nvSpPr>
            <p:cNvPr id="11" name="Rectangle: Rounded Corners 10">
              <a:extLst>
                <a:ext uri="{FF2B5EF4-FFF2-40B4-BE49-F238E27FC236}">
                  <a16:creationId xmlns:a16="http://schemas.microsoft.com/office/drawing/2014/main" id="{EE6F197D-7CDA-A646-37F6-E98E56555F24}"/>
                </a:ext>
              </a:extLst>
            </p:cNvPr>
            <p:cNvSpPr/>
            <p:nvPr/>
          </p:nvSpPr>
          <p:spPr>
            <a:xfrm>
              <a:off x="8396963" y="6202113"/>
              <a:ext cx="6582565" cy="1972315"/>
            </a:xfrm>
            <a:prstGeom prst="roundRect">
              <a:avLst>
                <a:gd name="adj" fmla="val 11606"/>
              </a:avLst>
            </a:prstGeom>
            <a:solidFill>
              <a:schemeClr val="bg1"/>
            </a:solidFill>
            <a:ln>
              <a:solidFill>
                <a:srgbClr val="204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b="0" i="0" u="none" strike="noStrike"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Example: </a:t>
              </a:r>
              <a:r>
                <a:rPr lang="en-US"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A music app asks you to choose </a:t>
              </a:r>
            </a:p>
            <a:p>
              <a:pPr>
                <a:lnSpc>
                  <a:spcPct val="114000"/>
                </a:lnSpc>
              </a:pPr>
              <a:r>
                <a:rPr lang="en-US"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genres or artists you like to create your </a:t>
              </a:r>
            </a:p>
            <a:p>
              <a:pPr>
                <a:lnSpc>
                  <a:spcPct val="114000"/>
                </a:lnSpc>
              </a:pPr>
              <a:r>
                <a:rPr lang="en-US"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personal music feed.</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273D62CF-6EBA-667D-5F2E-1037FEAD1EB9}"/>
                </a:ext>
              </a:extLst>
            </p:cNvPr>
            <p:cNvSpPr/>
            <p:nvPr/>
          </p:nvSpPr>
          <p:spPr>
            <a:xfrm>
              <a:off x="8606125" y="5579654"/>
              <a:ext cx="3055084" cy="608578"/>
            </a:xfrm>
            <a:prstGeom prst="roundRect">
              <a:avLst/>
            </a:prstGeom>
            <a:solidFill>
              <a:srgbClr val="204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IN" sz="2200" dirty="0">
                  <a:latin typeface="Open Sans" panose="020B0606030504020204" pitchFamily="34" charset="0"/>
                  <a:ea typeface="Open Sans" panose="020B0606030504020204" pitchFamily="34" charset="0"/>
                  <a:cs typeface="Open Sans" panose="020B0606030504020204" pitchFamily="34" charset="0"/>
                </a:rPr>
                <a:t>Example</a:t>
              </a:r>
            </a:p>
          </p:txBody>
        </p:sp>
      </p:grpSp>
    </p:spTree>
    <p:extLst>
      <p:ext uri="{BB962C8B-B14F-4D97-AF65-F5344CB8AC3E}">
        <p14:creationId xmlns:p14="http://schemas.microsoft.com/office/powerpoint/2010/main" val="4082645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0020B9-3C9C-06CF-A7A0-2F9E82C4AB00}"/>
              </a:ext>
            </a:extLst>
          </p:cNvPr>
          <p:cNvSpPr>
            <a:spLocks noGrp="1"/>
          </p:cNvSpPr>
          <p:nvPr>
            <p:ph type="title"/>
          </p:nvPr>
        </p:nvSpPr>
        <p:spPr/>
        <p:txBody>
          <a:bodyPr/>
          <a:lstStyle/>
          <a:p>
            <a:r>
              <a:rPr lang="en-US" dirty="0"/>
              <a:t>Examples</a:t>
            </a:r>
            <a:endParaRPr lang="en-GB" dirty="0"/>
          </a:p>
        </p:txBody>
      </p:sp>
      <p:sp>
        <p:nvSpPr>
          <p:cNvPr id="6" name="Brandline">
            <a:extLst>
              <a:ext uri="{FF2B5EF4-FFF2-40B4-BE49-F238E27FC236}">
                <a16:creationId xmlns:a16="http://schemas.microsoft.com/office/drawing/2014/main" id="{450CEF71-F07C-392B-BC54-26D1EAB606E7}"/>
              </a:ext>
            </a:extLst>
          </p:cNvPr>
          <p:cNvSpPr/>
          <p:nvPr/>
        </p:nvSpPr>
        <p:spPr>
          <a:xfrm>
            <a:off x="7073900" y="816324"/>
            <a:ext cx="21094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50" name="Picture 2">
            <a:extLst>
              <a:ext uri="{FF2B5EF4-FFF2-40B4-BE49-F238E27FC236}">
                <a16:creationId xmlns:a16="http://schemas.microsoft.com/office/drawing/2014/main" id="{A12F466F-3E1F-218B-3F0C-EDF29F18959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242217" y="1587393"/>
            <a:ext cx="6587367" cy="3812755"/>
          </a:xfrm>
          <a:prstGeom prst="roundRect">
            <a:avLst>
              <a:gd name="adj" fmla="val 2677"/>
            </a:avLst>
          </a:prstGeom>
          <a:noFill/>
          <a:ln>
            <a:solidFill>
              <a:srgbClr val="0078EE"/>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BBC4A7A-CE64-B048-6BA2-08FFA9340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472" y="6106037"/>
            <a:ext cx="6587367" cy="1546621"/>
          </a:xfrm>
          <a:prstGeom prst="round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3998975-C2E2-9402-9B69-54EBE6BE2047}"/>
              </a:ext>
            </a:extLst>
          </p:cNvPr>
          <p:cNvGrpSpPr/>
          <p:nvPr/>
        </p:nvGrpSpPr>
        <p:grpSpPr>
          <a:xfrm>
            <a:off x="8399838" y="2056644"/>
            <a:ext cx="6582565" cy="2353826"/>
            <a:chOff x="2435410" y="1474541"/>
            <a:chExt cx="11661418" cy="1768462"/>
          </a:xfrm>
        </p:grpSpPr>
        <p:sp>
          <p:nvSpPr>
            <p:cNvPr id="8" name="Rectangle: Rounded Corners 7">
              <a:extLst>
                <a:ext uri="{FF2B5EF4-FFF2-40B4-BE49-F238E27FC236}">
                  <a16:creationId xmlns:a16="http://schemas.microsoft.com/office/drawing/2014/main" id="{64FED9DA-36FA-D8B2-3429-0215B650FCE5}"/>
                </a:ext>
              </a:extLst>
            </p:cNvPr>
            <p:cNvSpPr/>
            <p:nvPr/>
          </p:nvSpPr>
          <p:spPr>
            <a:xfrm>
              <a:off x="2435410" y="1895887"/>
              <a:ext cx="11661418" cy="1347116"/>
            </a:xfrm>
            <a:prstGeom prst="roundRect">
              <a:avLst>
                <a:gd name="adj" fmla="val 9931"/>
              </a:avLst>
            </a:prstGeom>
            <a:solidFill>
              <a:schemeClr val="bg1"/>
            </a:solidFill>
            <a:ln>
              <a:solidFill>
                <a:srgbClr val="204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Apple allows users to customize device types, colors, and specifications, providing them with a sense of ownership and personalization. </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Rounded Corners 8">
              <a:extLst>
                <a:ext uri="{FF2B5EF4-FFF2-40B4-BE49-F238E27FC236}">
                  <a16:creationId xmlns:a16="http://schemas.microsoft.com/office/drawing/2014/main" id="{28DB50E0-BB59-710A-8DB7-418BB0D26F11}"/>
                </a:ext>
              </a:extLst>
            </p:cNvPr>
            <p:cNvSpPr/>
            <p:nvPr/>
          </p:nvSpPr>
          <p:spPr>
            <a:xfrm>
              <a:off x="2683689" y="1474541"/>
              <a:ext cx="5412269" cy="415667"/>
            </a:xfrm>
            <a:prstGeom prst="roundRect">
              <a:avLst/>
            </a:prstGeom>
            <a:solidFill>
              <a:srgbClr val="204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2200" dirty="0">
                  <a:latin typeface="Open Sans" panose="020B0606030504020204" pitchFamily="34" charset="0"/>
                  <a:ea typeface="Open Sans" panose="020B0606030504020204" pitchFamily="34" charset="0"/>
                  <a:cs typeface="Open Sans" panose="020B0606030504020204" pitchFamily="34" charset="0"/>
                </a:rPr>
                <a:t>Customization</a:t>
              </a:r>
              <a:endParaRPr lang="en-IN" sz="22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 name="Group 1">
            <a:extLst>
              <a:ext uri="{FF2B5EF4-FFF2-40B4-BE49-F238E27FC236}">
                <a16:creationId xmlns:a16="http://schemas.microsoft.com/office/drawing/2014/main" id="{A3CB9AD8-1C4C-94EF-9822-ED30496A8D46}"/>
              </a:ext>
            </a:extLst>
          </p:cNvPr>
          <p:cNvGrpSpPr/>
          <p:nvPr/>
        </p:nvGrpSpPr>
        <p:grpSpPr>
          <a:xfrm>
            <a:off x="8396963" y="5270732"/>
            <a:ext cx="6582565" cy="2594774"/>
            <a:chOff x="8396963" y="5579654"/>
            <a:chExt cx="6582565" cy="2594774"/>
          </a:xfrm>
        </p:grpSpPr>
        <p:sp>
          <p:nvSpPr>
            <p:cNvPr id="10" name="Rectangle: Rounded Corners 9">
              <a:extLst>
                <a:ext uri="{FF2B5EF4-FFF2-40B4-BE49-F238E27FC236}">
                  <a16:creationId xmlns:a16="http://schemas.microsoft.com/office/drawing/2014/main" id="{8993AB23-5D6F-DE4A-2A8F-5457B12004C7}"/>
                </a:ext>
              </a:extLst>
            </p:cNvPr>
            <p:cNvSpPr/>
            <p:nvPr/>
          </p:nvSpPr>
          <p:spPr>
            <a:xfrm>
              <a:off x="8396963" y="6202113"/>
              <a:ext cx="6582565" cy="1972315"/>
            </a:xfrm>
            <a:prstGeom prst="roundRect">
              <a:avLst>
                <a:gd name="adj" fmla="val 11606"/>
              </a:avLst>
            </a:prstGeom>
            <a:solidFill>
              <a:schemeClr val="bg1"/>
            </a:solidFill>
            <a:ln>
              <a:solidFill>
                <a:srgbClr val="204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b="0" i="0" u="none" strike="noStrike"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Amazon provides personalized product recommendations based on users' browsing history, purchase history, and preferences.</a:t>
              </a:r>
              <a:r>
                <a:rPr lang="en-US"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F5E28EC5-E7ED-A016-E52E-519303E31D57}"/>
                </a:ext>
              </a:extLst>
            </p:cNvPr>
            <p:cNvSpPr/>
            <p:nvPr/>
          </p:nvSpPr>
          <p:spPr>
            <a:xfrm>
              <a:off x="8606125" y="5579654"/>
              <a:ext cx="3055084" cy="608578"/>
            </a:xfrm>
            <a:prstGeom prst="roundRect">
              <a:avLst/>
            </a:prstGeom>
            <a:solidFill>
              <a:srgbClr val="204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IN" sz="2200" dirty="0">
                  <a:latin typeface="Open Sans" panose="020B0606030504020204" pitchFamily="34" charset="0"/>
                  <a:ea typeface="Open Sans" panose="020B0606030504020204" pitchFamily="34" charset="0"/>
                  <a:cs typeface="Open Sans" panose="020B0606030504020204" pitchFamily="34" charset="0"/>
                </a:rPr>
                <a:t>Personalization</a:t>
              </a:r>
            </a:p>
          </p:txBody>
        </p:sp>
      </p:grpSp>
    </p:spTree>
    <p:extLst>
      <p:ext uri="{BB962C8B-B14F-4D97-AF65-F5344CB8AC3E}">
        <p14:creationId xmlns:p14="http://schemas.microsoft.com/office/powerpoint/2010/main" val="33328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Types of Personalization</a:t>
            </a:r>
            <a:endParaRPr lang="en-GB" dirty="0"/>
          </a:p>
        </p:txBody>
      </p:sp>
      <p:grpSp>
        <p:nvGrpSpPr>
          <p:cNvPr id="2" name="Group 1">
            <a:extLst>
              <a:ext uri="{FF2B5EF4-FFF2-40B4-BE49-F238E27FC236}">
                <a16:creationId xmlns:a16="http://schemas.microsoft.com/office/drawing/2014/main" id="{1E6FCADC-DA68-F82E-02AB-A75AB827298E}"/>
              </a:ext>
            </a:extLst>
          </p:cNvPr>
          <p:cNvGrpSpPr/>
          <p:nvPr/>
        </p:nvGrpSpPr>
        <p:grpSpPr>
          <a:xfrm>
            <a:off x="1424543" y="1670869"/>
            <a:ext cx="13630890" cy="5625411"/>
            <a:chOff x="2249782" y="2060532"/>
            <a:chExt cx="12391718" cy="4226454"/>
          </a:xfrm>
        </p:grpSpPr>
        <p:grpSp>
          <p:nvGrpSpPr>
            <p:cNvPr id="7" name="Google Shape;599;p78">
              <a:extLst>
                <a:ext uri="{FF2B5EF4-FFF2-40B4-BE49-F238E27FC236}">
                  <a16:creationId xmlns:a16="http://schemas.microsoft.com/office/drawing/2014/main" id="{6581652A-10E0-7C6A-2B39-CB931E4FD794}"/>
                </a:ext>
              </a:extLst>
            </p:cNvPr>
            <p:cNvGrpSpPr/>
            <p:nvPr/>
          </p:nvGrpSpPr>
          <p:grpSpPr>
            <a:xfrm>
              <a:off x="2249782" y="2060532"/>
              <a:ext cx="12391718" cy="1239290"/>
              <a:chOff x="1491594" y="3460838"/>
              <a:chExt cx="13654785" cy="1241462"/>
            </a:xfrm>
          </p:grpSpPr>
          <p:sp>
            <p:nvSpPr>
              <p:cNvPr id="17" name="Google Shape;600;p78">
                <a:extLst>
                  <a:ext uri="{FF2B5EF4-FFF2-40B4-BE49-F238E27FC236}">
                    <a16:creationId xmlns:a16="http://schemas.microsoft.com/office/drawing/2014/main" id="{DC3959F5-42D9-BA98-7E01-3003EA88F443}"/>
                  </a:ext>
                </a:extLst>
              </p:cNvPr>
              <p:cNvSpPr/>
              <p:nvPr/>
            </p:nvSpPr>
            <p:spPr>
              <a:xfrm>
                <a:off x="4074246" y="3460839"/>
                <a:ext cx="11072133" cy="1241461"/>
              </a:xfrm>
              <a:custGeom>
                <a:avLst/>
                <a:gdLst/>
                <a:ahLst/>
                <a:cxnLst/>
                <a:rect l="l" t="t" r="r" b="b"/>
                <a:pathLst>
                  <a:path w="10534606" h="1128950" extrusionOk="0">
                    <a:moveTo>
                      <a:pt x="0" y="0"/>
                    </a:moveTo>
                    <a:lnTo>
                      <a:pt x="9873380" y="0"/>
                    </a:lnTo>
                    <a:lnTo>
                      <a:pt x="9873380" y="3"/>
                    </a:lnTo>
                    <a:lnTo>
                      <a:pt x="10534606" y="564477"/>
                    </a:lnTo>
                    <a:lnTo>
                      <a:pt x="9873380" y="1128950"/>
                    </a:lnTo>
                    <a:lnTo>
                      <a:pt x="9873380" y="1128946"/>
                    </a:lnTo>
                    <a:lnTo>
                      <a:pt x="0" y="1128946"/>
                    </a:lnTo>
                    <a:close/>
                  </a:path>
                </a:pathLst>
              </a:custGeom>
              <a:solidFill>
                <a:srgbClr val="D8D8D8">
                  <a:alpha val="24705"/>
                </a:srgbClr>
              </a:solidFill>
              <a:ln w="12700" cap="flat" cmpd="sng">
                <a:solidFill>
                  <a:srgbClr val="7F7F7F"/>
                </a:solidFill>
                <a:prstDash val="solid"/>
                <a:miter lim="800000"/>
                <a:headEnd type="none" w="sm" len="sm"/>
                <a:tailEnd type="none" w="sm" len="sm"/>
              </a:ln>
            </p:spPr>
            <p:txBody>
              <a:bodyPr spcFirstLastPara="1" wrap="square" lIns="535700" tIns="20000" rIns="495700" bIns="20000" anchor="ctr" anchorCtr="0">
                <a:noAutofit/>
              </a:bodyPr>
              <a:lstStyle/>
              <a:p>
                <a:pPr>
                  <a:lnSpc>
                    <a:spcPct val="115000"/>
                  </a:lnSpc>
                </a:pPr>
                <a:r>
                  <a:rPr lang="en-US" sz="2200" dirty="0">
                    <a:solidFill>
                      <a:schemeClr val="tx1">
                        <a:lumMod val="75000"/>
                        <a:lumOff val="25000"/>
                      </a:schemeClr>
                    </a:solidFill>
                  </a:rPr>
                  <a:t>       It includes personalizing the content users see based on their</a:t>
                </a:r>
                <a:br>
                  <a:rPr lang="en-US" sz="2200" dirty="0">
                    <a:solidFill>
                      <a:schemeClr val="tx1">
                        <a:lumMod val="75000"/>
                        <a:lumOff val="25000"/>
                      </a:schemeClr>
                    </a:solidFill>
                  </a:rPr>
                </a:br>
                <a:r>
                  <a:rPr lang="en-US" sz="2200" dirty="0">
                    <a:solidFill>
                      <a:schemeClr val="tx1">
                        <a:lumMod val="75000"/>
                        <a:lumOff val="25000"/>
                      </a:schemeClr>
                    </a:solidFill>
                  </a:rPr>
                  <a:t>       preferences, past behaviors, or demographics to increase relevance </a:t>
                </a:r>
                <a:br>
                  <a:rPr lang="en-US" sz="2200" dirty="0">
                    <a:solidFill>
                      <a:schemeClr val="tx1">
                        <a:lumMod val="75000"/>
                        <a:lumOff val="25000"/>
                      </a:schemeClr>
                    </a:solidFill>
                  </a:rPr>
                </a:br>
                <a:r>
                  <a:rPr lang="en-US" sz="2200" dirty="0">
                    <a:solidFill>
                      <a:schemeClr val="tx1">
                        <a:lumMod val="75000"/>
                        <a:lumOff val="25000"/>
                      </a:schemeClr>
                    </a:solidFill>
                  </a:rPr>
                  <a:t>       and engagement.</a:t>
                </a:r>
                <a:endParaRPr sz="2200" dirty="0">
                  <a:solidFill>
                    <a:schemeClr val="tx1">
                      <a:lumMod val="75000"/>
                      <a:lumOff val="25000"/>
                    </a:schemeClr>
                  </a:solidFill>
                </a:endParaRPr>
              </a:p>
            </p:txBody>
          </p:sp>
          <p:sp>
            <p:nvSpPr>
              <p:cNvPr id="18" name="Google Shape;601;p78">
                <a:extLst>
                  <a:ext uri="{FF2B5EF4-FFF2-40B4-BE49-F238E27FC236}">
                    <a16:creationId xmlns:a16="http://schemas.microsoft.com/office/drawing/2014/main" id="{754F91F1-3FE4-40AD-B6EC-AE6EE109E40F}"/>
                  </a:ext>
                </a:extLst>
              </p:cNvPr>
              <p:cNvSpPr/>
              <p:nvPr/>
            </p:nvSpPr>
            <p:spPr>
              <a:xfrm>
                <a:off x="1491594" y="3460838"/>
                <a:ext cx="3506932" cy="1241461"/>
              </a:xfrm>
              <a:prstGeom prst="roundRect">
                <a:avLst>
                  <a:gd name="adj" fmla="val 16667"/>
                </a:avLst>
              </a:prstGeom>
              <a:solidFill>
                <a:srgbClr val="07A59D"/>
              </a:solidFill>
              <a:ln w="12700" cap="flat" cmpd="sng">
                <a:solidFill>
                  <a:srgbClr val="7F7F7F"/>
                </a:solidFill>
                <a:prstDash val="solid"/>
                <a:miter lim="800000"/>
                <a:headEnd type="none" w="sm" len="sm"/>
                <a:tailEnd type="none" w="sm" len="sm"/>
              </a:ln>
            </p:spPr>
            <p:txBody>
              <a:bodyPr spcFirstLastPara="1" wrap="square" lIns="68567" tIns="34267" rIns="68567" bIns="34267" anchor="ctr" anchorCtr="0">
                <a:noAutofit/>
              </a:bodyPr>
              <a:lstStyle/>
              <a:p>
                <a:pPr algn="ctr">
                  <a:lnSpc>
                    <a:spcPct val="115000"/>
                  </a:lnSpc>
                </a:pP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Content personalization</a:t>
                </a:r>
                <a:endPar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grpSp>
          <p:nvGrpSpPr>
            <p:cNvPr id="8" name="Google Shape;602;p78">
              <a:extLst>
                <a:ext uri="{FF2B5EF4-FFF2-40B4-BE49-F238E27FC236}">
                  <a16:creationId xmlns:a16="http://schemas.microsoft.com/office/drawing/2014/main" id="{BF613375-0AEC-4281-0D32-34C36CF27567}"/>
                </a:ext>
              </a:extLst>
            </p:cNvPr>
            <p:cNvGrpSpPr/>
            <p:nvPr/>
          </p:nvGrpSpPr>
          <p:grpSpPr>
            <a:xfrm>
              <a:off x="2252783" y="3554114"/>
              <a:ext cx="12357142" cy="1239293"/>
              <a:chOff x="1491594" y="5452275"/>
              <a:chExt cx="13616685" cy="1241464"/>
            </a:xfrm>
          </p:grpSpPr>
          <p:sp>
            <p:nvSpPr>
              <p:cNvPr id="15" name="Google Shape;603;p78">
                <a:extLst>
                  <a:ext uri="{FF2B5EF4-FFF2-40B4-BE49-F238E27FC236}">
                    <a16:creationId xmlns:a16="http://schemas.microsoft.com/office/drawing/2014/main" id="{275EDAFA-72C6-1D58-FF7C-B10B156A878A}"/>
                  </a:ext>
                </a:extLst>
              </p:cNvPr>
              <p:cNvSpPr/>
              <p:nvPr/>
            </p:nvSpPr>
            <p:spPr>
              <a:xfrm>
                <a:off x="4036146" y="5452279"/>
                <a:ext cx="11072133" cy="1241460"/>
              </a:xfrm>
              <a:custGeom>
                <a:avLst/>
                <a:gdLst/>
                <a:ahLst/>
                <a:cxnLst/>
                <a:rect l="l" t="t" r="r" b="b"/>
                <a:pathLst>
                  <a:path w="10534606" h="1128950" extrusionOk="0">
                    <a:moveTo>
                      <a:pt x="0" y="0"/>
                    </a:moveTo>
                    <a:lnTo>
                      <a:pt x="9873380" y="0"/>
                    </a:lnTo>
                    <a:lnTo>
                      <a:pt x="9873380" y="3"/>
                    </a:lnTo>
                    <a:lnTo>
                      <a:pt x="10534606" y="564477"/>
                    </a:lnTo>
                    <a:lnTo>
                      <a:pt x="9873380" y="1128950"/>
                    </a:lnTo>
                    <a:lnTo>
                      <a:pt x="9873380" y="1128946"/>
                    </a:lnTo>
                    <a:lnTo>
                      <a:pt x="0" y="1128946"/>
                    </a:lnTo>
                    <a:close/>
                  </a:path>
                </a:pathLst>
              </a:custGeom>
              <a:solidFill>
                <a:srgbClr val="D8D8D8">
                  <a:alpha val="24705"/>
                </a:srgbClr>
              </a:solidFill>
              <a:ln w="12700" cap="flat" cmpd="sng">
                <a:solidFill>
                  <a:srgbClr val="7F7F7F"/>
                </a:solidFill>
                <a:prstDash val="solid"/>
                <a:miter lim="800000"/>
                <a:headEnd type="none" w="sm" len="sm"/>
                <a:tailEnd type="none" w="sm" len="sm"/>
              </a:ln>
            </p:spPr>
            <p:txBody>
              <a:bodyPr spcFirstLastPara="1" wrap="square" lIns="535700" tIns="20000" rIns="495700" bIns="20000" anchor="ctr" anchorCtr="0">
                <a:noAutofit/>
              </a:bodyPr>
              <a:lstStyle/>
              <a:p>
                <a:pPr>
                  <a:lnSpc>
                    <a:spcPct val="115000"/>
                  </a:lnSpc>
                </a:pPr>
                <a:r>
                  <a:rPr lang="en-US" sz="2200" dirty="0">
                    <a:solidFill>
                      <a:schemeClr val="tx1">
                        <a:lumMod val="75000"/>
                        <a:lumOff val="25000"/>
                      </a:schemeClr>
                    </a:solidFill>
                    <a:latin typeface="Open Sans"/>
                    <a:ea typeface="Open Sans"/>
                    <a:cs typeface="Open Sans"/>
                    <a:sym typeface="Open Sans"/>
                  </a:rPr>
                  <a:t>       It includes adapting the visual elements of the UI, such as layout, theme,  </a:t>
                </a:r>
                <a:br>
                  <a:rPr lang="en-US" sz="2200" dirty="0">
                    <a:solidFill>
                      <a:schemeClr val="tx1">
                        <a:lumMod val="75000"/>
                        <a:lumOff val="25000"/>
                      </a:schemeClr>
                    </a:solidFill>
                    <a:latin typeface="Open Sans"/>
                    <a:ea typeface="Open Sans"/>
                    <a:cs typeface="Open Sans"/>
                    <a:sym typeface="Open Sans"/>
                  </a:rPr>
                </a:br>
                <a:r>
                  <a:rPr lang="en-US" sz="2200" dirty="0">
                    <a:solidFill>
                      <a:schemeClr val="tx1">
                        <a:lumMod val="75000"/>
                        <a:lumOff val="25000"/>
                      </a:schemeClr>
                    </a:solidFill>
                    <a:latin typeface="Open Sans"/>
                    <a:ea typeface="Open Sans"/>
                    <a:cs typeface="Open Sans"/>
                    <a:sym typeface="Open Sans"/>
                  </a:rPr>
                  <a:t>       and navigation, to match the user’s preferences and usage patterns.</a:t>
                </a:r>
                <a:endParaRPr sz="2200" dirty="0">
                  <a:solidFill>
                    <a:schemeClr val="tx1">
                      <a:lumMod val="75000"/>
                      <a:lumOff val="25000"/>
                    </a:schemeClr>
                  </a:solidFill>
                  <a:latin typeface="Open Sans"/>
                  <a:ea typeface="Open Sans"/>
                  <a:cs typeface="Open Sans"/>
                  <a:sym typeface="Open Sans"/>
                </a:endParaRPr>
              </a:p>
            </p:txBody>
          </p:sp>
          <p:sp>
            <p:nvSpPr>
              <p:cNvPr id="16" name="Google Shape;604;p78">
                <a:extLst>
                  <a:ext uri="{FF2B5EF4-FFF2-40B4-BE49-F238E27FC236}">
                    <a16:creationId xmlns:a16="http://schemas.microsoft.com/office/drawing/2014/main" id="{FB5BFFBD-78B3-A8EC-A0DB-5590A3BC5EDE}"/>
                  </a:ext>
                </a:extLst>
              </p:cNvPr>
              <p:cNvSpPr/>
              <p:nvPr/>
            </p:nvSpPr>
            <p:spPr>
              <a:xfrm>
                <a:off x="1491594" y="5452275"/>
                <a:ext cx="3506932" cy="1241460"/>
              </a:xfrm>
              <a:prstGeom prst="roundRect">
                <a:avLst>
                  <a:gd name="adj" fmla="val 16667"/>
                </a:avLst>
              </a:prstGeom>
              <a:solidFill>
                <a:srgbClr val="33546D"/>
              </a:solidFill>
              <a:ln w="12700" cap="flat" cmpd="sng">
                <a:solidFill>
                  <a:srgbClr val="7F7F7F"/>
                </a:solidFill>
                <a:prstDash val="solid"/>
                <a:miter lim="800000"/>
                <a:headEnd type="none" w="sm" len="sm"/>
                <a:tailEnd type="none" w="sm" len="sm"/>
              </a:ln>
            </p:spPr>
            <p:txBody>
              <a:bodyPr spcFirstLastPara="1" wrap="square" lIns="68567" tIns="34267" rIns="68567" bIns="34267" anchor="ctr" anchorCtr="0">
                <a:noAutofit/>
              </a:bodyPr>
              <a:lstStyle/>
              <a:p>
                <a:pPr algn="ctr">
                  <a:lnSpc>
                    <a:spcPct val="115000"/>
                  </a:lnSpc>
                </a:pP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Interface personalization</a:t>
                </a:r>
                <a:endPar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9" name="Google Shape;599;p78">
              <a:extLst>
                <a:ext uri="{FF2B5EF4-FFF2-40B4-BE49-F238E27FC236}">
                  <a16:creationId xmlns:a16="http://schemas.microsoft.com/office/drawing/2014/main" id="{E9AB44B7-BD33-10B5-E4F9-509CBE62A93E}"/>
                </a:ext>
              </a:extLst>
            </p:cNvPr>
            <p:cNvGrpSpPr/>
            <p:nvPr/>
          </p:nvGrpSpPr>
          <p:grpSpPr>
            <a:xfrm>
              <a:off x="2249782" y="5047696"/>
              <a:ext cx="12391718" cy="1239290"/>
              <a:chOff x="1491594" y="3460838"/>
              <a:chExt cx="13654785" cy="1241462"/>
            </a:xfrm>
          </p:grpSpPr>
          <p:sp>
            <p:nvSpPr>
              <p:cNvPr id="13" name="Google Shape;600;p78">
                <a:extLst>
                  <a:ext uri="{FF2B5EF4-FFF2-40B4-BE49-F238E27FC236}">
                    <a16:creationId xmlns:a16="http://schemas.microsoft.com/office/drawing/2014/main" id="{B95FD9BA-8328-CF72-AC04-1DEFE719F5AC}"/>
                  </a:ext>
                </a:extLst>
              </p:cNvPr>
              <p:cNvSpPr/>
              <p:nvPr/>
            </p:nvSpPr>
            <p:spPr>
              <a:xfrm>
                <a:off x="4074246" y="3460839"/>
                <a:ext cx="11072133" cy="1241461"/>
              </a:xfrm>
              <a:custGeom>
                <a:avLst/>
                <a:gdLst/>
                <a:ahLst/>
                <a:cxnLst/>
                <a:rect l="l" t="t" r="r" b="b"/>
                <a:pathLst>
                  <a:path w="10534606" h="1128950" extrusionOk="0">
                    <a:moveTo>
                      <a:pt x="0" y="0"/>
                    </a:moveTo>
                    <a:lnTo>
                      <a:pt x="9873380" y="0"/>
                    </a:lnTo>
                    <a:lnTo>
                      <a:pt x="9873380" y="3"/>
                    </a:lnTo>
                    <a:lnTo>
                      <a:pt x="10534606" y="564477"/>
                    </a:lnTo>
                    <a:lnTo>
                      <a:pt x="9873380" y="1128950"/>
                    </a:lnTo>
                    <a:lnTo>
                      <a:pt x="9873380" y="1128946"/>
                    </a:lnTo>
                    <a:lnTo>
                      <a:pt x="0" y="1128946"/>
                    </a:lnTo>
                    <a:close/>
                  </a:path>
                </a:pathLst>
              </a:custGeom>
              <a:solidFill>
                <a:srgbClr val="D8D8D8">
                  <a:alpha val="24705"/>
                </a:srgbClr>
              </a:solidFill>
              <a:ln w="12700" cap="flat" cmpd="sng">
                <a:solidFill>
                  <a:srgbClr val="7F7F7F"/>
                </a:solidFill>
                <a:prstDash val="solid"/>
                <a:miter lim="800000"/>
                <a:headEnd type="none" w="sm" len="sm"/>
                <a:tailEnd type="none" w="sm" len="sm"/>
              </a:ln>
            </p:spPr>
            <p:txBody>
              <a:bodyPr spcFirstLastPara="1" wrap="square" lIns="535700" tIns="20000" rIns="495700" bIns="20000" anchor="ctr" anchorCtr="0">
                <a:noAutofit/>
              </a:bodyPr>
              <a:lstStyle/>
              <a:p>
                <a:pPr>
                  <a:lnSpc>
                    <a:spcPct val="115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It includes modifying the way the product interacts with the user,    </a:t>
                </a:r>
                <a:b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including personalized recommendations, adaptive user journeys, and  </a:t>
                </a:r>
                <a:b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tailored communication to enhance the user experience.</a:t>
                </a:r>
                <a:endParaRPr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601;p78">
                <a:extLst>
                  <a:ext uri="{FF2B5EF4-FFF2-40B4-BE49-F238E27FC236}">
                    <a16:creationId xmlns:a16="http://schemas.microsoft.com/office/drawing/2014/main" id="{60AB2051-2A76-B940-1D39-CC6B036D7D27}"/>
                  </a:ext>
                </a:extLst>
              </p:cNvPr>
              <p:cNvSpPr/>
              <p:nvPr/>
            </p:nvSpPr>
            <p:spPr>
              <a:xfrm>
                <a:off x="1491594" y="3460838"/>
                <a:ext cx="3506932" cy="1241461"/>
              </a:xfrm>
              <a:prstGeom prst="roundRect">
                <a:avLst>
                  <a:gd name="adj" fmla="val 16667"/>
                </a:avLst>
              </a:prstGeom>
              <a:solidFill>
                <a:srgbClr val="9D574E"/>
              </a:solidFill>
              <a:ln w="12700" cap="flat" cmpd="sng">
                <a:solidFill>
                  <a:srgbClr val="7F7F7F"/>
                </a:solidFill>
                <a:prstDash val="solid"/>
                <a:miter lim="800000"/>
                <a:headEnd type="none" w="sm" len="sm"/>
                <a:tailEnd type="none" w="sm" len="sm"/>
              </a:ln>
            </p:spPr>
            <p:txBody>
              <a:bodyPr spcFirstLastPara="1" wrap="square" lIns="68567" tIns="34267" rIns="68567" bIns="34267" anchor="ctr" anchorCtr="0">
                <a:noAutofit/>
              </a:bodyPr>
              <a:lstStyle/>
              <a:p>
                <a:pPr algn="ctr">
                  <a:lnSpc>
                    <a:spcPct val="115000"/>
                  </a:lnSpc>
                </a:pP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rPr>
                  <a:t>Interaction personalization</a:t>
                </a:r>
                <a:endPar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sym typeface="Open Sans"/>
                </a:endParaRPr>
              </a:p>
            </p:txBody>
          </p:sp>
        </p:grpSp>
      </p:grpSp>
      <p:sp>
        <p:nvSpPr>
          <p:cNvPr id="20" name="Brandline">
            <a:extLst>
              <a:ext uri="{FF2B5EF4-FFF2-40B4-BE49-F238E27FC236}">
                <a16:creationId xmlns:a16="http://schemas.microsoft.com/office/drawing/2014/main" id="{AB708EC6-B77E-7644-1C56-40D2E19A32D4}"/>
              </a:ext>
            </a:extLst>
          </p:cNvPr>
          <p:cNvSpPr/>
          <p:nvPr/>
        </p:nvSpPr>
        <p:spPr>
          <a:xfrm>
            <a:off x="5435600" y="816324"/>
            <a:ext cx="539265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65177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C06AA-EB7A-7C21-FAD9-DF01D435D438}"/>
              </a:ext>
            </a:extLst>
          </p:cNvPr>
          <p:cNvSpPr>
            <a:spLocks noGrp="1"/>
          </p:cNvSpPr>
          <p:nvPr>
            <p:ph type="title"/>
          </p:nvPr>
        </p:nvSpPr>
        <p:spPr/>
        <p:txBody>
          <a:bodyPr/>
          <a:lstStyle/>
          <a:p>
            <a:r>
              <a:rPr lang="en-US" dirty="0"/>
              <a:t>Example: Enhancing UX with Personalization and Customization</a:t>
            </a:r>
            <a:endParaRPr lang="en-GB" dirty="0"/>
          </a:p>
        </p:txBody>
      </p:sp>
      <p:grpSp>
        <p:nvGrpSpPr>
          <p:cNvPr id="7" name="Group 6">
            <a:extLst>
              <a:ext uri="{FF2B5EF4-FFF2-40B4-BE49-F238E27FC236}">
                <a16:creationId xmlns:a16="http://schemas.microsoft.com/office/drawing/2014/main" id="{5E996455-0A45-3A04-47CA-10BB321E4283}"/>
              </a:ext>
            </a:extLst>
          </p:cNvPr>
          <p:cNvGrpSpPr/>
          <p:nvPr/>
        </p:nvGrpSpPr>
        <p:grpSpPr>
          <a:xfrm>
            <a:off x="1714218" y="1390409"/>
            <a:ext cx="12827561" cy="2121097"/>
            <a:chOff x="1760643" y="1390412"/>
            <a:chExt cx="12827561" cy="1843209"/>
          </a:xfrm>
        </p:grpSpPr>
        <p:sp>
          <p:nvSpPr>
            <p:cNvPr id="5" name="Rectangle: Rounded Corners 4">
              <a:extLst>
                <a:ext uri="{FF2B5EF4-FFF2-40B4-BE49-F238E27FC236}">
                  <a16:creationId xmlns:a16="http://schemas.microsoft.com/office/drawing/2014/main" id="{2CEF5C73-79B2-268A-FB33-B4971201189A}"/>
                </a:ext>
              </a:extLst>
            </p:cNvPr>
            <p:cNvSpPr/>
            <p:nvPr/>
          </p:nvSpPr>
          <p:spPr>
            <a:xfrm>
              <a:off x="1760643" y="2008970"/>
              <a:ext cx="12827561" cy="1224651"/>
            </a:xfrm>
            <a:prstGeom prst="roundRect">
              <a:avLst/>
            </a:prstGeom>
            <a:solidFill>
              <a:schemeClr val="bg1"/>
            </a:solidFill>
            <a:ln>
              <a:solidFill>
                <a:srgbClr val="204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IN"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E-commerce company ABC needed to create a compelling shopping experience to differentiate itself in the competitive market.</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Rounded Corners 5">
              <a:extLst>
                <a:ext uri="{FF2B5EF4-FFF2-40B4-BE49-F238E27FC236}">
                  <a16:creationId xmlns:a16="http://schemas.microsoft.com/office/drawing/2014/main" id="{E646B2A1-9E8F-B276-9C9F-B29B9305B841}"/>
                </a:ext>
              </a:extLst>
            </p:cNvPr>
            <p:cNvSpPr/>
            <p:nvPr/>
          </p:nvSpPr>
          <p:spPr>
            <a:xfrm>
              <a:off x="1901577" y="1390412"/>
              <a:ext cx="2265690" cy="608577"/>
            </a:xfrm>
            <a:prstGeom prst="roundRect">
              <a:avLst/>
            </a:prstGeom>
            <a:solidFill>
              <a:srgbClr val="204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IN" sz="2200" dirty="0">
                  <a:latin typeface="Open Sans" panose="020B0606030504020204" pitchFamily="34" charset="0"/>
                  <a:ea typeface="Open Sans" panose="020B0606030504020204" pitchFamily="34" charset="0"/>
                  <a:cs typeface="Open Sans" panose="020B0606030504020204" pitchFamily="34" charset="0"/>
                </a:rPr>
                <a:t>Scenario</a:t>
              </a:r>
            </a:p>
          </p:txBody>
        </p:sp>
      </p:grpSp>
      <p:sp>
        <p:nvSpPr>
          <p:cNvPr id="3" name="Brandline">
            <a:extLst>
              <a:ext uri="{FF2B5EF4-FFF2-40B4-BE49-F238E27FC236}">
                <a16:creationId xmlns:a16="http://schemas.microsoft.com/office/drawing/2014/main" id="{3F8EFF44-417B-CB6A-740A-13C53D5A7845}"/>
              </a:ext>
            </a:extLst>
          </p:cNvPr>
          <p:cNvSpPr/>
          <p:nvPr/>
        </p:nvSpPr>
        <p:spPr>
          <a:xfrm>
            <a:off x="800100" y="816324"/>
            <a:ext cx="146626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3BE09E04-6B03-5D57-0D48-B11C02DBB255}"/>
              </a:ext>
            </a:extLst>
          </p:cNvPr>
          <p:cNvGrpSpPr/>
          <p:nvPr/>
        </p:nvGrpSpPr>
        <p:grpSpPr>
          <a:xfrm>
            <a:off x="1714219" y="3848516"/>
            <a:ext cx="12827561" cy="2121097"/>
            <a:chOff x="1760643" y="1390412"/>
            <a:chExt cx="12827561" cy="1843209"/>
          </a:xfrm>
        </p:grpSpPr>
        <p:sp>
          <p:nvSpPr>
            <p:cNvPr id="11" name="Rectangle: Rounded Corners 10">
              <a:extLst>
                <a:ext uri="{FF2B5EF4-FFF2-40B4-BE49-F238E27FC236}">
                  <a16:creationId xmlns:a16="http://schemas.microsoft.com/office/drawing/2014/main" id="{FC1B5187-8249-A5EA-EE22-A90108E6CD5B}"/>
                </a:ext>
              </a:extLst>
            </p:cNvPr>
            <p:cNvSpPr/>
            <p:nvPr/>
          </p:nvSpPr>
          <p:spPr>
            <a:xfrm>
              <a:off x="1760643" y="2008970"/>
              <a:ext cx="12827561" cy="1224651"/>
            </a:xfrm>
            <a:prstGeom prst="roundRect">
              <a:avLst/>
            </a:prstGeom>
            <a:solidFill>
              <a:schemeClr val="bg1"/>
            </a:solidFill>
            <a:ln>
              <a:solidFill>
                <a:srgbClr val="204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IN"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ABC implemented personalization and customization, offering tailored product recommendations based on user data and allowing users to adjust settings as per </a:t>
              </a:r>
            </a:p>
            <a:p>
              <a:pPr>
                <a:lnSpc>
                  <a:spcPct val="114000"/>
                </a:lnSpc>
              </a:pPr>
              <a:r>
                <a:rPr lang="en-IN"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their preferences.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2990A997-CFFA-1B34-9D09-FAEBE6744B2D}"/>
                </a:ext>
              </a:extLst>
            </p:cNvPr>
            <p:cNvSpPr/>
            <p:nvPr/>
          </p:nvSpPr>
          <p:spPr>
            <a:xfrm>
              <a:off x="1901577" y="1390412"/>
              <a:ext cx="2265690" cy="608577"/>
            </a:xfrm>
            <a:prstGeom prst="roundRect">
              <a:avLst/>
            </a:prstGeom>
            <a:solidFill>
              <a:srgbClr val="204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IN" sz="2200" dirty="0">
                  <a:latin typeface="Open Sans" panose="020B0606030504020204" pitchFamily="34" charset="0"/>
                  <a:ea typeface="Open Sans" panose="020B0606030504020204" pitchFamily="34" charset="0"/>
                  <a:cs typeface="Open Sans" panose="020B0606030504020204" pitchFamily="34" charset="0"/>
                </a:rPr>
                <a:t>Solution</a:t>
              </a:r>
            </a:p>
          </p:txBody>
        </p:sp>
      </p:grpSp>
      <p:grpSp>
        <p:nvGrpSpPr>
          <p:cNvPr id="13" name="Group 12">
            <a:extLst>
              <a:ext uri="{FF2B5EF4-FFF2-40B4-BE49-F238E27FC236}">
                <a16:creationId xmlns:a16="http://schemas.microsoft.com/office/drawing/2014/main" id="{1E6DB024-0B63-0375-0FCB-FA602CCD3478}"/>
              </a:ext>
            </a:extLst>
          </p:cNvPr>
          <p:cNvGrpSpPr/>
          <p:nvPr/>
        </p:nvGrpSpPr>
        <p:grpSpPr>
          <a:xfrm>
            <a:off x="1730161" y="6306623"/>
            <a:ext cx="12827561" cy="2121097"/>
            <a:chOff x="1760643" y="1390412"/>
            <a:chExt cx="12827561" cy="1843209"/>
          </a:xfrm>
        </p:grpSpPr>
        <p:sp>
          <p:nvSpPr>
            <p:cNvPr id="14" name="Rectangle: Rounded Corners 13">
              <a:extLst>
                <a:ext uri="{FF2B5EF4-FFF2-40B4-BE49-F238E27FC236}">
                  <a16:creationId xmlns:a16="http://schemas.microsoft.com/office/drawing/2014/main" id="{8A15C831-4142-DA1B-DDF3-4E08B75A6E0D}"/>
                </a:ext>
              </a:extLst>
            </p:cNvPr>
            <p:cNvSpPr/>
            <p:nvPr/>
          </p:nvSpPr>
          <p:spPr>
            <a:xfrm>
              <a:off x="1760643" y="2008970"/>
              <a:ext cx="12827561" cy="1224651"/>
            </a:xfrm>
            <a:prstGeom prst="roundRect">
              <a:avLst/>
            </a:prstGeom>
            <a:solidFill>
              <a:schemeClr val="bg1"/>
            </a:solidFill>
            <a:ln>
              <a:solidFill>
                <a:srgbClr val="204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IN"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Personalization and customization increased user engagement, satisfaction, and loyalty, leading to improved metrics like time spent on the platform and conversion rates.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Rounded Corners 14">
              <a:extLst>
                <a:ext uri="{FF2B5EF4-FFF2-40B4-BE49-F238E27FC236}">
                  <a16:creationId xmlns:a16="http://schemas.microsoft.com/office/drawing/2014/main" id="{B45FDA58-02CA-667E-8D56-296590A552B8}"/>
                </a:ext>
              </a:extLst>
            </p:cNvPr>
            <p:cNvSpPr/>
            <p:nvPr/>
          </p:nvSpPr>
          <p:spPr>
            <a:xfrm>
              <a:off x="1901577" y="1390412"/>
              <a:ext cx="2265690" cy="608577"/>
            </a:xfrm>
            <a:prstGeom prst="roundRect">
              <a:avLst/>
            </a:prstGeom>
            <a:solidFill>
              <a:srgbClr val="204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IN" sz="2200" dirty="0">
                  <a:latin typeface="Open Sans" panose="020B0606030504020204" pitchFamily="34" charset="0"/>
                  <a:ea typeface="Open Sans" panose="020B0606030504020204" pitchFamily="34" charset="0"/>
                  <a:cs typeface="Open Sans" panose="020B0606030504020204" pitchFamily="34" charset="0"/>
                </a:rPr>
                <a:t>Outcome</a:t>
              </a:r>
            </a:p>
          </p:txBody>
        </p:sp>
      </p:grpSp>
    </p:spTree>
    <p:extLst>
      <p:ext uri="{BB962C8B-B14F-4D97-AF65-F5344CB8AC3E}">
        <p14:creationId xmlns:p14="http://schemas.microsoft.com/office/powerpoint/2010/main" val="362765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3" name="Text Placeholder 2">
            <a:extLst>
              <a:ext uri="{FF2B5EF4-FFF2-40B4-BE49-F238E27FC236}">
                <a16:creationId xmlns:a16="http://schemas.microsoft.com/office/drawing/2014/main" id="{C60C7ACD-CDC1-8359-1680-9560358405D4}"/>
              </a:ext>
            </a:extLst>
          </p:cNvPr>
          <p:cNvSpPr>
            <a:spLocks noGrp="1"/>
          </p:cNvSpPr>
          <p:nvPr>
            <p:ph type="body" sz="quarter" idx="12"/>
          </p:nvPr>
        </p:nvSpPr>
        <p:spPr>
          <a:xfrm>
            <a:off x="8140032" y="2029031"/>
            <a:ext cx="6978883" cy="5085944"/>
          </a:xfrm>
        </p:spPr>
        <p:txBody>
          <a:bodyPr/>
          <a:lstStyle/>
          <a:p>
            <a:r>
              <a:rPr lang="en-US" dirty="0"/>
              <a:t>Imagine you are managing a design team assigned to create a mobile application for a travel company. The app aims to revolutionize how users interact with the company's products and services, incorporating personalized recommendations and intuitive user interfaces. As the design phase progresses, you recognize the complexity of the project and the need for a more creative approach and ideas.</a:t>
            </a:r>
          </a:p>
          <a:p>
            <a:endParaRPr lang="en-US" dirty="0"/>
          </a:p>
          <a:p>
            <a:r>
              <a:rPr lang="en-US" dirty="0"/>
              <a:t>How might Generative AI be leveraged to enhance the design process and streamline the development of complex features?</a:t>
            </a:r>
          </a:p>
        </p:txBody>
      </p:sp>
    </p:spTree>
    <p:custDataLst>
      <p:tags r:id="rId1"/>
    </p:custDataLst>
    <p:extLst>
      <p:ext uri="{BB962C8B-B14F-4D97-AF65-F5344CB8AC3E}">
        <p14:creationId xmlns:p14="http://schemas.microsoft.com/office/powerpoint/2010/main" val="1024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60FD28-2328-3948-0C46-1A459495B998}"/>
              </a:ext>
            </a:extLst>
          </p:cNvPr>
          <p:cNvSpPr>
            <a:spLocks noGrp="1"/>
          </p:cNvSpPr>
          <p:nvPr>
            <p:ph type="body" idx="2"/>
          </p:nvPr>
        </p:nvSpPr>
        <p:spPr>
          <a:xfrm>
            <a:off x="8128000" y="4241278"/>
            <a:ext cx="7315200" cy="2056717"/>
          </a:xfrm>
        </p:spPr>
        <p:txBody>
          <a:bodyPr/>
          <a:lstStyle/>
          <a:p>
            <a:r>
              <a:rPr lang="en-GB" dirty="0"/>
              <a:t>Content personalization</a:t>
            </a:r>
          </a:p>
          <a:p>
            <a:r>
              <a:rPr lang="en-GB" dirty="0"/>
              <a:t>Aesthetic personalization</a:t>
            </a:r>
          </a:p>
          <a:p>
            <a:r>
              <a:rPr lang="en-GB" dirty="0"/>
              <a:t>Interaction personalization</a:t>
            </a:r>
          </a:p>
          <a:p>
            <a:r>
              <a:rPr lang="en-GB" dirty="0"/>
              <a:t>Visual personalization</a:t>
            </a:r>
          </a:p>
        </p:txBody>
      </p:sp>
      <p:sp>
        <p:nvSpPr>
          <p:cNvPr id="6" name="Text Placeholder 5">
            <a:extLst>
              <a:ext uri="{FF2B5EF4-FFF2-40B4-BE49-F238E27FC236}">
                <a16:creationId xmlns:a16="http://schemas.microsoft.com/office/drawing/2014/main" id="{402C901A-CE47-9A43-8A55-F0DB1A55056F}"/>
              </a:ext>
            </a:extLst>
          </p:cNvPr>
          <p:cNvSpPr>
            <a:spLocks noGrp="1"/>
          </p:cNvSpPr>
          <p:nvPr>
            <p:ph type="body" idx="10"/>
          </p:nvPr>
        </p:nvSpPr>
        <p:spPr>
          <a:xfrm>
            <a:off x="8128000" y="1658923"/>
            <a:ext cx="7315200" cy="2315634"/>
          </a:xfrm>
        </p:spPr>
        <p:txBody>
          <a:bodyPr/>
          <a:lstStyle/>
          <a:p>
            <a:r>
              <a:rPr lang="en-US" dirty="0"/>
              <a:t>Imagine you are the product manager for a music streaming application aiming to improve user satisfaction. In this context, which type of personalization would be crucial for adjusting the application's operational behavior and functionality to align with individual user habits and preferences?</a:t>
            </a:r>
            <a:endParaRPr lang="en-GB" dirty="0"/>
          </a:p>
        </p:txBody>
      </p:sp>
    </p:spTree>
    <p:extLst>
      <p:ext uri="{BB962C8B-B14F-4D97-AF65-F5344CB8AC3E}">
        <p14:creationId xmlns:p14="http://schemas.microsoft.com/office/powerpoint/2010/main" val="2644551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530FAA2-554B-C098-EA52-86F7B13BF1EA}"/>
              </a:ext>
            </a:extLst>
          </p:cNvPr>
          <p:cNvSpPr>
            <a:spLocks noGrp="1"/>
          </p:cNvSpPr>
          <p:nvPr>
            <p:ph type="body" idx="10"/>
          </p:nvPr>
        </p:nvSpPr>
        <p:spPr/>
        <p:txBody>
          <a:bodyPr/>
          <a:lstStyle/>
          <a:p>
            <a:r>
              <a:rPr lang="en-US" dirty="0"/>
              <a:t>Enhancing User Flow and Navigation</a:t>
            </a:r>
            <a:endParaRPr lang="en-GB" dirty="0"/>
          </a:p>
        </p:txBody>
      </p:sp>
    </p:spTree>
    <p:extLst>
      <p:ext uri="{BB962C8B-B14F-4D97-AF65-F5344CB8AC3E}">
        <p14:creationId xmlns:p14="http://schemas.microsoft.com/office/powerpoint/2010/main" val="4142886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4193BB-1BD2-5090-D151-EA4B9683B243}"/>
              </a:ext>
            </a:extLst>
          </p:cNvPr>
          <p:cNvSpPr>
            <a:spLocks noGrp="1"/>
          </p:cNvSpPr>
          <p:nvPr>
            <p:ph type="body" idx="10"/>
          </p:nvPr>
        </p:nvSpPr>
        <p:spPr>
          <a:xfrm>
            <a:off x="1291857" y="1647743"/>
            <a:ext cx="13696999" cy="903776"/>
          </a:xfrm>
        </p:spPr>
        <p:txBody>
          <a:bodyPr>
            <a:normAutofit/>
          </a:bodyPr>
          <a:lstStyle/>
          <a:p>
            <a:r>
              <a:rPr lang="en-US" dirty="0"/>
              <a:t>User flow defines the path users take to achieve their goals, and navigation systems guide users effortlessly through an application. The following points highlight their importance:</a:t>
            </a:r>
            <a:endParaRPr lang="en-GB" dirty="0"/>
          </a:p>
        </p:txBody>
      </p:sp>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Importance of User Flow and Navigation in UI and UX Design</a:t>
            </a:r>
            <a:endParaRPr lang="en-GB" dirty="0"/>
          </a:p>
        </p:txBody>
      </p:sp>
      <p:sp>
        <p:nvSpPr>
          <p:cNvPr id="7" name="Brandline">
            <a:extLst>
              <a:ext uri="{FF2B5EF4-FFF2-40B4-BE49-F238E27FC236}">
                <a16:creationId xmlns:a16="http://schemas.microsoft.com/office/drawing/2014/main" id="{BDD36D70-0BC0-A57B-5F37-367FB853EDD2}"/>
              </a:ext>
            </a:extLst>
          </p:cNvPr>
          <p:cNvSpPr/>
          <p:nvPr/>
        </p:nvSpPr>
        <p:spPr>
          <a:xfrm>
            <a:off x="1892300" y="816324"/>
            <a:ext cx="1248878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00C5FF0A-83A7-E85C-7B8F-573890346085}"/>
              </a:ext>
            </a:extLst>
          </p:cNvPr>
          <p:cNvGrpSpPr/>
          <p:nvPr/>
        </p:nvGrpSpPr>
        <p:grpSpPr>
          <a:xfrm>
            <a:off x="1501717" y="3396916"/>
            <a:ext cx="13261776" cy="4172013"/>
            <a:chOff x="874679" y="2976181"/>
            <a:chExt cx="14224562" cy="4533193"/>
          </a:xfrm>
        </p:grpSpPr>
        <p:sp>
          <p:nvSpPr>
            <p:cNvPr id="6" name="Freeform 2">
              <a:extLst>
                <a:ext uri="{FF2B5EF4-FFF2-40B4-BE49-F238E27FC236}">
                  <a16:creationId xmlns:a16="http://schemas.microsoft.com/office/drawing/2014/main" id="{F728094A-D567-CF0C-BB1C-41A5A57CF561}"/>
                </a:ext>
              </a:extLst>
            </p:cNvPr>
            <p:cNvSpPr/>
            <p:nvPr/>
          </p:nvSpPr>
          <p:spPr>
            <a:xfrm flipH="1">
              <a:off x="9381185" y="3584593"/>
              <a:ext cx="1147022" cy="835687"/>
            </a:xfrm>
            <a:custGeom>
              <a:avLst/>
              <a:gdLst>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Lst>
              <a:ahLst/>
              <a:cxnLst>
                <a:cxn ang="0">
                  <a:pos x="connsiteX0" y="connsiteY0"/>
                </a:cxn>
                <a:cxn ang="0">
                  <a:pos x="connsiteX1" y="connsiteY1"/>
                </a:cxn>
              </a:cxnLst>
              <a:rect l="l" t="t" r="r" b="b"/>
              <a:pathLst>
                <a:path w="889000" h="647700">
                  <a:moveTo>
                    <a:pt x="889000" y="647700"/>
                  </a:moveTo>
                  <a:cubicBezTo>
                    <a:pt x="770467" y="431800"/>
                    <a:pt x="639233" y="95250"/>
                    <a:pt x="0" y="0"/>
                  </a:cubicBez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8"/>
              <a:endParaRPr lang="en-US" sz="2200" dirty="0">
                <a:solidFill>
                  <a:schemeClr val="tx1">
                    <a:lumMod val="75000"/>
                    <a:lumOff val="25000"/>
                  </a:schemeClr>
                </a:solidFill>
                <a:latin typeface="Open Sans"/>
              </a:endParaRPr>
            </a:p>
          </p:txBody>
        </p:sp>
        <p:sp>
          <p:nvSpPr>
            <p:cNvPr id="8" name="Freeform 3">
              <a:extLst>
                <a:ext uri="{FF2B5EF4-FFF2-40B4-BE49-F238E27FC236}">
                  <a16:creationId xmlns:a16="http://schemas.microsoft.com/office/drawing/2014/main" id="{64EBD214-82E4-19B2-2165-600AFBFD712C}"/>
                </a:ext>
              </a:extLst>
            </p:cNvPr>
            <p:cNvSpPr/>
            <p:nvPr/>
          </p:nvSpPr>
          <p:spPr>
            <a:xfrm flipH="1" flipV="1">
              <a:off x="9381185" y="6160477"/>
              <a:ext cx="1147022" cy="835687"/>
            </a:xfrm>
            <a:custGeom>
              <a:avLst/>
              <a:gdLst>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Lst>
              <a:ahLst/>
              <a:cxnLst>
                <a:cxn ang="0">
                  <a:pos x="connsiteX0" y="connsiteY0"/>
                </a:cxn>
                <a:cxn ang="0">
                  <a:pos x="connsiteX1" y="connsiteY1"/>
                </a:cxn>
              </a:cxnLst>
              <a:rect l="l" t="t" r="r" b="b"/>
              <a:pathLst>
                <a:path w="889000" h="647700">
                  <a:moveTo>
                    <a:pt x="889000" y="647700"/>
                  </a:moveTo>
                  <a:cubicBezTo>
                    <a:pt x="770467" y="431800"/>
                    <a:pt x="639233" y="95250"/>
                    <a:pt x="0" y="0"/>
                  </a:cubicBez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8"/>
              <a:endParaRPr lang="en-US" sz="2200" dirty="0">
                <a:solidFill>
                  <a:schemeClr val="tx1">
                    <a:lumMod val="75000"/>
                    <a:lumOff val="25000"/>
                  </a:schemeClr>
                </a:solidFill>
                <a:latin typeface="Open Sans"/>
              </a:endParaRPr>
            </a:p>
          </p:txBody>
        </p:sp>
        <p:cxnSp>
          <p:nvCxnSpPr>
            <p:cNvPr id="9" name="Straight Connector 8">
              <a:extLst>
                <a:ext uri="{FF2B5EF4-FFF2-40B4-BE49-F238E27FC236}">
                  <a16:creationId xmlns:a16="http://schemas.microsoft.com/office/drawing/2014/main" id="{0A12E714-7423-913D-1ACB-0DB03D28689A}"/>
                </a:ext>
              </a:extLst>
            </p:cNvPr>
            <p:cNvCxnSpPr/>
            <p:nvPr/>
          </p:nvCxnSpPr>
          <p:spPr>
            <a:xfrm flipH="1">
              <a:off x="9657452" y="5289566"/>
              <a:ext cx="849452" cy="2459"/>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Freeform 5">
              <a:extLst>
                <a:ext uri="{FF2B5EF4-FFF2-40B4-BE49-F238E27FC236}">
                  <a16:creationId xmlns:a16="http://schemas.microsoft.com/office/drawing/2014/main" id="{0D9C6599-9CBD-41D4-5F89-942F40CAC571}"/>
                </a:ext>
              </a:extLst>
            </p:cNvPr>
            <p:cNvSpPr/>
            <p:nvPr/>
          </p:nvSpPr>
          <p:spPr>
            <a:xfrm>
              <a:off x="5605183" y="3584593"/>
              <a:ext cx="1147022" cy="835687"/>
            </a:xfrm>
            <a:custGeom>
              <a:avLst/>
              <a:gdLst>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Lst>
              <a:ahLst/>
              <a:cxnLst>
                <a:cxn ang="0">
                  <a:pos x="connsiteX0" y="connsiteY0"/>
                </a:cxn>
                <a:cxn ang="0">
                  <a:pos x="connsiteX1" y="connsiteY1"/>
                </a:cxn>
              </a:cxnLst>
              <a:rect l="l" t="t" r="r" b="b"/>
              <a:pathLst>
                <a:path w="889000" h="647700">
                  <a:moveTo>
                    <a:pt x="889000" y="647700"/>
                  </a:moveTo>
                  <a:cubicBezTo>
                    <a:pt x="770467" y="431800"/>
                    <a:pt x="639233" y="95250"/>
                    <a:pt x="0" y="0"/>
                  </a:cubicBez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8"/>
              <a:endParaRPr lang="en-US" sz="2200" dirty="0">
                <a:solidFill>
                  <a:schemeClr val="tx1">
                    <a:lumMod val="75000"/>
                    <a:lumOff val="25000"/>
                  </a:schemeClr>
                </a:solidFill>
                <a:latin typeface="Open Sans"/>
              </a:endParaRPr>
            </a:p>
          </p:txBody>
        </p:sp>
        <p:sp>
          <p:nvSpPr>
            <p:cNvPr id="11" name="Freeform 6">
              <a:extLst>
                <a:ext uri="{FF2B5EF4-FFF2-40B4-BE49-F238E27FC236}">
                  <a16:creationId xmlns:a16="http://schemas.microsoft.com/office/drawing/2014/main" id="{9E5893AB-364F-99D3-6ECD-BA142B1C1333}"/>
                </a:ext>
              </a:extLst>
            </p:cNvPr>
            <p:cNvSpPr/>
            <p:nvPr/>
          </p:nvSpPr>
          <p:spPr>
            <a:xfrm flipV="1">
              <a:off x="5605183" y="6160477"/>
              <a:ext cx="1147022" cy="835687"/>
            </a:xfrm>
            <a:custGeom>
              <a:avLst/>
              <a:gdLst>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 name="connsiteX0" fmla="*/ 889000 w 889000"/>
                <a:gd name="connsiteY0" fmla="*/ 647700 h 647700"/>
                <a:gd name="connsiteX1" fmla="*/ 0 w 889000"/>
                <a:gd name="connsiteY1" fmla="*/ 0 h 647700"/>
              </a:gdLst>
              <a:ahLst/>
              <a:cxnLst>
                <a:cxn ang="0">
                  <a:pos x="connsiteX0" y="connsiteY0"/>
                </a:cxn>
                <a:cxn ang="0">
                  <a:pos x="connsiteX1" y="connsiteY1"/>
                </a:cxn>
              </a:cxnLst>
              <a:rect l="l" t="t" r="r" b="b"/>
              <a:pathLst>
                <a:path w="889000" h="647700">
                  <a:moveTo>
                    <a:pt x="889000" y="647700"/>
                  </a:moveTo>
                  <a:cubicBezTo>
                    <a:pt x="770467" y="431800"/>
                    <a:pt x="639233" y="95250"/>
                    <a:pt x="0" y="0"/>
                  </a:cubicBez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8"/>
              <a:endParaRPr lang="en-US" sz="2200" dirty="0">
                <a:solidFill>
                  <a:schemeClr val="tx1">
                    <a:lumMod val="75000"/>
                    <a:lumOff val="25000"/>
                  </a:schemeClr>
                </a:solidFill>
                <a:latin typeface="Open Sans"/>
              </a:endParaRPr>
            </a:p>
          </p:txBody>
        </p:sp>
        <p:cxnSp>
          <p:nvCxnSpPr>
            <p:cNvPr id="12" name="Straight Connector 11">
              <a:extLst>
                <a:ext uri="{FF2B5EF4-FFF2-40B4-BE49-F238E27FC236}">
                  <a16:creationId xmlns:a16="http://schemas.microsoft.com/office/drawing/2014/main" id="{60502EE0-BB07-73EC-6936-41B2B6FC347A}"/>
                </a:ext>
              </a:extLst>
            </p:cNvPr>
            <p:cNvCxnSpPr/>
            <p:nvPr/>
          </p:nvCxnSpPr>
          <p:spPr>
            <a:xfrm>
              <a:off x="5626488" y="5289566"/>
              <a:ext cx="849452" cy="2459"/>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1433F94-D7CC-8D18-74A8-3E23405695A8}"/>
                </a:ext>
              </a:extLst>
            </p:cNvPr>
            <p:cNvGrpSpPr/>
            <p:nvPr/>
          </p:nvGrpSpPr>
          <p:grpSpPr>
            <a:xfrm>
              <a:off x="6502190" y="3726288"/>
              <a:ext cx="3129008" cy="3129008"/>
              <a:chOff x="3602267" y="2122973"/>
              <a:chExt cx="1939468" cy="1939468"/>
            </a:xfrm>
          </p:grpSpPr>
          <p:sp>
            <p:nvSpPr>
              <p:cNvPr id="32" name="Freeform 15">
                <a:extLst>
                  <a:ext uri="{FF2B5EF4-FFF2-40B4-BE49-F238E27FC236}">
                    <a16:creationId xmlns:a16="http://schemas.microsoft.com/office/drawing/2014/main" id="{89DDFADF-83CF-3121-A1D1-7BBA2CBD65A6}"/>
                  </a:ext>
                </a:extLst>
              </p:cNvPr>
              <p:cNvSpPr/>
              <p:nvPr/>
            </p:nvSpPr>
            <p:spPr>
              <a:xfrm>
                <a:off x="3602267" y="2122973"/>
                <a:ext cx="1939468" cy="1939468"/>
              </a:xfrm>
              <a:custGeom>
                <a:avLst/>
                <a:gdLst>
                  <a:gd name="connsiteX0" fmla="*/ 1010474 w 2020948"/>
                  <a:gd name="connsiteY0" fmla="*/ 0 h 2020948"/>
                  <a:gd name="connsiteX1" fmla="*/ 2020948 w 2020948"/>
                  <a:gd name="connsiteY1" fmla="*/ 1010474 h 2020948"/>
                  <a:gd name="connsiteX2" fmla="*/ 1010474 w 2020948"/>
                  <a:gd name="connsiteY2" fmla="*/ 2020948 h 2020948"/>
                  <a:gd name="connsiteX3" fmla="*/ 0 w 2020948"/>
                  <a:gd name="connsiteY3" fmla="*/ 1010474 h 2020948"/>
                  <a:gd name="connsiteX4" fmla="*/ 1010474 w 2020948"/>
                  <a:gd name="connsiteY4" fmla="*/ 0 h 2020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948" h="2020948">
                    <a:moveTo>
                      <a:pt x="1010474" y="0"/>
                    </a:moveTo>
                    <a:cubicBezTo>
                      <a:pt x="1568543" y="0"/>
                      <a:pt x="2020948" y="452405"/>
                      <a:pt x="2020948" y="1010474"/>
                    </a:cubicBezTo>
                    <a:cubicBezTo>
                      <a:pt x="2020948" y="1568543"/>
                      <a:pt x="1568543" y="2020948"/>
                      <a:pt x="1010474" y="2020948"/>
                    </a:cubicBezTo>
                    <a:cubicBezTo>
                      <a:pt x="452405" y="2020948"/>
                      <a:pt x="0" y="1568543"/>
                      <a:pt x="0" y="1010474"/>
                    </a:cubicBezTo>
                    <a:cubicBezTo>
                      <a:pt x="0" y="452405"/>
                      <a:pt x="452405" y="0"/>
                      <a:pt x="1010474" y="0"/>
                    </a:cubicBez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78"/>
                <a:endParaRPr lang="en-US" sz="2200" dirty="0">
                  <a:solidFill>
                    <a:schemeClr val="tx1">
                      <a:lumMod val="75000"/>
                      <a:lumOff val="25000"/>
                    </a:schemeClr>
                  </a:solidFill>
                  <a:latin typeface="Open Sans"/>
                </a:endParaRPr>
              </a:p>
            </p:txBody>
          </p:sp>
          <p:sp>
            <p:nvSpPr>
              <p:cNvPr id="33" name="Freeform 16">
                <a:extLst>
                  <a:ext uri="{FF2B5EF4-FFF2-40B4-BE49-F238E27FC236}">
                    <a16:creationId xmlns:a16="http://schemas.microsoft.com/office/drawing/2014/main" id="{B62B0BA0-1348-54DD-F20E-ACEFEBD38704}"/>
                  </a:ext>
                </a:extLst>
              </p:cNvPr>
              <p:cNvSpPr/>
              <p:nvPr/>
            </p:nvSpPr>
            <p:spPr>
              <a:xfrm>
                <a:off x="3810000" y="2330707"/>
                <a:ext cx="1524000" cy="1524000"/>
              </a:xfrm>
              <a:custGeom>
                <a:avLst/>
                <a:gdLst>
                  <a:gd name="connsiteX0" fmla="*/ 1010474 w 2020948"/>
                  <a:gd name="connsiteY0" fmla="*/ 0 h 2020948"/>
                  <a:gd name="connsiteX1" fmla="*/ 2020948 w 2020948"/>
                  <a:gd name="connsiteY1" fmla="*/ 1010474 h 2020948"/>
                  <a:gd name="connsiteX2" fmla="*/ 1010474 w 2020948"/>
                  <a:gd name="connsiteY2" fmla="*/ 2020948 h 2020948"/>
                  <a:gd name="connsiteX3" fmla="*/ 0 w 2020948"/>
                  <a:gd name="connsiteY3" fmla="*/ 1010474 h 2020948"/>
                  <a:gd name="connsiteX4" fmla="*/ 1010474 w 2020948"/>
                  <a:gd name="connsiteY4" fmla="*/ 0 h 2020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0948" h="2020948">
                    <a:moveTo>
                      <a:pt x="1010474" y="0"/>
                    </a:moveTo>
                    <a:cubicBezTo>
                      <a:pt x="1568543" y="0"/>
                      <a:pt x="2020948" y="452405"/>
                      <a:pt x="2020948" y="1010474"/>
                    </a:cubicBezTo>
                    <a:cubicBezTo>
                      <a:pt x="2020948" y="1568543"/>
                      <a:pt x="1568543" y="2020948"/>
                      <a:pt x="1010474" y="2020948"/>
                    </a:cubicBezTo>
                    <a:cubicBezTo>
                      <a:pt x="452405" y="2020948"/>
                      <a:pt x="0" y="1568543"/>
                      <a:pt x="0" y="1010474"/>
                    </a:cubicBezTo>
                    <a:cubicBezTo>
                      <a:pt x="0" y="452405"/>
                      <a:pt x="452405" y="0"/>
                      <a:pt x="1010474"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378"/>
                <a:r>
                  <a:rPr lang="en-US" sz="2200" dirty="0">
                    <a:solidFill>
                      <a:schemeClr val="tx1">
                        <a:lumMod val="75000"/>
                        <a:lumOff val="25000"/>
                      </a:schemeClr>
                    </a:solidFill>
                    <a:latin typeface="Open Sans"/>
                  </a:rPr>
                  <a:t>Importance</a:t>
                </a:r>
              </a:p>
            </p:txBody>
          </p:sp>
        </p:grpSp>
        <p:sp>
          <p:nvSpPr>
            <p:cNvPr id="14" name="Oval 13">
              <a:extLst>
                <a:ext uri="{FF2B5EF4-FFF2-40B4-BE49-F238E27FC236}">
                  <a16:creationId xmlns:a16="http://schemas.microsoft.com/office/drawing/2014/main" id="{63244D5F-D669-623F-5007-45D1C8DAA366}"/>
                </a:ext>
              </a:extLst>
            </p:cNvPr>
            <p:cNvSpPr/>
            <p:nvPr/>
          </p:nvSpPr>
          <p:spPr bwMode="auto">
            <a:xfrm flipH="1">
              <a:off x="10504941" y="3071384"/>
              <a:ext cx="996922" cy="996922"/>
            </a:xfrm>
            <a:prstGeom prst="ellipse">
              <a:avLst/>
            </a:prstGeom>
            <a:solidFill>
              <a:srgbClr val="9F7A4E"/>
            </a:solid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8"/>
              <a:endParaRPr lang="en-US" sz="2200" b="1" dirty="0">
                <a:solidFill>
                  <a:schemeClr val="tx1">
                    <a:lumMod val="75000"/>
                    <a:lumOff val="25000"/>
                  </a:schemeClr>
                </a:solidFill>
                <a:latin typeface="Open Sans"/>
              </a:endParaRPr>
            </a:p>
          </p:txBody>
        </p:sp>
        <p:sp>
          <p:nvSpPr>
            <p:cNvPr id="15" name="Oval 14">
              <a:extLst>
                <a:ext uri="{FF2B5EF4-FFF2-40B4-BE49-F238E27FC236}">
                  <a16:creationId xmlns:a16="http://schemas.microsoft.com/office/drawing/2014/main" id="{DE48F550-73D6-E34E-DA53-4B7BEFD3FB44}"/>
                </a:ext>
              </a:extLst>
            </p:cNvPr>
            <p:cNvSpPr/>
            <p:nvPr/>
          </p:nvSpPr>
          <p:spPr bwMode="auto">
            <a:xfrm flipH="1" flipV="1">
              <a:off x="10504941" y="6512452"/>
              <a:ext cx="996922" cy="996922"/>
            </a:xfrm>
            <a:prstGeom prst="ellipse">
              <a:avLst/>
            </a:prstGeom>
            <a:solidFill>
              <a:srgbClr val="07A59D"/>
            </a:solid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8"/>
              <a:endParaRPr lang="en-US" sz="2200" b="1" dirty="0">
                <a:solidFill>
                  <a:schemeClr val="tx1">
                    <a:lumMod val="75000"/>
                    <a:lumOff val="25000"/>
                  </a:schemeClr>
                </a:solidFill>
                <a:latin typeface="Open Sans"/>
              </a:endParaRPr>
            </a:p>
          </p:txBody>
        </p:sp>
        <p:sp>
          <p:nvSpPr>
            <p:cNvPr id="16" name="Oval 15">
              <a:extLst>
                <a:ext uri="{FF2B5EF4-FFF2-40B4-BE49-F238E27FC236}">
                  <a16:creationId xmlns:a16="http://schemas.microsoft.com/office/drawing/2014/main" id="{6DB64153-3298-68D7-9DCB-AB2A301EDBBE}"/>
                </a:ext>
              </a:extLst>
            </p:cNvPr>
            <p:cNvSpPr/>
            <p:nvPr/>
          </p:nvSpPr>
          <p:spPr bwMode="auto">
            <a:xfrm flipV="1">
              <a:off x="4631528" y="6512452"/>
              <a:ext cx="996922" cy="996922"/>
            </a:xfrm>
            <a:prstGeom prst="ellipse">
              <a:avLst/>
            </a:prstGeom>
            <a:solidFill>
              <a:srgbClr val="F5C265"/>
            </a:solid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8"/>
              <a:endParaRPr lang="en-US" sz="2200" b="1" dirty="0">
                <a:solidFill>
                  <a:schemeClr val="tx1">
                    <a:lumMod val="75000"/>
                    <a:lumOff val="25000"/>
                  </a:schemeClr>
                </a:solidFill>
                <a:latin typeface="Open Sans"/>
              </a:endParaRPr>
            </a:p>
          </p:txBody>
        </p:sp>
        <p:sp>
          <p:nvSpPr>
            <p:cNvPr id="17" name="Oval 16">
              <a:extLst>
                <a:ext uri="{FF2B5EF4-FFF2-40B4-BE49-F238E27FC236}">
                  <a16:creationId xmlns:a16="http://schemas.microsoft.com/office/drawing/2014/main" id="{D9AEDB66-875B-3BDD-4D79-FBAE3AD42857}"/>
                </a:ext>
              </a:extLst>
            </p:cNvPr>
            <p:cNvSpPr/>
            <p:nvPr/>
          </p:nvSpPr>
          <p:spPr bwMode="auto">
            <a:xfrm flipV="1">
              <a:off x="4631528" y="4792333"/>
              <a:ext cx="996922" cy="996922"/>
            </a:xfrm>
            <a:prstGeom prst="ellipse">
              <a:avLst/>
            </a:prstGeom>
            <a:solidFill>
              <a:srgbClr val="FF6D3D"/>
            </a:solid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8"/>
              <a:endParaRPr lang="en-US" sz="2200" b="1" dirty="0">
                <a:solidFill>
                  <a:schemeClr val="tx1">
                    <a:lumMod val="75000"/>
                    <a:lumOff val="25000"/>
                  </a:schemeClr>
                </a:solidFill>
                <a:latin typeface="Open Sans"/>
              </a:endParaRPr>
            </a:p>
          </p:txBody>
        </p:sp>
        <p:sp>
          <p:nvSpPr>
            <p:cNvPr id="18" name="Oval 17">
              <a:extLst>
                <a:ext uri="{FF2B5EF4-FFF2-40B4-BE49-F238E27FC236}">
                  <a16:creationId xmlns:a16="http://schemas.microsoft.com/office/drawing/2014/main" id="{0A1B4949-07BA-F6F8-3ED1-D140AFC87EF8}"/>
                </a:ext>
              </a:extLst>
            </p:cNvPr>
            <p:cNvSpPr/>
            <p:nvPr/>
          </p:nvSpPr>
          <p:spPr bwMode="auto">
            <a:xfrm flipH="1" flipV="1">
              <a:off x="10504941" y="4792333"/>
              <a:ext cx="996922" cy="996922"/>
            </a:xfrm>
            <a:prstGeom prst="ellipse">
              <a:avLst/>
            </a:prstGeom>
            <a:solidFill>
              <a:srgbClr val="C05E51"/>
            </a:solid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8"/>
              <a:endParaRPr lang="en-US" sz="2200" b="1" dirty="0">
                <a:solidFill>
                  <a:schemeClr val="tx1">
                    <a:lumMod val="75000"/>
                    <a:lumOff val="25000"/>
                  </a:schemeClr>
                </a:solidFill>
                <a:latin typeface="Open Sans"/>
              </a:endParaRPr>
            </a:p>
          </p:txBody>
        </p:sp>
        <p:sp>
          <p:nvSpPr>
            <p:cNvPr id="19" name="Oval 18">
              <a:extLst>
                <a:ext uri="{FF2B5EF4-FFF2-40B4-BE49-F238E27FC236}">
                  <a16:creationId xmlns:a16="http://schemas.microsoft.com/office/drawing/2014/main" id="{B896D3AB-444F-63F1-7810-8AF892B13466}"/>
                </a:ext>
              </a:extLst>
            </p:cNvPr>
            <p:cNvSpPr/>
            <p:nvPr/>
          </p:nvSpPr>
          <p:spPr bwMode="auto">
            <a:xfrm>
              <a:off x="4631528" y="3071384"/>
              <a:ext cx="996922" cy="996922"/>
            </a:xfrm>
            <a:prstGeom prst="ellipse">
              <a:avLst/>
            </a:prstGeom>
            <a:solidFill>
              <a:srgbClr val="622C3E"/>
            </a:solidFill>
            <a:ln w="19050">
              <a:noFill/>
              <a:round/>
              <a:headEnd/>
              <a:tailEnd/>
            </a:ln>
          </p:spPr>
          <p:txBody>
            <a:bodyPr vert="horz" wrap="none" lIns="91440" tIns="45720" rIns="91440" bIns="45720" numCol="1" rtlCol="0" anchor="ctr" anchorCtr="1"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8"/>
              <a:endParaRPr lang="en-US" sz="2200" b="1" dirty="0">
                <a:solidFill>
                  <a:schemeClr val="tx1">
                    <a:lumMod val="75000"/>
                    <a:lumOff val="25000"/>
                  </a:schemeClr>
                </a:solidFill>
                <a:latin typeface="Open Sans"/>
              </a:endParaRPr>
            </a:p>
          </p:txBody>
        </p:sp>
        <p:sp>
          <p:nvSpPr>
            <p:cNvPr id="20" name="TextBox 90">
              <a:extLst>
                <a:ext uri="{FF2B5EF4-FFF2-40B4-BE49-F238E27FC236}">
                  <a16:creationId xmlns:a16="http://schemas.microsoft.com/office/drawing/2014/main" id="{B780086E-D3CF-D585-091B-CA7379300F7B}"/>
                </a:ext>
              </a:extLst>
            </p:cNvPr>
            <p:cNvSpPr txBox="1"/>
            <p:nvPr/>
          </p:nvSpPr>
          <p:spPr>
            <a:xfrm>
              <a:off x="1618237" y="2976181"/>
              <a:ext cx="2691487" cy="836053"/>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412771" hangingPunct="0"/>
              <a:r>
                <a:rPr lang="en-IN"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Guides the </a:t>
              </a:r>
              <a:br>
                <a:rPr lang="en-IN"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br>
              <a:r>
                <a:rPr lang="en-IN"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user journey</a:t>
              </a:r>
            </a:p>
          </p:txBody>
        </p:sp>
        <p:sp>
          <p:nvSpPr>
            <p:cNvPr id="21" name="TextBox 91">
              <a:extLst>
                <a:ext uri="{FF2B5EF4-FFF2-40B4-BE49-F238E27FC236}">
                  <a16:creationId xmlns:a16="http://schemas.microsoft.com/office/drawing/2014/main" id="{50527BC2-7448-2FCF-63FC-42E67FA68845}"/>
                </a:ext>
              </a:extLst>
            </p:cNvPr>
            <p:cNvSpPr txBox="1"/>
            <p:nvPr/>
          </p:nvSpPr>
          <p:spPr>
            <a:xfrm>
              <a:off x="1355071" y="4871538"/>
              <a:ext cx="2960635" cy="836053"/>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412771" hangingPunct="0"/>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Enhances </a:t>
              </a:r>
              <a:b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br>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user experience</a:t>
              </a:r>
            </a:p>
          </p:txBody>
        </p:sp>
        <p:sp>
          <p:nvSpPr>
            <p:cNvPr id="22" name="TextBox 92">
              <a:extLst>
                <a:ext uri="{FF2B5EF4-FFF2-40B4-BE49-F238E27FC236}">
                  <a16:creationId xmlns:a16="http://schemas.microsoft.com/office/drawing/2014/main" id="{CFA24EDA-887E-6D76-2F69-53A436E07A16}"/>
                </a:ext>
              </a:extLst>
            </p:cNvPr>
            <p:cNvSpPr txBox="1"/>
            <p:nvPr/>
          </p:nvSpPr>
          <p:spPr>
            <a:xfrm>
              <a:off x="874679" y="6637474"/>
              <a:ext cx="3461890" cy="836053"/>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412771" hangingPunct="0"/>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Identifies </a:t>
              </a:r>
              <a:b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br>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pain points</a:t>
              </a:r>
            </a:p>
          </p:txBody>
        </p:sp>
        <p:sp>
          <p:nvSpPr>
            <p:cNvPr id="23" name="TextBox 93">
              <a:extLst>
                <a:ext uri="{FF2B5EF4-FFF2-40B4-BE49-F238E27FC236}">
                  <a16:creationId xmlns:a16="http://schemas.microsoft.com/office/drawing/2014/main" id="{55D09C9D-6219-ADCF-0B61-78C6DAD9CEBD}"/>
                </a:ext>
              </a:extLst>
            </p:cNvPr>
            <p:cNvSpPr txBox="1"/>
            <p:nvPr/>
          </p:nvSpPr>
          <p:spPr>
            <a:xfrm>
              <a:off x="11848139" y="3133065"/>
              <a:ext cx="3015727" cy="836053"/>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12771" hangingPunct="0"/>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Improves </a:t>
              </a:r>
              <a:b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br>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conversion rates</a:t>
              </a:r>
            </a:p>
          </p:txBody>
        </p:sp>
        <p:sp>
          <p:nvSpPr>
            <p:cNvPr id="24" name="TextBox 94">
              <a:extLst>
                <a:ext uri="{FF2B5EF4-FFF2-40B4-BE49-F238E27FC236}">
                  <a16:creationId xmlns:a16="http://schemas.microsoft.com/office/drawing/2014/main" id="{746C7FE8-92F9-23C6-352F-6A7093C0B66C}"/>
                </a:ext>
              </a:extLst>
            </p:cNvPr>
            <p:cNvSpPr txBox="1"/>
            <p:nvPr/>
          </p:nvSpPr>
          <p:spPr>
            <a:xfrm>
              <a:off x="11848139" y="4826750"/>
              <a:ext cx="2691487" cy="836053"/>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12771" hangingPunct="0"/>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Facilitates better design decisions</a:t>
              </a:r>
            </a:p>
          </p:txBody>
        </p:sp>
        <p:sp>
          <p:nvSpPr>
            <p:cNvPr id="25" name="TextBox 95">
              <a:extLst>
                <a:ext uri="{FF2B5EF4-FFF2-40B4-BE49-F238E27FC236}">
                  <a16:creationId xmlns:a16="http://schemas.microsoft.com/office/drawing/2014/main" id="{8DA89706-31A8-CADE-662F-B032547DFC71}"/>
                </a:ext>
              </a:extLst>
            </p:cNvPr>
            <p:cNvSpPr txBox="1"/>
            <p:nvPr/>
          </p:nvSpPr>
          <p:spPr>
            <a:xfrm>
              <a:off x="11842542" y="6762069"/>
              <a:ext cx="3256699" cy="468190"/>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12771" hangingPunct="0"/>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Supports consistency</a:t>
              </a:r>
            </a:p>
          </p:txBody>
        </p:sp>
        <p:sp>
          <p:nvSpPr>
            <p:cNvPr id="26" name="TextBox 110">
              <a:extLst>
                <a:ext uri="{FF2B5EF4-FFF2-40B4-BE49-F238E27FC236}">
                  <a16:creationId xmlns:a16="http://schemas.microsoft.com/office/drawing/2014/main" id="{27972B5E-6A95-5C09-1BC3-065FBBD9FC5F}"/>
                </a:ext>
              </a:extLst>
            </p:cNvPr>
            <p:cNvSpPr txBox="1"/>
            <p:nvPr/>
          </p:nvSpPr>
          <p:spPr>
            <a:xfrm>
              <a:off x="4789345" y="3344044"/>
              <a:ext cx="695915" cy="468190"/>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27" name="TextBox 111">
              <a:extLst>
                <a:ext uri="{FF2B5EF4-FFF2-40B4-BE49-F238E27FC236}">
                  <a16:creationId xmlns:a16="http://schemas.microsoft.com/office/drawing/2014/main" id="{77167F44-D55C-98FF-6642-3B9E67E68558}"/>
                </a:ext>
              </a:extLst>
            </p:cNvPr>
            <p:cNvSpPr txBox="1"/>
            <p:nvPr/>
          </p:nvSpPr>
          <p:spPr>
            <a:xfrm>
              <a:off x="4778998" y="5055471"/>
              <a:ext cx="695915" cy="468190"/>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28" name="TextBox 112">
              <a:extLst>
                <a:ext uri="{FF2B5EF4-FFF2-40B4-BE49-F238E27FC236}">
                  <a16:creationId xmlns:a16="http://schemas.microsoft.com/office/drawing/2014/main" id="{34F531BA-2714-5945-6F09-C4B84B216C16}"/>
                </a:ext>
              </a:extLst>
            </p:cNvPr>
            <p:cNvSpPr txBox="1"/>
            <p:nvPr/>
          </p:nvSpPr>
          <p:spPr>
            <a:xfrm>
              <a:off x="4768994" y="6776817"/>
              <a:ext cx="695915" cy="468190"/>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29" name="TextBox 113">
              <a:extLst>
                <a:ext uri="{FF2B5EF4-FFF2-40B4-BE49-F238E27FC236}">
                  <a16:creationId xmlns:a16="http://schemas.microsoft.com/office/drawing/2014/main" id="{27D1D64C-A862-B5C0-8DEE-4F854113290A}"/>
                </a:ext>
              </a:extLst>
            </p:cNvPr>
            <p:cNvSpPr txBox="1"/>
            <p:nvPr/>
          </p:nvSpPr>
          <p:spPr>
            <a:xfrm>
              <a:off x="10676411" y="3350498"/>
              <a:ext cx="695915" cy="468190"/>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30" name="TextBox 114">
              <a:extLst>
                <a:ext uri="{FF2B5EF4-FFF2-40B4-BE49-F238E27FC236}">
                  <a16:creationId xmlns:a16="http://schemas.microsoft.com/office/drawing/2014/main" id="{93714290-E30C-08D0-FDEA-C086D6590415}"/>
                </a:ext>
              </a:extLst>
            </p:cNvPr>
            <p:cNvSpPr txBox="1"/>
            <p:nvPr/>
          </p:nvSpPr>
          <p:spPr>
            <a:xfrm>
              <a:off x="10646839" y="5055470"/>
              <a:ext cx="695915" cy="468190"/>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31" name="TextBox 115">
              <a:extLst>
                <a:ext uri="{FF2B5EF4-FFF2-40B4-BE49-F238E27FC236}">
                  <a16:creationId xmlns:a16="http://schemas.microsoft.com/office/drawing/2014/main" id="{246F8687-0F45-1C19-495C-CA0C7DAC424A}"/>
                </a:ext>
              </a:extLst>
            </p:cNvPr>
            <p:cNvSpPr txBox="1"/>
            <p:nvPr/>
          </p:nvSpPr>
          <p:spPr>
            <a:xfrm>
              <a:off x="10660315" y="6821408"/>
              <a:ext cx="695915" cy="468190"/>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06</a:t>
              </a:r>
            </a:p>
          </p:txBody>
        </p:sp>
      </p:grpSp>
    </p:spTree>
    <p:extLst>
      <p:ext uri="{BB962C8B-B14F-4D97-AF65-F5344CB8AC3E}">
        <p14:creationId xmlns:p14="http://schemas.microsoft.com/office/powerpoint/2010/main" val="477882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4193BB-1BD2-5090-D151-EA4B9683B243}"/>
              </a:ext>
            </a:extLst>
          </p:cNvPr>
          <p:cNvSpPr>
            <a:spLocks noGrp="1"/>
          </p:cNvSpPr>
          <p:nvPr>
            <p:ph type="body" idx="10"/>
          </p:nvPr>
        </p:nvSpPr>
        <p:spPr>
          <a:xfrm>
            <a:off x="1291857" y="1673474"/>
            <a:ext cx="13696999" cy="903776"/>
          </a:xfrm>
        </p:spPr>
        <p:txBody>
          <a:bodyPr/>
          <a:lstStyle/>
          <a:p>
            <a:r>
              <a:rPr lang="en-US" dirty="0"/>
              <a:t>Enhanced user flow and navigation in UI and UX design can significantly improve the user experience. Some of the techniques that help in user flow and navigation are:</a:t>
            </a:r>
            <a:endParaRPr lang="en-GB" dirty="0"/>
          </a:p>
        </p:txBody>
      </p:sp>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Techniques for Enhancing User Flow and Navigation through Design</a:t>
            </a:r>
            <a:endParaRPr lang="en-GB" dirty="0"/>
          </a:p>
        </p:txBody>
      </p:sp>
      <p:sp>
        <p:nvSpPr>
          <p:cNvPr id="6" name="Brandline">
            <a:extLst>
              <a:ext uri="{FF2B5EF4-FFF2-40B4-BE49-F238E27FC236}">
                <a16:creationId xmlns:a16="http://schemas.microsoft.com/office/drawing/2014/main" id="{26EF7DA0-DA01-6BC6-4861-6FAFFFC5F102}"/>
              </a:ext>
            </a:extLst>
          </p:cNvPr>
          <p:cNvSpPr/>
          <p:nvPr/>
        </p:nvSpPr>
        <p:spPr>
          <a:xfrm>
            <a:off x="647700" y="816324"/>
            <a:ext cx="149590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3" name="Group 22">
            <a:extLst>
              <a:ext uri="{FF2B5EF4-FFF2-40B4-BE49-F238E27FC236}">
                <a16:creationId xmlns:a16="http://schemas.microsoft.com/office/drawing/2014/main" id="{53BFB8C5-A8C7-8CB6-47D7-3A0C09B03A03}"/>
              </a:ext>
            </a:extLst>
          </p:cNvPr>
          <p:cNvGrpSpPr/>
          <p:nvPr/>
        </p:nvGrpSpPr>
        <p:grpSpPr>
          <a:xfrm>
            <a:off x="3471138" y="2662111"/>
            <a:ext cx="9305061" cy="6086602"/>
            <a:chOff x="2182618" y="2224782"/>
            <a:chExt cx="8051386" cy="5213560"/>
          </a:xfrm>
        </p:grpSpPr>
        <p:sp>
          <p:nvSpPr>
            <p:cNvPr id="24" name="Freeform: Shape 23">
              <a:extLst>
                <a:ext uri="{FF2B5EF4-FFF2-40B4-BE49-F238E27FC236}">
                  <a16:creationId xmlns:a16="http://schemas.microsoft.com/office/drawing/2014/main" id="{7F5C0D35-01FB-BC44-A09D-73933670D95F}"/>
                </a:ext>
              </a:extLst>
            </p:cNvPr>
            <p:cNvSpPr/>
            <p:nvPr/>
          </p:nvSpPr>
          <p:spPr>
            <a:xfrm>
              <a:off x="2182618" y="2224782"/>
              <a:ext cx="2523486" cy="2758764"/>
            </a:xfrm>
            <a:custGeom>
              <a:avLst/>
              <a:gdLst>
                <a:gd name="connsiteX0" fmla="*/ 2066196 w 2294078"/>
                <a:gd name="connsiteY0" fmla="*/ 2047795 h 2507967"/>
                <a:gd name="connsiteX1" fmla="*/ 1374903 w 2294078"/>
                <a:gd name="connsiteY1" fmla="*/ 2446921 h 2507967"/>
                <a:gd name="connsiteX2" fmla="*/ 919167 w 2294078"/>
                <a:gd name="connsiteY2" fmla="*/ 2446921 h 2507967"/>
                <a:gd name="connsiteX3" fmla="*/ 227858 w 2294078"/>
                <a:gd name="connsiteY3" fmla="*/ 2047795 h 2507967"/>
                <a:gd name="connsiteX4" fmla="*/ 0 w 2294078"/>
                <a:gd name="connsiteY4" fmla="*/ 1653109 h 2507967"/>
                <a:gd name="connsiteX5" fmla="*/ 0 w 2294078"/>
                <a:gd name="connsiteY5" fmla="*/ 854864 h 2507967"/>
                <a:gd name="connsiteX6" fmla="*/ 227860 w 2294078"/>
                <a:gd name="connsiteY6" fmla="*/ 460184 h 2507967"/>
                <a:gd name="connsiteX7" fmla="*/ 919169 w 2294078"/>
                <a:gd name="connsiteY7" fmla="*/ 61056 h 2507967"/>
                <a:gd name="connsiteX8" fmla="*/ 1374905 w 2294078"/>
                <a:gd name="connsiteY8" fmla="*/ 61056 h 2507967"/>
                <a:gd name="connsiteX9" fmla="*/ 2066196 w 2294078"/>
                <a:gd name="connsiteY9" fmla="*/ 460184 h 2507967"/>
                <a:gd name="connsiteX10" fmla="*/ 2294078 w 2294078"/>
                <a:gd name="connsiteY10" fmla="*/ 854864 h 2507967"/>
                <a:gd name="connsiteX11" fmla="*/ 2294078 w 2294078"/>
                <a:gd name="connsiteY11" fmla="*/ 1653109 h 2507967"/>
                <a:gd name="connsiteX12" fmla="*/ 2066196 w 2294078"/>
                <a:gd name="connsiteY12" fmla="*/ 2047795 h 25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78" h="2507967">
                  <a:moveTo>
                    <a:pt x="2066196" y="2047795"/>
                  </a:moveTo>
                  <a:lnTo>
                    <a:pt x="1374903" y="2446921"/>
                  </a:lnTo>
                  <a:cubicBezTo>
                    <a:pt x="1233901" y="2528317"/>
                    <a:pt x="1060172" y="2528317"/>
                    <a:pt x="919167" y="2446921"/>
                  </a:cubicBezTo>
                  <a:lnTo>
                    <a:pt x="227858" y="2047795"/>
                  </a:lnTo>
                  <a:cubicBezTo>
                    <a:pt x="86856" y="1966379"/>
                    <a:pt x="0" y="1815933"/>
                    <a:pt x="0" y="1653109"/>
                  </a:cubicBezTo>
                  <a:lnTo>
                    <a:pt x="0" y="854864"/>
                  </a:lnTo>
                  <a:cubicBezTo>
                    <a:pt x="0" y="692041"/>
                    <a:pt x="86856" y="541592"/>
                    <a:pt x="227860" y="460184"/>
                  </a:cubicBezTo>
                  <a:lnTo>
                    <a:pt x="919169" y="61056"/>
                  </a:lnTo>
                  <a:cubicBezTo>
                    <a:pt x="1060173" y="-20352"/>
                    <a:pt x="1233903" y="-20352"/>
                    <a:pt x="1374905" y="61056"/>
                  </a:cubicBezTo>
                  <a:lnTo>
                    <a:pt x="2066196" y="460184"/>
                  </a:lnTo>
                  <a:cubicBezTo>
                    <a:pt x="2207207" y="541592"/>
                    <a:pt x="2294078" y="692041"/>
                    <a:pt x="2294078" y="854864"/>
                  </a:cubicBezTo>
                  <a:lnTo>
                    <a:pt x="2294078" y="1653109"/>
                  </a:lnTo>
                  <a:cubicBezTo>
                    <a:pt x="2294078" y="1815933"/>
                    <a:pt x="2207207" y="1966379"/>
                    <a:pt x="2066196" y="2047795"/>
                  </a:cubicBezTo>
                  <a:close/>
                </a:path>
              </a:pathLst>
            </a:custGeom>
            <a:solidFill>
              <a:srgbClr val="5A6E5A"/>
            </a:solidFill>
            <a:ln w="1983" cap="flat">
              <a:noFill/>
              <a:prstDash val="solid"/>
              <a:miter/>
            </a:ln>
            <a:effectLst>
              <a:outerShdw blurRad="50800" dist="38100" dir="2700000" algn="tl" rotWithShape="0">
                <a:prstClr val="black">
                  <a:alpha val="40000"/>
                </a:prstClr>
              </a:outerShdw>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Tx/>
                <a:buFontTx/>
                <a:buNone/>
              </a:pPr>
              <a:r>
                <a:rPr lang="en-US" sz="2200"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Navigation patterns</a:t>
              </a:r>
            </a:p>
          </p:txBody>
        </p:sp>
        <p:sp>
          <p:nvSpPr>
            <p:cNvPr id="25" name="Freeform: Shape 24">
              <a:extLst>
                <a:ext uri="{FF2B5EF4-FFF2-40B4-BE49-F238E27FC236}">
                  <a16:creationId xmlns:a16="http://schemas.microsoft.com/office/drawing/2014/main" id="{2AD8CE8D-94A9-78BA-C0DD-356D556E1512}"/>
                </a:ext>
              </a:extLst>
            </p:cNvPr>
            <p:cNvSpPr/>
            <p:nvPr/>
          </p:nvSpPr>
          <p:spPr>
            <a:xfrm>
              <a:off x="3558803" y="4669254"/>
              <a:ext cx="2523492" cy="2758773"/>
            </a:xfrm>
            <a:custGeom>
              <a:avLst/>
              <a:gdLst>
                <a:gd name="connsiteX0" fmla="*/ 2066202 w 2294084"/>
                <a:gd name="connsiteY0" fmla="*/ 2047803 h 2507975"/>
                <a:gd name="connsiteX1" fmla="*/ 1374899 w 2294084"/>
                <a:gd name="connsiteY1" fmla="*/ 2446929 h 2507975"/>
                <a:gd name="connsiteX2" fmla="*/ 919175 w 2294084"/>
                <a:gd name="connsiteY2" fmla="*/ 2446929 h 2507975"/>
                <a:gd name="connsiteX3" fmla="*/ 227868 w 2294084"/>
                <a:gd name="connsiteY3" fmla="*/ 2047803 h 2507975"/>
                <a:gd name="connsiteX4" fmla="*/ 0 w 2294084"/>
                <a:gd name="connsiteY4" fmla="*/ 1653121 h 2507975"/>
                <a:gd name="connsiteX5" fmla="*/ 0 w 2294084"/>
                <a:gd name="connsiteY5" fmla="*/ 854870 h 2507975"/>
                <a:gd name="connsiteX6" fmla="*/ 227868 w 2294084"/>
                <a:gd name="connsiteY6" fmla="*/ 460188 h 2507975"/>
                <a:gd name="connsiteX7" fmla="*/ 919175 w 2294084"/>
                <a:gd name="connsiteY7" fmla="*/ 61062 h 2507975"/>
                <a:gd name="connsiteX8" fmla="*/ 1374899 w 2294084"/>
                <a:gd name="connsiteY8" fmla="*/ 61062 h 2507975"/>
                <a:gd name="connsiteX9" fmla="*/ 2066202 w 2294084"/>
                <a:gd name="connsiteY9" fmla="*/ 460188 h 2507975"/>
                <a:gd name="connsiteX10" fmla="*/ 2294084 w 2294084"/>
                <a:gd name="connsiteY10" fmla="*/ 854870 h 2507975"/>
                <a:gd name="connsiteX11" fmla="*/ 2294084 w 2294084"/>
                <a:gd name="connsiteY11" fmla="*/ 1653121 h 2507975"/>
                <a:gd name="connsiteX12" fmla="*/ 2066202 w 2294084"/>
                <a:gd name="connsiteY12" fmla="*/ 2047803 h 25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84" h="2507975">
                  <a:moveTo>
                    <a:pt x="2066202" y="2047803"/>
                  </a:moveTo>
                  <a:lnTo>
                    <a:pt x="1374899" y="2446929"/>
                  </a:lnTo>
                  <a:cubicBezTo>
                    <a:pt x="1233889" y="2528325"/>
                    <a:pt x="1060185" y="2528325"/>
                    <a:pt x="919175" y="2446929"/>
                  </a:cubicBezTo>
                  <a:lnTo>
                    <a:pt x="227868" y="2047803"/>
                  </a:lnTo>
                  <a:cubicBezTo>
                    <a:pt x="86864" y="1966386"/>
                    <a:pt x="0" y="1815933"/>
                    <a:pt x="0" y="1653121"/>
                  </a:cubicBezTo>
                  <a:lnTo>
                    <a:pt x="0" y="854870"/>
                  </a:lnTo>
                  <a:cubicBezTo>
                    <a:pt x="0" y="692057"/>
                    <a:pt x="86864" y="541604"/>
                    <a:pt x="227868" y="460188"/>
                  </a:cubicBezTo>
                  <a:lnTo>
                    <a:pt x="919175" y="61062"/>
                  </a:lnTo>
                  <a:cubicBezTo>
                    <a:pt x="1060185" y="-20354"/>
                    <a:pt x="1233909" y="-20354"/>
                    <a:pt x="1374899" y="61062"/>
                  </a:cubicBezTo>
                  <a:lnTo>
                    <a:pt x="2066202" y="460188"/>
                  </a:lnTo>
                  <a:cubicBezTo>
                    <a:pt x="2207213" y="541604"/>
                    <a:pt x="2294084" y="692057"/>
                    <a:pt x="2294084" y="854870"/>
                  </a:cubicBezTo>
                  <a:lnTo>
                    <a:pt x="2294084" y="1653121"/>
                  </a:lnTo>
                  <a:cubicBezTo>
                    <a:pt x="2294084" y="1815933"/>
                    <a:pt x="2207213" y="1966386"/>
                    <a:pt x="2066202" y="2047803"/>
                  </a:cubicBezTo>
                  <a:close/>
                </a:path>
              </a:pathLst>
            </a:custGeom>
            <a:solidFill>
              <a:srgbClr val="07A59D"/>
            </a:solidFill>
            <a:ln w="1983" cap="flat">
              <a:noFill/>
              <a:prstDash val="solid"/>
              <a:miter/>
            </a:ln>
            <a:effectLst>
              <a:outerShdw blurRad="50800" dist="38100" dir="2700000" algn="tl" rotWithShape="0">
                <a:prstClr val="black">
                  <a:alpha val="40000"/>
                </a:prstClr>
              </a:outerShdw>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000"/>
                </a:lnSpc>
                <a:buClrTx/>
              </a:pPr>
              <a:r>
                <a:rPr lang="en-US" sz="220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Responsive navigation</a:t>
              </a:r>
              <a:endParaRPr lang="en-US" sz="220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Shape 25">
              <a:extLst>
                <a:ext uri="{FF2B5EF4-FFF2-40B4-BE49-F238E27FC236}">
                  <a16:creationId xmlns:a16="http://schemas.microsoft.com/office/drawing/2014/main" id="{CEE6EDA1-E068-FB15-B868-814A721F8329}"/>
                </a:ext>
              </a:extLst>
            </p:cNvPr>
            <p:cNvSpPr/>
            <p:nvPr/>
          </p:nvSpPr>
          <p:spPr>
            <a:xfrm>
              <a:off x="4946562" y="2251676"/>
              <a:ext cx="2523481" cy="2758764"/>
            </a:xfrm>
            <a:custGeom>
              <a:avLst/>
              <a:gdLst>
                <a:gd name="connsiteX0" fmla="*/ 2066212 w 2294074"/>
                <a:gd name="connsiteY0" fmla="*/ 2047795 h 2507967"/>
                <a:gd name="connsiteX1" fmla="*/ 1374909 w 2294074"/>
                <a:gd name="connsiteY1" fmla="*/ 2446921 h 2507967"/>
                <a:gd name="connsiteX2" fmla="*/ 919185 w 2294074"/>
                <a:gd name="connsiteY2" fmla="*/ 2446921 h 2507967"/>
                <a:gd name="connsiteX3" fmla="*/ 227862 w 2294074"/>
                <a:gd name="connsiteY3" fmla="*/ 2047795 h 2507967"/>
                <a:gd name="connsiteX4" fmla="*/ 0 w 2294074"/>
                <a:gd name="connsiteY4" fmla="*/ 1653109 h 2507967"/>
                <a:gd name="connsiteX5" fmla="*/ 0 w 2294074"/>
                <a:gd name="connsiteY5" fmla="*/ 854864 h 2507967"/>
                <a:gd name="connsiteX6" fmla="*/ 227862 w 2294074"/>
                <a:gd name="connsiteY6" fmla="*/ 460184 h 2507967"/>
                <a:gd name="connsiteX7" fmla="*/ 919185 w 2294074"/>
                <a:gd name="connsiteY7" fmla="*/ 61056 h 2507967"/>
                <a:gd name="connsiteX8" fmla="*/ 1374909 w 2294074"/>
                <a:gd name="connsiteY8" fmla="*/ 61056 h 2507967"/>
                <a:gd name="connsiteX9" fmla="*/ 2066212 w 2294074"/>
                <a:gd name="connsiteY9" fmla="*/ 460184 h 2507967"/>
                <a:gd name="connsiteX10" fmla="*/ 2294075 w 2294074"/>
                <a:gd name="connsiteY10" fmla="*/ 854864 h 2507967"/>
                <a:gd name="connsiteX11" fmla="*/ 2294075 w 2294074"/>
                <a:gd name="connsiteY11" fmla="*/ 1653109 h 2507967"/>
                <a:gd name="connsiteX12" fmla="*/ 2066212 w 2294074"/>
                <a:gd name="connsiteY12" fmla="*/ 2047795 h 25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74" h="2507967">
                  <a:moveTo>
                    <a:pt x="2066212" y="2047795"/>
                  </a:moveTo>
                  <a:lnTo>
                    <a:pt x="1374909" y="2446921"/>
                  </a:lnTo>
                  <a:cubicBezTo>
                    <a:pt x="1233899" y="2528317"/>
                    <a:pt x="1060176" y="2528317"/>
                    <a:pt x="919185" y="2446921"/>
                  </a:cubicBezTo>
                  <a:lnTo>
                    <a:pt x="227862" y="2047795"/>
                  </a:lnTo>
                  <a:cubicBezTo>
                    <a:pt x="86872" y="1966379"/>
                    <a:pt x="0" y="1815931"/>
                    <a:pt x="0" y="1653109"/>
                  </a:cubicBezTo>
                  <a:lnTo>
                    <a:pt x="0" y="854864"/>
                  </a:lnTo>
                  <a:cubicBezTo>
                    <a:pt x="0" y="692041"/>
                    <a:pt x="86872" y="541592"/>
                    <a:pt x="227862" y="460184"/>
                  </a:cubicBezTo>
                  <a:lnTo>
                    <a:pt x="919185" y="61056"/>
                  </a:lnTo>
                  <a:cubicBezTo>
                    <a:pt x="1060176" y="-20352"/>
                    <a:pt x="1233899" y="-20352"/>
                    <a:pt x="1374909" y="61056"/>
                  </a:cubicBezTo>
                  <a:lnTo>
                    <a:pt x="2066212" y="460184"/>
                  </a:lnTo>
                  <a:cubicBezTo>
                    <a:pt x="2207223" y="541592"/>
                    <a:pt x="2294075" y="692041"/>
                    <a:pt x="2294075" y="854864"/>
                  </a:cubicBezTo>
                  <a:lnTo>
                    <a:pt x="2294075" y="1653109"/>
                  </a:lnTo>
                  <a:cubicBezTo>
                    <a:pt x="2294075" y="1815933"/>
                    <a:pt x="2207223" y="1966379"/>
                    <a:pt x="2066212" y="2047795"/>
                  </a:cubicBezTo>
                  <a:close/>
                </a:path>
              </a:pathLst>
            </a:custGeom>
            <a:solidFill>
              <a:srgbClr val="C05E51"/>
            </a:solidFill>
            <a:ln w="1983" cap="flat">
              <a:noFill/>
              <a:prstDash val="solid"/>
              <a:miter/>
            </a:ln>
            <a:effectLst>
              <a:outerShdw blurRad="50800" dist="38100" dir="2700000" algn="tl" rotWithShape="0">
                <a:prstClr val="black">
                  <a:alpha val="40000"/>
                </a:prstClr>
              </a:outerShdw>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Design tips</a:t>
              </a:r>
              <a:endParaRPr kumimoji="0" lang="en-US" sz="220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Shape 27">
              <a:extLst>
                <a:ext uri="{FF2B5EF4-FFF2-40B4-BE49-F238E27FC236}">
                  <a16:creationId xmlns:a16="http://schemas.microsoft.com/office/drawing/2014/main" id="{D393B84D-492E-7243-F774-AAD8463654F6}"/>
                </a:ext>
              </a:extLst>
            </p:cNvPr>
            <p:cNvSpPr/>
            <p:nvPr/>
          </p:nvSpPr>
          <p:spPr>
            <a:xfrm>
              <a:off x="7710501" y="2251676"/>
              <a:ext cx="2523503" cy="2758764"/>
            </a:xfrm>
            <a:custGeom>
              <a:avLst/>
              <a:gdLst>
                <a:gd name="connsiteX0" fmla="*/ 2066212 w 2294094"/>
                <a:gd name="connsiteY0" fmla="*/ 2047795 h 2507967"/>
                <a:gd name="connsiteX1" fmla="*/ 1374909 w 2294094"/>
                <a:gd name="connsiteY1" fmla="*/ 2446921 h 2507967"/>
                <a:gd name="connsiteX2" fmla="*/ 919185 w 2294094"/>
                <a:gd name="connsiteY2" fmla="*/ 2446921 h 2507967"/>
                <a:gd name="connsiteX3" fmla="*/ 227882 w 2294094"/>
                <a:gd name="connsiteY3" fmla="*/ 2047795 h 2507967"/>
                <a:gd name="connsiteX4" fmla="*/ 0 w 2294094"/>
                <a:gd name="connsiteY4" fmla="*/ 1653109 h 2507967"/>
                <a:gd name="connsiteX5" fmla="*/ 0 w 2294094"/>
                <a:gd name="connsiteY5" fmla="*/ 854864 h 2507967"/>
                <a:gd name="connsiteX6" fmla="*/ 227882 w 2294094"/>
                <a:gd name="connsiteY6" fmla="*/ 460184 h 2507967"/>
                <a:gd name="connsiteX7" fmla="*/ 919185 w 2294094"/>
                <a:gd name="connsiteY7" fmla="*/ 61056 h 2507967"/>
                <a:gd name="connsiteX8" fmla="*/ 1374909 w 2294094"/>
                <a:gd name="connsiteY8" fmla="*/ 61056 h 2507967"/>
                <a:gd name="connsiteX9" fmla="*/ 2066212 w 2294094"/>
                <a:gd name="connsiteY9" fmla="*/ 460184 h 2507967"/>
                <a:gd name="connsiteX10" fmla="*/ 2294095 w 2294094"/>
                <a:gd name="connsiteY10" fmla="*/ 854864 h 2507967"/>
                <a:gd name="connsiteX11" fmla="*/ 2294095 w 2294094"/>
                <a:gd name="connsiteY11" fmla="*/ 1653109 h 2507967"/>
                <a:gd name="connsiteX12" fmla="*/ 2066212 w 2294094"/>
                <a:gd name="connsiteY12" fmla="*/ 2047795 h 250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94" h="2507967">
                  <a:moveTo>
                    <a:pt x="2066212" y="2047795"/>
                  </a:moveTo>
                  <a:lnTo>
                    <a:pt x="1374909" y="2446921"/>
                  </a:lnTo>
                  <a:cubicBezTo>
                    <a:pt x="1233919" y="2528317"/>
                    <a:pt x="1060195" y="2528317"/>
                    <a:pt x="919185" y="2446921"/>
                  </a:cubicBezTo>
                  <a:lnTo>
                    <a:pt x="227882" y="2047795"/>
                  </a:lnTo>
                  <a:cubicBezTo>
                    <a:pt x="86872" y="1966379"/>
                    <a:pt x="0" y="1815931"/>
                    <a:pt x="0" y="1653109"/>
                  </a:cubicBezTo>
                  <a:lnTo>
                    <a:pt x="0" y="854864"/>
                  </a:lnTo>
                  <a:cubicBezTo>
                    <a:pt x="0" y="692041"/>
                    <a:pt x="86872" y="541592"/>
                    <a:pt x="227882" y="460184"/>
                  </a:cubicBezTo>
                  <a:lnTo>
                    <a:pt x="919185" y="61056"/>
                  </a:lnTo>
                  <a:cubicBezTo>
                    <a:pt x="1060195" y="-20352"/>
                    <a:pt x="1233919" y="-20352"/>
                    <a:pt x="1374909" y="61056"/>
                  </a:cubicBezTo>
                  <a:lnTo>
                    <a:pt x="2066212" y="460184"/>
                  </a:lnTo>
                  <a:cubicBezTo>
                    <a:pt x="2207223" y="541592"/>
                    <a:pt x="2294095" y="692041"/>
                    <a:pt x="2294095" y="854864"/>
                  </a:cubicBezTo>
                  <a:lnTo>
                    <a:pt x="2294095" y="1653109"/>
                  </a:lnTo>
                  <a:cubicBezTo>
                    <a:pt x="2294095" y="1815933"/>
                    <a:pt x="2207223" y="1966379"/>
                    <a:pt x="2066212" y="2047795"/>
                  </a:cubicBezTo>
                  <a:close/>
                </a:path>
              </a:pathLst>
            </a:custGeom>
            <a:solidFill>
              <a:srgbClr val="003348"/>
            </a:solidFill>
            <a:ln w="1983" cap="flat">
              <a:noFill/>
              <a:prstDash val="solid"/>
              <a:miter/>
            </a:ln>
            <a:effectLst>
              <a:outerShdw blurRad="50800" dist="38100" dir="2700000" algn="tl" rotWithShape="0">
                <a:prstClr val="black">
                  <a:alpha val="40000"/>
                </a:prstClr>
              </a:outerShdw>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000"/>
                </a:lnSpc>
                <a:buClrTx/>
                <a:buFontTx/>
                <a:buNone/>
              </a:pPr>
              <a:r>
                <a:rPr lang="en-US" sz="22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Simplification and consistency</a:t>
              </a:r>
              <a:endParaRPr lang="en-US" sz="220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Shape 28">
              <a:extLst>
                <a:ext uri="{FF2B5EF4-FFF2-40B4-BE49-F238E27FC236}">
                  <a16:creationId xmlns:a16="http://schemas.microsoft.com/office/drawing/2014/main" id="{B7EF172C-191B-E324-CE54-A5E13F9C7088}"/>
                </a:ext>
              </a:extLst>
            </p:cNvPr>
            <p:cNvSpPr/>
            <p:nvPr/>
          </p:nvSpPr>
          <p:spPr>
            <a:xfrm>
              <a:off x="6372743" y="4679575"/>
              <a:ext cx="2523481" cy="2758767"/>
            </a:xfrm>
            <a:custGeom>
              <a:avLst/>
              <a:gdLst>
                <a:gd name="connsiteX0" fmla="*/ 2066212 w 2294074"/>
                <a:gd name="connsiteY0" fmla="*/ 2047783 h 2507970"/>
                <a:gd name="connsiteX1" fmla="*/ 1374909 w 2294074"/>
                <a:gd name="connsiteY1" fmla="*/ 2446909 h 2507970"/>
                <a:gd name="connsiteX2" fmla="*/ 919165 w 2294074"/>
                <a:gd name="connsiteY2" fmla="*/ 2446909 h 2507970"/>
                <a:gd name="connsiteX3" fmla="*/ 227862 w 2294074"/>
                <a:gd name="connsiteY3" fmla="*/ 2047783 h 2507970"/>
                <a:gd name="connsiteX4" fmla="*/ 0 w 2294074"/>
                <a:gd name="connsiteY4" fmla="*/ 1653121 h 2507970"/>
                <a:gd name="connsiteX5" fmla="*/ 0 w 2294074"/>
                <a:gd name="connsiteY5" fmla="*/ 854850 h 2507970"/>
                <a:gd name="connsiteX6" fmla="*/ 227862 w 2294074"/>
                <a:gd name="connsiteY6" fmla="*/ 460188 h 2507970"/>
                <a:gd name="connsiteX7" fmla="*/ 919165 w 2294074"/>
                <a:gd name="connsiteY7" fmla="*/ 61062 h 2507970"/>
                <a:gd name="connsiteX8" fmla="*/ 1374909 w 2294074"/>
                <a:gd name="connsiteY8" fmla="*/ 61062 h 2507970"/>
                <a:gd name="connsiteX9" fmla="*/ 2066212 w 2294074"/>
                <a:gd name="connsiteY9" fmla="*/ 460188 h 2507970"/>
                <a:gd name="connsiteX10" fmla="*/ 2294074 w 2294074"/>
                <a:gd name="connsiteY10" fmla="*/ 854850 h 2507970"/>
                <a:gd name="connsiteX11" fmla="*/ 2294074 w 2294074"/>
                <a:gd name="connsiteY11" fmla="*/ 1653121 h 2507970"/>
                <a:gd name="connsiteX12" fmla="*/ 2066212 w 2294074"/>
                <a:gd name="connsiteY12" fmla="*/ 2047783 h 2507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4074" h="2507970">
                  <a:moveTo>
                    <a:pt x="2066212" y="2047783"/>
                  </a:moveTo>
                  <a:lnTo>
                    <a:pt x="1374909" y="2446909"/>
                  </a:lnTo>
                  <a:cubicBezTo>
                    <a:pt x="1233899" y="2528325"/>
                    <a:pt x="1060175" y="2528325"/>
                    <a:pt x="919165" y="2446909"/>
                  </a:cubicBezTo>
                  <a:lnTo>
                    <a:pt x="227862" y="2047783"/>
                  </a:lnTo>
                  <a:cubicBezTo>
                    <a:pt x="86872" y="1966367"/>
                    <a:pt x="0" y="1815933"/>
                    <a:pt x="0" y="1653121"/>
                  </a:cubicBezTo>
                  <a:lnTo>
                    <a:pt x="0" y="854850"/>
                  </a:lnTo>
                  <a:cubicBezTo>
                    <a:pt x="0" y="692037"/>
                    <a:pt x="86872" y="541584"/>
                    <a:pt x="227862" y="460188"/>
                  </a:cubicBezTo>
                  <a:lnTo>
                    <a:pt x="919165" y="61062"/>
                  </a:lnTo>
                  <a:cubicBezTo>
                    <a:pt x="1060175" y="-20354"/>
                    <a:pt x="1233899" y="-20354"/>
                    <a:pt x="1374909" y="61062"/>
                  </a:cubicBezTo>
                  <a:lnTo>
                    <a:pt x="2066212" y="460188"/>
                  </a:lnTo>
                  <a:cubicBezTo>
                    <a:pt x="2207223" y="541584"/>
                    <a:pt x="2294074" y="692037"/>
                    <a:pt x="2294074" y="854850"/>
                  </a:cubicBezTo>
                  <a:lnTo>
                    <a:pt x="2294074" y="1653121"/>
                  </a:lnTo>
                  <a:cubicBezTo>
                    <a:pt x="2294074" y="1815933"/>
                    <a:pt x="2207223" y="1966387"/>
                    <a:pt x="2066212" y="2047783"/>
                  </a:cubicBezTo>
                  <a:close/>
                </a:path>
              </a:pathLst>
            </a:custGeom>
            <a:solidFill>
              <a:srgbClr val="9F7A4E"/>
            </a:solidFill>
            <a:ln w="1983" cap="flat">
              <a:noFill/>
              <a:prstDash val="solid"/>
              <a:miter/>
            </a:ln>
            <a:effectLst>
              <a:outerShdw blurRad="50800" dist="38100" dir="2700000" algn="tl" rotWithShape="0">
                <a:prstClr val="black">
                  <a:alpha val="40000"/>
                </a:prstClr>
              </a:outerShdw>
            </a:effectLst>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4000"/>
                </a:lnSpc>
                <a:buClrTx/>
                <a:buFontTx/>
                <a:buNone/>
              </a:pPr>
              <a:r>
                <a:rPr lang="en-US" sz="22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Testing and improvement</a:t>
              </a:r>
              <a:endParaRPr lang="en-US" sz="2200"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4249005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Navigation Patterns</a:t>
            </a:r>
            <a:endParaRPr lang="en-GB" dirty="0"/>
          </a:p>
        </p:txBody>
      </p:sp>
      <p:sp>
        <p:nvSpPr>
          <p:cNvPr id="7" name="Brandline">
            <a:extLst>
              <a:ext uri="{FF2B5EF4-FFF2-40B4-BE49-F238E27FC236}">
                <a16:creationId xmlns:a16="http://schemas.microsoft.com/office/drawing/2014/main" id="{B8CD9D36-6AB0-B981-78E8-2DC715ADED78}"/>
              </a:ext>
            </a:extLst>
          </p:cNvPr>
          <p:cNvSpPr/>
          <p:nvPr/>
        </p:nvSpPr>
        <p:spPr>
          <a:xfrm>
            <a:off x="5905500" y="816324"/>
            <a:ext cx="4456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 name="Group 7">
            <a:extLst>
              <a:ext uri="{FF2B5EF4-FFF2-40B4-BE49-F238E27FC236}">
                <a16:creationId xmlns:a16="http://schemas.microsoft.com/office/drawing/2014/main" id="{055E8E9F-1FF8-C477-A29C-CA0F81046A09}"/>
              </a:ext>
            </a:extLst>
          </p:cNvPr>
          <p:cNvGrpSpPr/>
          <p:nvPr/>
        </p:nvGrpSpPr>
        <p:grpSpPr>
          <a:xfrm>
            <a:off x="1653936" y="2916562"/>
            <a:ext cx="12855775" cy="3859858"/>
            <a:chOff x="1653936" y="1797206"/>
            <a:chExt cx="12855775" cy="3859858"/>
          </a:xfrm>
        </p:grpSpPr>
        <p:grpSp>
          <p:nvGrpSpPr>
            <p:cNvPr id="2" name="Group 1">
              <a:extLst>
                <a:ext uri="{FF2B5EF4-FFF2-40B4-BE49-F238E27FC236}">
                  <a16:creationId xmlns:a16="http://schemas.microsoft.com/office/drawing/2014/main" id="{224FC8DB-DAA0-CC50-13B1-6832DF1299C6}"/>
                </a:ext>
              </a:extLst>
            </p:cNvPr>
            <p:cNvGrpSpPr/>
            <p:nvPr/>
          </p:nvGrpSpPr>
          <p:grpSpPr>
            <a:xfrm>
              <a:off x="1653936" y="1797206"/>
              <a:ext cx="12855264" cy="1087770"/>
              <a:chOff x="1803400" y="1928041"/>
              <a:chExt cx="12153900" cy="1213995"/>
            </a:xfrm>
          </p:grpSpPr>
          <p:sp>
            <p:nvSpPr>
              <p:cNvPr id="4" name="Google Shape;4395;ge3efd1aa76_0_3487">
                <a:extLst>
                  <a:ext uri="{FF2B5EF4-FFF2-40B4-BE49-F238E27FC236}">
                    <a16:creationId xmlns:a16="http://schemas.microsoft.com/office/drawing/2014/main" id="{9D31F028-A33A-0EE0-1825-2AC50815DFAD}"/>
                  </a:ext>
                </a:extLst>
              </p:cNvPr>
              <p:cNvSpPr/>
              <p:nvPr/>
            </p:nvSpPr>
            <p:spPr>
              <a:xfrm>
                <a:off x="1803400" y="1928041"/>
                <a:ext cx="12153900" cy="1213995"/>
              </a:xfrm>
              <a:prstGeom prst="roundRect">
                <a:avLst>
                  <a:gd name="adj" fmla="val 16162"/>
                </a:avLst>
              </a:prstGeom>
              <a:solidFill>
                <a:srgbClr val="6D856D"/>
              </a:solidFill>
              <a:ln>
                <a:noFill/>
              </a:ln>
            </p:spPr>
            <p:txBody>
              <a:bodyPr spcFirstLastPara="1" wrap="square" lIns="68569" tIns="34275" rIns="68569" bIns="34275" anchor="ctr" anchorCtr="0">
                <a:noAutofit/>
              </a:bodyPr>
              <a:lstStyle/>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Tooltip pattern</a:t>
                </a:r>
                <a:endParaRPr lang="th-TH" sz="2200" dirty="0">
                  <a:solidFill>
                    <a:schemeClr val="bg1"/>
                  </a:solidFill>
                  <a:latin typeface="Open Sans Semibold" panose="020B0706030804020204" pitchFamily="34" charset="0"/>
                  <a:ea typeface="Open Sans Semibold" panose="020B0706030804020204" pitchFamily="34" charset="0"/>
                </a:endParaRPr>
              </a:p>
            </p:txBody>
          </p:sp>
          <p:sp>
            <p:nvSpPr>
              <p:cNvPr id="5" name="Google Shape;4397;ge3efd1aa76_0_3487">
                <a:extLst>
                  <a:ext uri="{FF2B5EF4-FFF2-40B4-BE49-F238E27FC236}">
                    <a16:creationId xmlns:a16="http://schemas.microsoft.com/office/drawing/2014/main" id="{26E572A0-3258-8EE7-04F2-55C43B8DEF2C}"/>
                  </a:ext>
                </a:extLst>
              </p:cNvPr>
              <p:cNvSpPr/>
              <p:nvPr/>
            </p:nvSpPr>
            <p:spPr>
              <a:xfrm>
                <a:off x="4767419" y="2040897"/>
                <a:ext cx="9068476" cy="996625"/>
              </a:xfrm>
              <a:prstGeom prst="roundRect">
                <a:avLst>
                  <a:gd name="adj" fmla="val 17143"/>
                </a:avLst>
              </a:prstGeom>
              <a:solidFill>
                <a:schemeClr val="lt1"/>
              </a:solidFill>
              <a:ln w="38100" cap="flat" cmpd="sng">
                <a:solidFill>
                  <a:srgbClr val="475747"/>
                </a:solidFill>
                <a:prstDash val="solid"/>
                <a:round/>
                <a:headEnd type="none" w="sm" len="sm"/>
                <a:tailEnd type="none" w="sm" len="sm"/>
              </a:ln>
            </p:spPr>
            <p:txBody>
              <a:bodyPr spcFirstLastPara="1" wrap="square" lIns="68569" tIns="34275" rIns="68569" bIns="34275" anchor="ctr" anchorCtr="0">
                <a:noAutofit/>
              </a:bodyPr>
              <a:lstStyle/>
              <a:p>
                <a:pPr marL="361950" eaLnBrk="1" hangingPunct="1">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 tooltips for on-the-spot guidance on complex features</a:t>
                </a:r>
              </a:p>
            </p:txBody>
          </p:sp>
        </p:grpSp>
        <p:grpSp>
          <p:nvGrpSpPr>
            <p:cNvPr id="6" name="Group 5">
              <a:extLst>
                <a:ext uri="{FF2B5EF4-FFF2-40B4-BE49-F238E27FC236}">
                  <a16:creationId xmlns:a16="http://schemas.microsoft.com/office/drawing/2014/main" id="{A7F80D0E-41E3-B196-2302-4AF7A49AF36E}"/>
                </a:ext>
              </a:extLst>
            </p:cNvPr>
            <p:cNvGrpSpPr/>
            <p:nvPr/>
          </p:nvGrpSpPr>
          <p:grpSpPr>
            <a:xfrm>
              <a:off x="1670266" y="3226360"/>
              <a:ext cx="12838934" cy="1087771"/>
              <a:chOff x="1079500" y="3334987"/>
              <a:chExt cx="12861441" cy="1318510"/>
            </a:xfrm>
          </p:grpSpPr>
          <p:sp>
            <p:nvSpPr>
              <p:cNvPr id="16" name="Google Shape;4395;ge3efd1aa76_0_3487">
                <a:extLst>
                  <a:ext uri="{FF2B5EF4-FFF2-40B4-BE49-F238E27FC236}">
                    <a16:creationId xmlns:a16="http://schemas.microsoft.com/office/drawing/2014/main" id="{CA5B1FC8-A6EA-CC20-308B-1E8F8D8F2BC4}"/>
                  </a:ext>
                </a:extLst>
              </p:cNvPr>
              <p:cNvSpPr/>
              <p:nvPr/>
            </p:nvSpPr>
            <p:spPr>
              <a:xfrm>
                <a:off x="1079500" y="3334987"/>
                <a:ext cx="12861441" cy="1318510"/>
              </a:xfrm>
              <a:prstGeom prst="roundRect">
                <a:avLst>
                  <a:gd name="adj" fmla="val 16162"/>
                </a:avLst>
              </a:prstGeom>
              <a:solidFill>
                <a:srgbClr val="9D574E"/>
              </a:solidFill>
              <a:ln>
                <a:noFill/>
              </a:ln>
            </p:spPr>
            <p:txBody>
              <a:bodyPr spcFirstLastPara="1" wrap="square" lIns="68569" tIns="34275" rIns="68569" bIns="34275" anchor="ctr" anchorCtr="0">
                <a:noAutofit/>
              </a:bodyPr>
              <a:lstStyle/>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Spotlight pattern</a:t>
                </a:r>
                <a:endParaRPr lang="th-TH" sz="2200" dirty="0">
                  <a:latin typeface="Open Sans Semibold" panose="020B0706030804020204" pitchFamily="34" charset="0"/>
                  <a:ea typeface="Open Sans Semibold" panose="020B0706030804020204" pitchFamily="34" charset="0"/>
                </a:endParaRPr>
              </a:p>
            </p:txBody>
          </p:sp>
          <p:sp>
            <p:nvSpPr>
              <p:cNvPr id="17" name="Google Shape;4397;ge3efd1aa76_0_3487">
                <a:extLst>
                  <a:ext uri="{FF2B5EF4-FFF2-40B4-BE49-F238E27FC236}">
                    <a16:creationId xmlns:a16="http://schemas.microsoft.com/office/drawing/2014/main" id="{206741A4-E3AD-B566-81C3-E2F6BA6BA136}"/>
                  </a:ext>
                </a:extLst>
              </p:cNvPr>
              <p:cNvSpPr/>
              <p:nvPr/>
            </p:nvSpPr>
            <p:spPr>
              <a:xfrm>
                <a:off x="4203700" y="3439501"/>
                <a:ext cx="9615836" cy="1109482"/>
              </a:xfrm>
              <a:prstGeom prst="roundRect">
                <a:avLst>
                  <a:gd name="adj" fmla="val 17143"/>
                </a:avLst>
              </a:prstGeom>
              <a:solidFill>
                <a:schemeClr val="lt1"/>
              </a:solidFill>
              <a:ln w="38100" cap="flat" cmpd="sng">
                <a:solidFill>
                  <a:srgbClr val="884C44"/>
                </a:solidFill>
                <a:prstDash val="solid"/>
                <a:round/>
                <a:headEnd type="none" w="sm" len="sm"/>
                <a:tailEnd type="none" w="sm" len="sm"/>
              </a:ln>
            </p:spPr>
            <p:txBody>
              <a:bodyPr spcFirstLastPara="1" wrap="square" lIns="68569" tIns="34275" rIns="68569" bIns="34275" anchor="ctr" anchorCtr="0">
                <a:noAutofit/>
              </a:bodyPr>
              <a:lstStyle/>
              <a:p>
                <a:pPr marL="361950" lvl="0" eaLnBrk="1" hangingPunct="1">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 a UI spotlight to direct attention during onboarding</a:t>
                </a:r>
              </a:p>
            </p:txBody>
          </p:sp>
        </p:grpSp>
        <p:grpSp>
          <p:nvGrpSpPr>
            <p:cNvPr id="18" name="Group 17">
              <a:extLst>
                <a:ext uri="{FF2B5EF4-FFF2-40B4-BE49-F238E27FC236}">
                  <a16:creationId xmlns:a16="http://schemas.microsoft.com/office/drawing/2014/main" id="{154241A1-F2A5-BF08-6036-126A9DDF08E3}"/>
                </a:ext>
              </a:extLst>
            </p:cNvPr>
            <p:cNvGrpSpPr/>
            <p:nvPr/>
          </p:nvGrpSpPr>
          <p:grpSpPr>
            <a:xfrm>
              <a:off x="1670777" y="4655515"/>
              <a:ext cx="12838934" cy="1001549"/>
              <a:chOff x="1079500" y="4225890"/>
              <a:chExt cx="12861441" cy="1213998"/>
            </a:xfrm>
          </p:grpSpPr>
          <p:sp>
            <p:nvSpPr>
              <p:cNvPr id="19" name="Google Shape;4395;ge3efd1aa76_0_3487">
                <a:extLst>
                  <a:ext uri="{FF2B5EF4-FFF2-40B4-BE49-F238E27FC236}">
                    <a16:creationId xmlns:a16="http://schemas.microsoft.com/office/drawing/2014/main" id="{3304DFAD-1F5E-50D8-4C9C-BF8C04732760}"/>
                  </a:ext>
                </a:extLst>
              </p:cNvPr>
              <p:cNvSpPr/>
              <p:nvPr/>
            </p:nvSpPr>
            <p:spPr>
              <a:xfrm>
                <a:off x="1079500" y="4225890"/>
                <a:ext cx="12861441" cy="1213998"/>
              </a:xfrm>
              <a:prstGeom prst="roundRect">
                <a:avLst>
                  <a:gd name="adj" fmla="val 16162"/>
                </a:avLst>
              </a:prstGeom>
              <a:solidFill>
                <a:srgbClr val="535593"/>
              </a:solidFill>
              <a:ln>
                <a:solidFill>
                  <a:srgbClr val="404172"/>
                </a:solidFill>
              </a:ln>
            </p:spPr>
            <p:txBody>
              <a:bodyPr spcFirstLastPara="1" wrap="square" lIns="68569" tIns="34275" rIns="68569" bIns="34275" anchor="ctr" anchorCtr="0">
                <a:noAutofit/>
              </a:bodyPr>
              <a:lstStyle/>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Hamburger menu</a:t>
                </a:r>
                <a:endPar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0" name="Google Shape;4397;ge3efd1aa76_0_3487">
                <a:extLst>
                  <a:ext uri="{FF2B5EF4-FFF2-40B4-BE49-F238E27FC236}">
                    <a16:creationId xmlns:a16="http://schemas.microsoft.com/office/drawing/2014/main" id="{D05710FA-4134-F64B-4586-0ACE38830E9A}"/>
                  </a:ext>
                </a:extLst>
              </p:cNvPr>
              <p:cNvSpPr/>
              <p:nvPr/>
            </p:nvSpPr>
            <p:spPr>
              <a:xfrm>
                <a:off x="4203700" y="4307428"/>
                <a:ext cx="9615836" cy="1020067"/>
              </a:xfrm>
              <a:prstGeom prst="roundRect">
                <a:avLst>
                  <a:gd name="adj" fmla="val 17143"/>
                </a:avLst>
              </a:prstGeom>
              <a:solidFill>
                <a:schemeClr val="lt1"/>
              </a:solidFill>
              <a:ln w="38100" cap="flat" cmpd="sng">
                <a:solidFill>
                  <a:srgbClr val="2D2E51"/>
                </a:solidFill>
                <a:prstDash val="solid"/>
                <a:round/>
                <a:headEnd type="none" w="sm" len="sm"/>
                <a:tailEnd type="none" w="sm" len="sm"/>
              </a:ln>
            </p:spPr>
            <p:txBody>
              <a:bodyPr spcFirstLastPara="1" wrap="square" lIns="68569" tIns="34275" rIns="68569" bIns="34275" anchor="ctr" anchorCtr="0">
                <a:noAutofit/>
              </a:bodyPr>
              <a:lstStyle/>
              <a:p>
                <a:pPr marL="361950" eaLnBrk="1" hangingPunct="1">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Provide a compact menu on mobile devices to conserve space</a:t>
                </a:r>
              </a:p>
            </p:txBody>
          </p:sp>
        </p:grpSp>
      </p:grpSp>
      <p:sp>
        <p:nvSpPr>
          <p:cNvPr id="9" name="Text Placeholder 4">
            <a:extLst>
              <a:ext uri="{FF2B5EF4-FFF2-40B4-BE49-F238E27FC236}">
                <a16:creationId xmlns:a16="http://schemas.microsoft.com/office/drawing/2014/main" id="{75B080C8-21C7-6781-6CD7-FE27B0822B2E}"/>
              </a:ext>
            </a:extLst>
          </p:cNvPr>
          <p:cNvSpPr txBox="1">
            <a:spLocks/>
          </p:cNvSpPr>
          <p:nvPr/>
        </p:nvSpPr>
        <p:spPr>
          <a:xfrm>
            <a:off x="1291857" y="1673474"/>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IN" dirty="0"/>
              <a:t>It establishes design strategies for organizing and presenting navigation elements within interfaces. It consists of the following patterns: </a:t>
            </a:r>
          </a:p>
        </p:txBody>
      </p:sp>
    </p:spTree>
    <p:extLst>
      <p:ext uri="{BB962C8B-B14F-4D97-AF65-F5344CB8AC3E}">
        <p14:creationId xmlns:p14="http://schemas.microsoft.com/office/powerpoint/2010/main" val="538885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Navigation Patterns</a:t>
            </a:r>
            <a:endParaRPr lang="en-GB" dirty="0"/>
          </a:p>
        </p:txBody>
      </p:sp>
      <p:sp>
        <p:nvSpPr>
          <p:cNvPr id="7" name="Brandline">
            <a:extLst>
              <a:ext uri="{FF2B5EF4-FFF2-40B4-BE49-F238E27FC236}">
                <a16:creationId xmlns:a16="http://schemas.microsoft.com/office/drawing/2014/main" id="{B8CD9D36-6AB0-B981-78E8-2DC715ADED78}"/>
              </a:ext>
            </a:extLst>
          </p:cNvPr>
          <p:cNvSpPr/>
          <p:nvPr/>
        </p:nvSpPr>
        <p:spPr>
          <a:xfrm>
            <a:off x="5905500" y="816324"/>
            <a:ext cx="4456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 name="Group 7">
            <a:extLst>
              <a:ext uri="{FF2B5EF4-FFF2-40B4-BE49-F238E27FC236}">
                <a16:creationId xmlns:a16="http://schemas.microsoft.com/office/drawing/2014/main" id="{055E8E9F-1FF8-C477-A29C-CA0F81046A09}"/>
              </a:ext>
            </a:extLst>
          </p:cNvPr>
          <p:cNvGrpSpPr/>
          <p:nvPr/>
        </p:nvGrpSpPr>
        <p:grpSpPr>
          <a:xfrm>
            <a:off x="1653936" y="2916562"/>
            <a:ext cx="12855775" cy="3859858"/>
            <a:chOff x="1653936" y="1797206"/>
            <a:chExt cx="12855775" cy="3859858"/>
          </a:xfrm>
        </p:grpSpPr>
        <p:grpSp>
          <p:nvGrpSpPr>
            <p:cNvPr id="2" name="Group 1">
              <a:extLst>
                <a:ext uri="{FF2B5EF4-FFF2-40B4-BE49-F238E27FC236}">
                  <a16:creationId xmlns:a16="http://schemas.microsoft.com/office/drawing/2014/main" id="{224FC8DB-DAA0-CC50-13B1-6832DF1299C6}"/>
                </a:ext>
              </a:extLst>
            </p:cNvPr>
            <p:cNvGrpSpPr/>
            <p:nvPr/>
          </p:nvGrpSpPr>
          <p:grpSpPr>
            <a:xfrm>
              <a:off x="1653936" y="1797206"/>
              <a:ext cx="12855264" cy="1087770"/>
              <a:chOff x="1803400" y="1928041"/>
              <a:chExt cx="12153900" cy="1213995"/>
            </a:xfrm>
          </p:grpSpPr>
          <p:sp>
            <p:nvSpPr>
              <p:cNvPr id="4" name="Google Shape;4395;ge3efd1aa76_0_3487">
                <a:extLst>
                  <a:ext uri="{FF2B5EF4-FFF2-40B4-BE49-F238E27FC236}">
                    <a16:creationId xmlns:a16="http://schemas.microsoft.com/office/drawing/2014/main" id="{9D31F028-A33A-0EE0-1825-2AC50815DFAD}"/>
                  </a:ext>
                </a:extLst>
              </p:cNvPr>
              <p:cNvSpPr/>
              <p:nvPr/>
            </p:nvSpPr>
            <p:spPr>
              <a:xfrm>
                <a:off x="1803400" y="1928041"/>
                <a:ext cx="12153900" cy="1213995"/>
              </a:xfrm>
              <a:prstGeom prst="roundRect">
                <a:avLst>
                  <a:gd name="adj" fmla="val 16162"/>
                </a:avLst>
              </a:prstGeom>
              <a:solidFill>
                <a:srgbClr val="6D856D"/>
              </a:solidFill>
              <a:ln>
                <a:noFill/>
              </a:ln>
            </p:spPr>
            <p:txBody>
              <a:bodyPr spcFirstLastPara="1" wrap="square" lIns="68569" tIns="34275" rIns="68569" bIns="34275" anchor="ctr" anchorCtr="0">
                <a:noAutofit/>
              </a:bodyPr>
              <a:lstStyle/>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Vertical </a:t>
                </a:r>
              </a:p>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navigation menu</a:t>
                </a:r>
                <a:endParaRPr lang="th-TH" sz="2200" dirty="0">
                  <a:solidFill>
                    <a:schemeClr val="bg1"/>
                  </a:solidFill>
                  <a:latin typeface="Open Sans Semibold" panose="020B0706030804020204" pitchFamily="34" charset="0"/>
                  <a:ea typeface="Open Sans Semibold" panose="020B0706030804020204" pitchFamily="34" charset="0"/>
                </a:endParaRPr>
              </a:p>
            </p:txBody>
          </p:sp>
          <p:sp>
            <p:nvSpPr>
              <p:cNvPr id="5" name="Google Shape;4397;ge3efd1aa76_0_3487">
                <a:extLst>
                  <a:ext uri="{FF2B5EF4-FFF2-40B4-BE49-F238E27FC236}">
                    <a16:creationId xmlns:a16="http://schemas.microsoft.com/office/drawing/2014/main" id="{26E572A0-3258-8EE7-04F2-55C43B8DEF2C}"/>
                  </a:ext>
                </a:extLst>
              </p:cNvPr>
              <p:cNvSpPr/>
              <p:nvPr/>
            </p:nvSpPr>
            <p:spPr>
              <a:xfrm>
                <a:off x="4767419" y="2040897"/>
                <a:ext cx="9068476" cy="996625"/>
              </a:xfrm>
              <a:prstGeom prst="roundRect">
                <a:avLst>
                  <a:gd name="adj" fmla="val 17143"/>
                </a:avLst>
              </a:prstGeom>
              <a:solidFill>
                <a:schemeClr val="lt1"/>
              </a:solidFill>
              <a:ln w="38100" cap="flat" cmpd="sng">
                <a:solidFill>
                  <a:srgbClr val="475747"/>
                </a:solidFill>
                <a:prstDash val="solid"/>
                <a:round/>
                <a:headEnd type="none" w="sm" len="sm"/>
                <a:tailEnd type="none" w="sm" len="sm"/>
              </a:ln>
            </p:spPr>
            <p:txBody>
              <a:bodyPr spcFirstLastPara="1" wrap="square" lIns="68569" tIns="34275" rIns="68569" bIns="34275" anchor="ctr" anchorCtr="0">
                <a:noAutofit/>
              </a:bodyPr>
              <a:lstStyle/>
              <a:p>
                <a:pPr marL="361950" eaLnBrk="1" hangingPunct="1">
                  <a:lnSpc>
                    <a:spcPct val="114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Employ vertical layouts for scalability and the inclusion of </a:t>
                </a:r>
                <a:b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numerous item in customized menu</a:t>
                </a:r>
              </a:p>
            </p:txBody>
          </p:sp>
        </p:grpSp>
        <p:grpSp>
          <p:nvGrpSpPr>
            <p:cNvPr id="6" name="Group 5">
              <a:extLst>
                <a:ext uri="{FF2B5EF4-FFF2-40B4-BE49-F238E27FC236}">
                  <a16:creationId xmlns:a16="http://schemas.microsoft.com/office/drawing/2014/main" id="{A7F80D0E-41E3-B196-2302-4AF7A49AF36E}"/>
                </a:ext>
              </a:extLst>
            </p:cNvPr>
            <p:cNvGrpSpPr/>
            <p:nvPr/>
          </p:nvGrpSpPr>
          <p:grpSpPr>
            <a:xfrm>
              <a:off x="1670266" y="3226360"/>
              <a:ext cx="12838934" cy="1087771"/>
              <a:chOff x="1079500" y="3334987"/>
              <a:chExt cx="12861441" cy="1318510"/>
            </a:xfrm>
          </p:grpSpPr>
          <p:sp>
            <p:nvSpPr>
              <p:cNvPr id="16" name="Google Shape;4395;ge3efd1aa76_0_3487">
                <a:extLst>
                  <a:ext uri="{FF2B5EF4-FFF2-40B4-BE49-F238E27FC236}">
                    <a16:creationId xmlns:a16="http://schemas.microsoft.com/office/drawing/2014/main" id="{CA5B1FC8-A6EA-CC20-308B-1E8F8D8F2BC4}"/>
                  </a:ext>
                </a:extLst>
              </p:cNvPr>
              <p:cNvSpPr/>
              <p:nvPr/>
            </p:nvSpPr>
            <p:spPr>
              <a:xfrm>
                <a:off x="1079500" y="3334987"/>
                <a:ext cx="12861441" cy="1318510"/>
              </a:xfrm>
              <a:prstGeom prst="roundRect">
                <a:avLst>
                  <a:gd name="adj" fmla="val 16162"/>
                </a:avLst>
              </a:prstGeom>
              <a:solidFill>
                <a:srgbClr val="9D574E"/>
              </a:solidFill>
              <a:ln>
                <a:noFill/>
              </a:ln>
            </p:spPr>
            <p:txBody>
              <a:bodyPr spcFirstLastPara="1" wrap="square" lIns="68569" tIns="34275" rIns="68569" bIns="34275" anchor="ctr" anchorCtr="0">
                <a:noAutofit/>
              </a:bodyPr>
              <a:lstStyle/>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Progressive </a:t>
                </a:r>
                <a:b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disclosure menus</a:t>
                </a:r>
                <a:endParaRPr lang="th-TH" sz="2200" dirty="0">
                  <a:latin typeface="Open Sans Semibold" panose="020B0706030804020204" pitchFamily="34" charset="0"/>
                  <a:ea typeface="Open Sans Semibold" panose="020B0706030804020204" pitchFamily="34" charset="0"/>
                </a:endParaRPr>
              </a:p>
            </p:txBody>
          </p:sp>
          <p:sp>
            <p:nvSpPr>
              <p:cNvPr id="17" name="Google Shape;4397;ge3efd1aa76_0_3487">
                <a:extLst>
                  <a:ext uri="{FF2B5EF4-FFF2-40B4-BE49-F238E27FC236}">
                    <a16:creationId xmlns:a16="http://schemas.microsoft.com/office/drawing/2014/main" id="{206741A4-E3AD-B566-81C3-E2F6BA6BA136}"/>
                  </a:ext>
                </a:extLst>
              </p:cNvPr>
              <p:cNvSpPr/>
              <p:nvPr/>
            </p:nvSpPr>
            <p:spPr>
              <a:xfrm>
                <a:off x="4203700" y="3439501"/>
                <a:ext cx="9615836" cy="1109482"/>
              </a:xfrm>
              <a:prstGeom prst="roundRect">
                <a:avLst>
                  <a:gd name="adj" fmla="val 17143"/>
                </a:avLst>
              </a:prstGeom>
              <a:solidFill>
                <a:schemeClr val="lt1"/>
              </a:solidFill>
              <a:ln w="38100" cap="flat" cmpd="sng">
                <a:solidFill>
                  <a:srgbClr val="884C44"/>
                </a:solidFill>
                <a:prstDash val="solid"/>
                <a:round/>
                <a:headEnd type="none" w="sm" len="sm"/>
                <a:tailEnd type="none" w="sm" len="sm"/>
              </a:ln>
            </p:spPr>
            <p:txBody>
              <a:bodyPr spcFirstLastPara="1" wrap="square" lIns="68569" tIns="34275" rIns="68569" bIns="34275" anchor="ctr" anchorCtr="0">
                <a:noAutofit/>
              </a:bodyPr>
              <a:lstStyle/>
              <a:p>
                <a:pPr marL="361950" lvl="0" eaLnBrk="1" hangingPunct="1">
                  <a:lnSpc>
                    <a:spcPct val="114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Presents key elements first and then reveals more options as needed</a:t>
                </a:r>
              </a:p>
            </p:txBody>
          </p:sp>
        </p:grpSp>
        <p:grpSp>
          <p:nvGrpSpPr>
            <p:cNvPr id="18" name="Group 17">
              <a:extLst>
                <a:ext uri="{FF2B5EF4-FFF2-40B4-BE49-F238E27FC236}">
                  <a16:creationId xmlns:a16="http://schemas.microsoft.com/office/drawing/2014/main" id="{154241A1-F2A5-BF08-6036-126A9DDF08E3}"/>
                </a:ext>
              </a:extLst>
            </p:cNvPr>
            <p:cNvGrpSpPr/>
            <p:nvPr/>
          </p:nvGrpSpPr>
          <p:grpSpPr>
            <a:xfrm>
              <a:off x="1670777" y="4655515"/>
              <a:ext cx="12838934" cy="1001549"/>
              <a:chOff x="1079500" y="4225890"/>
              <a:chExt cx="12861441" cy="1213998"/>
            </a:xfrm>
          </p:grpSpPr>
          <p:sp>
            <p:nvSpPr>
              <p:cNvPr id="19" name="Google Shape;4395;ge3efd1aa76_0_3487">
                <a:extLst>
                  <a:ext uri="{FF2B5EF4-FFF2-40B4-BE49-F238E27FC236}">
                    <a16:creationId xmlns:a16="http://schemas.microsoft.com/office/drawing/2014/main" id="{3304DFAD-1F5E-50D8-4C9C-BF8C04732760}"/>
                  </a:ext>
                </a:extLst>
              </p:cNvPr>
              <p:cNvSpPr/>
              <p:nvPr/>
            </p:nvSpPr>
            <p:spPr>
              <a:xfrm>
                <a:off x="1079500" y="4225890"/>
                <a:ext cx="12861441" cy="1213998"/>
              </a:xfrm>
              <a:prstGeom prst="roundRect">
                <a:avLst>
                  <a:gd name="adj" fmla="val 16162"/>
                </a:avLst>
              </a:prstGeom>
              <a:solidFill>
                <a:srgbClr val="535593"/>
              </a:solidFill>
              <a:ln>
                <a:solidFill>
                  <a:srgbClr val="404172"/>
                </a:solidFill>
              </a:ln>
            </p:spPr>
            <p:txBody>
              <a:bodyPr spcFirstLastPara="1" wrap="square" lIns="68569" tIns="34275" rIns="68569" bIns="34275" anchor="ctr" anchorCtr="0">
                <a:noAutofit/>
              </a:bodyPr>
              <a:lstStyle/>
              <a:p>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Breadcrumbs</a:t>
                </a:r>
                <a:endParaRPr lang="en-US"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0" name="Google Shape;4397;ge3efd1aa76_0_3487">
                <a:extLst>
                  <a:ext uri="{FF2B5EF4-FFF2-40B4-BE49-F238E27FC236}">
                    <a16:creationId xmlns:a16="http://schemas.microsoft.com/office/drawing/2014/main" id="{D05710FA-4134-F64B-4586-0ACE38830E9A}"/>
                  </a:ext>
                </a:extLst>
              </p:cNvPr>
              <p:cNvSpPr/>
              <p:nvPr/>
            </p:nvSpPr>
            <p:spPr>
              <a:xfrm>
                <a:off x="4203700" y="4307428"/>
                <a:ext cx="9615836" cy="1020067"/>
              </a:xfrm>
              <a:prstGeom prst="roundRect">
                <a:avLst>
                  <a:gd name="adj" fmla="val 17143"/>
                </a:avLst>
              </a:prstGeom>
              <a:solidFill>
                <a:schemeClr val="lt1"/>
              </a:solidFill>
              <a:ln w="38100" cap="flat" cmpd="sng">
                <a:solidFill>
                  <a:srgbClr val="2D2E51"/>
                </a:solidFill>
                <a:prstDash val="solid"/>
                <a:round/>
                <a:headEnd type="none" w="sm" len="sm"/>
                <a:tailEnd type="none" w="sm" len="sm"/>
              </a:ln>
            </p:spPr>
            <p:txBody>
              <a:bodyPr spcFirstLastPara="1" wrap="square" lIns="68569" tIns="34275" rIns="68569" bIns="34275" anchor="ctr" anchorCtr="0">
                <a:noAutofit/>
              </a:bodyPr>
              <a:lstStyle/>
              <a:p>
                <a:pPr marL="361950" eaLnBrk="1" hangingPunct="1">
                  <a:lnSpc>
                    <a:spcPct val="114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Offers a navigational trail for easy backtracking in intricate interfaces</a:t>
                </a:r>
              </a:p>
            </p:txBody>
          </p:sp>
        </p:grpSp>
      </p:grpSp>
    </p:spTree>
    <p:extLst>
      <p:ext uri="{BB962C8B-B14F-4D97-AF65-F5344CB8AC3E}">
        <p14:creationId xmlns:p14="http://schemas.microsoft.com/office/powerpoint/2010/main" val="481116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Navigation Patterns</a:t>
            </a:r>
            <a:endParaRPr lang="en-GB" dirty="0"/>
          </a:p>
        </p:txBody>
      </p:sp>
      <p:sp>
        <p:nvSpPr>
          <p:cNvPr id="7" name="Brandline">
            <a:extLst>
              <a:ext uri="{FF2B5EF4-FFF2-40B4-BE49-F238E27FC236}">
                <a16:creationId xmlns:a16="http://schemas.microsoft.com/office/drawing/2014/main" id="{B8CD9D36-6AB0-B981-78E8-2DC715ADED78}"/>
              </a:ext>
            </a:extLst>
          </p:cNvPr>
          <p:cNvSpPr/>
          <p:nvPr/>
        </p:nvSpPr>
        <p:spPr>
          <a:xfrm>
            <a:off x="5905500" y="816324"/>
            <a:ext cx="4456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6" name="Picture 2" descr="mobile-ui-patterns-hamburger">
            <a:extLst>
              <a:ext uri="{FF2B5EF4-FFF2-40B4-BE49-F238E27FC236}">
                <a16:creationId xmlns:a16="http://schemas.microsoft.com/office/drawing/2014/main" id="{F91F05CF-A821-33A2-FB1F-A07FD80F7D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85" t="6966" r="12872" b="4896"/>
          <a:stretch/>
        </p:blipFill>
        <p:spPr bwMode="auto">
          <a:xfrm>
            <a:off x="2452280" y="2821063"/>
            <a:ext cx="4096002" cy="3642638"/>
          </a:xfrm>
          <a:prstGeom prst="roundRect">
            <a:avLst>
              <a:gd name="adj" fmla="val 5013"/>
            </a:avLst>
          </a:prstGeom>
          <a:solidFill>
            <a:srgbClr val="0078EE"/>
          </a:solidFill>
          <a:ln>
            <a:solidFill>
              <a:srgbClr val="0078EE"/>
            </a:solidFill>
          </a:ln>
        </p:spPr>
      </p:pic>
      <p:grpSp>
        <p:nvGrpSpPr>
          <p:cNvPr id="10" name="Group 9">
            <a:extLst>
              <a:ext uri="{FF2B5EF4-FFF2-40B4-BE49-F238E27FC236}">
                <a16:creationId xmlns:a16="http://schemas.microsoft.com/office/drawing/2014/main" id="{86CAAF1B-9200-5F74-2749-57C907F95183}"/>
              </a:ext>
            </a:extLst>
          </p:cNvPr>
          <p:cNvGrpSpPr/>
          <p:nvPr/>
        </p:nvGrpSpPr>
        <p:grpSpPr>
          <a:xfrm>
            <a:off x="8399838" y="3564179"/>
            <a:ext cx="6582565" cy="2353826"/>
            <a:chOff x="2435410" y="1474541"/>
            <a:chExt cx="11661418" cy="1768462"/>
          </a:xfrm>
        </p:grpSpPr>
        <p:sp>
          <p:nvSpPr>
            <p:cNvPr id="11" name="Rectangle: Rounded Corners 10">
              <a:extLst>
                <a:ext uri="{FF2B5EF4-FFF2-40B4-BE49-F238E27FC236}">
                  <a16:creationId xmlns:a16="http://schemas.microsoft.com/office/drawing/2014/main" id="{AD725A3E-E419-5EA9-06E8-58F487DAC622}"/>
                </a:ext>
              </a:extLst>
            </p:cNvPr>
            <p:cNvSpPr/>
            <p:nvPr/>
          </p:nvSpPr>
          <p:spPr>
            <a:xfrm>
              <a:off x="2435410" y="1895887"/>
              <a:ext cx="11661418" cy="1347116"/>
            </a:xfrm>
            <a:prstGeom prst="roundRect">
              <a:avLst>
                <a:gd name="adj" fmla="val 9931"/>
              </a:avLst>
            </a:prstGeom>
            <a:solidFill>
              <a:schemeClr val="bg1"/>
            </a:solidFill>
            <a:ln>
              <a:solidFill>
                <a:srgbClr val="204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Facebook.com image displays a hamburger menu with a top and bottom navigation bar.</a:t>
              </a:r>
            </a:p>
          </p:txBody>
        </p:sp>
        <p:sp>
          <p:nvSpPr>
            <p:cNvPr id="12" name="Rectangle: Rounded Corners 11">
              <a:extLst>
                <a:ext uri="{FF2B5EF4-FFF2-40B4-BE49-F238E27FC236}">
                  <a16:creationId xmlns:a16="http://schemas.microsoft.com/office/drawing/2014/main" id="{E4B773B3-C753-88DE-5830-EA3C60DB501B}"/>
                </a:ext>
              </a:extLst>
            </p:cNvPr>
            <p:cNvSpPr/>
            <p:nvPr/>
          </p:nvSpPr>
          <p:spPr>
            <a:xfrm>
              <a:off x="2683689" y="1474541"/>
              <a:ext cx="5412269" cy="415667"/>
            </a:xfrm>
            <a:prstGeom prst="roundRect">
              <a:avLst/>
            </a:prstGeom>
            <a:solidFill>
              <a:srgbClr val="204B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2200" dirty="0">
                  <a:latin typeface="Open Sans" panose="020B0606030504020204" pitchFamily="34" charset="0"/>
                  <a:ea typeface="Open Sans" panose="020B0606030504020204" pitchFamily="34" charset="0"/>
                  <a:cs typeface="Open Sans" panose="020B0606030504020204" pitchFamily="34" charset="0"/>
                </a:rPr>
                <a:t>Example</a:t>
              </a:r>
              <a:endParaRPr lang="en-IN" sz="2200" dirty="0">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689728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Design Tips</a:t>
            </a:r>
            <a:endParaRPr lang="en-GB" dirty="0"/>
          </a:p>
        </p:txBody>
      </p:sp>
      <p:grpSp>
        <p:nvGrpSpPr>
          <p:cNvPr id="6" name="Group 5">
            <a:extLst>
              <a:ext uri="{FF2B5EF4-FFF2-40B4-BE49-F238E27FC236}">
                <a16:creationId xmlns:a16="http://schemas.microsoft.com/office/drawing/2014/main" id="{1CF2761F-851F-DA85-C33B-F44AA2A87B87}"/>
              </a:ext>
            </a:extLst>
          </p:cNvPr>
          <p:cNvGrpSpPr/>
          <p:nvPr/>
        </p:nvGrpSpPr>
        <p:grpSpPr>
          <a:xfrm>
            <a:off x="2407644" y="2793832"/>
            <a:ext cx="12608947" cy="5727701"/>
            <a:chOff x="2333752" y="2044700"/>
            <a:chExt cx="12608941" cy="5727700"/>
          </a:xfrm>
        </p:grpSpPr>
        <p:grpSp>
          <p:nvGrpSpPr>
            <p:cNvPr id="8" name="กลุ่ม 92">
              <a:extLst>
                <a:ext uri="{FF2B5EF4-FFF2-40B4-BE49-F238E27FC236}">
                  <a16:creationId xmlns:a16="http://schemas.microsoft.com/office/drawing/2014/main" id="{81E446CB-FE28-29B8-387B-CEBA0A080683}"/>
                </a:ext>
              </a:extLst>
            </p:cNvPr>
            <p:cNvGrpSpPr/>
            <p:nvPr/>
          </p:nvGrpSpPr>
          <p:grpSpPr>
            <a:xfrm>
              <a:off x="5531464" y="2044700"/>
              <a:ext cx="3619498" cy="1873250"/>
              <a:chOff x="8881251" y="3200400"/>
              <a:chExt cx="5429250" cy="2809875"/>
            </a:xfrm>
          </p:grpSpPr>
          <p:grpSp>
            <p:nvGrpSpPr>
              <p:cNvPr id="24" name="กลุ่ม 93">
                <a:extLst>
                  <a:ext uri="{FF2B5EF4-FFF2-40B4-BE49-F238E27FC236}">
                    <a16:creationId xmlns:a16="http://schemas.microsoft.com/office/drawing/2014/main" id="{A17D5314-28A4-F572-EEFF-9C0AE19CFFDC}"/>
                  </a:ext>
                </a:extLst>
              </p:cNvPr>
              <p:cNvGrpSpPr/>
              <p:nvPr/>
            </p:nvGrpSpPr>
            <p:grpSpPr>
              <a:xfrm>
                <a:off x="8881251" y="3200400"/>
                <a:ext cx="5429250" cy="2809875"/>
                <a:chOff x="8753475" y="3200400"/>
                <a:chExt cx="5429250" cy="2809875"/>
              </a:xfrm>
              <a:solidFill>
                <a:schemeClr val="accent6"/>
              </a:solidFill>
            </p:grpSpPr>
            <p:sp>
              <p:nvSpPr>
                <p:cNvPr id="26" name="Freeform 6">
                  <a:extLst>
                    <a:ext uri="{FF2B5EF4-FFF2-40B4-BE49-F238E27FC236}">
                      <a16:creationId xmlns:a16="http://schemas.microsoft.com/office/drawing/2014/main" id="{0753FC09-2314-ADE3-8B24-40D33A95C101}"/>
                    </a:ext>
                  </a:extLst>
                </p:cNvPr>
                <p:cNvSpPr>
                  <a:spLocks/>
                </p:cNvSpPr>
                <p:nvPr/>
              </p:nvSpPr>
              <p:spPr bwMode="auto">
                <a:xfrm>
                  <a:off x="8753475" y="3200400"/>
                  <a:ext cx="4933950" cy="2809875"/>
                </a:xfrm>
                <a:custGeom>
                  <a:avLst/>
                  <a:gdLst>
                    <a:gd name="T0" fmla="*/ 279 w 279"/>
                    <a:gd name="T1" fmla="*/ 36 h 159"/>
                    <a:gd name="T2" fmla="*/ 279 w 279"/>
                    <a:gd name="T3" fmla="*/ 0 h 159"/>
                    <a:gd name="T4" fmla="*/ 211 w 279"/>
                    <a:gd name="T5" fmla="*/ 38 h 159"/>
                    <a:gd name="T6" fmla="*/ 0 w 279"/>
                    <a:gd name="T7" fmla="*/ 38 h 159"/>
                    <a:gd name="T8" fmla="*/ 0 w 279"/>
                    <a:gd name="T9" fmla="*/ 79 h 159"/>
                    <a:gd name="T10" fmla="*/ 0 w 279"/>
                    <a:gd name="T11" fmla="*/ 120 h 159"/>
                    <a:gd name="T12" fmla="*/ 211 w 279"/>
                    <a:gd name="T13" fmla="*/ 120 h 159"/>
                    <a:gd name="T14" fmla="*/ 279 w 279"/>
                    <a:gd name="T15" fmla="*/ 159 h 159"/>
                    <a:gd name="T16" fmla="*/ 279 w 279"/>
                    <a:gd name="T17" fmla="*/ 122 h 159"/>
                    <a:gd name="T18" fmla="*/ 235 w 279"/>
                    <a:gd name="T19" fmla="*/ 79 h 159"/>
                    <a:gd name="T20" fmla="*/ 279 w 279"/>
                    <a:gd name="T21" fmla="*/ 3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59">
                      <a:moveTo>
                        <a:pt x="279" y="36"/>
                      </a:moveTo>
                      <a:cubicBezTo>
                        <a:pt x="279" y="0"/>
                        <a:pt x="279" y="0"/>
                        <a:pt x="279" y="0"/>
                      </a:cubicBezTo>
                      <a:cubicBezTo>
                        <a:pt x="250" y="0"/>
                        <a:pt x="225" y="15"/>
                        <a:pt x="211" y="38"/>
                      </a:cubicBezTo>
                      <a:cubicBezTo>
                        <a:pt x="0" y="38"/>
                        <a:pt x="0" y="38"/>
                        <a:pt x="0" y="38"/>
                      </a:cubicBezTo>
                      <a:cubicBezTo>
                        <a:pt x="0" y="79"/>
                        <a:pt x="0" y="79"/>
                        <a:pt x="0" y="79"/>
                      </a:cubicBezTo>
                      <a:cubicBezTo>
                        <a:pt x="0" y="120"/>
                        <a:pt x="0" y="120"/>
                        <a:pt x="0" y="120"/>
                      </a:cubicBezTo>
                      <a:cubicBezTo>
                        <a:pt x="211" y="120"/>
                        <a:pt x="211" y="120"/>
                        <a:pt x="211" y="120"/>
                      </a:cubicBezTo>
                      <a:cubicBezTo>
                        <a:pt x="225" y="143"/>
                        <a:pt x="250" y="159"/>
                        <a:pt x="279" y="159"/>
                      </a:cubicBezTo>
                      <a:cubicBezTo>
                        <a:pt x="279" y="122"/>
                        <a:pt x="279" y="122"/>
                        <a:pt x="279" y="122"/>
                      </a:cubicBezTo>
                      <a:cubicBezTo>
                        <a:pt x="256" y="122"/>
                        <a:pt x="237" y="103"/>
                        <a:pt x="235" y="79"/>
                      </a:cubicBezTo>
                      <a:cubicBezTo>
                        <a:pt x="237" y="56"/>
                        <a:pt x="256" y="37"/>
                        <a:pt x="279" y="36"/>
                      </a:cubicBezTo>
                      <a:close/>
                    </a:path>
                  </a:pathLst>
                </a:custGeom>
                <a:solidFill>
                  <a:srgbClr val="07A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sp>
              <p:nvSpPr>
                <p:cNvPr id="27" name="Freeform 9">
                  <a:extLst>
                    <a:ext uri="{FF2B5EF4-FFF2-40B4-BE49-F238E27FC236}">
                      <a16:creationId xmlns:a16="http://schemas.microsoft.com/office/drawing/2014/main" id="{CE443DC1-7A57-EC46-AD91-C8CA70F2AC0E}"/>
                    </a:ext>
                  </a:extLst>
                </p:cNvPr>
                <p:cNvSpPr>
                  <a:spLocks/>
                </p:cNvSpPr>
                <p:nvPr/>
              </p:nvSpPr>
              <p:spPr bwMode="auto">
                <a:xfrm>
                  <a:off x="13014325" y="3995738"/>
                  <a:ext cx="1168400" cy="1166813"/>
                </a:xfrm>
                <a:custGeom>
                  <a:avLst/>
                  <a:gdLst>
                    <a:gd name="T0" fmla="*/ 61 w 66"/>
                    <a:gd name="T1" fmla="*/ 25 h 66"/>
                    <a:gd name="T2" fmla="*/ 24 w 66"/>
                    <a:gd name="T3" fmla="*/ 5 h 66"/>
                    <a:gd name="T4" fmla="*/ 5 w 66"/>
                    <a:gd name="T5" fmla="*/ 42 h 66"/>
                    <a:gd name="T6" fmla="*/ 41 w 66"/>
                    <a:gd name="T7" fmla="*/ 61 h 66"/>
                    <a:gd name="T8" fmla="*/ 61 w 66"/>
                    <a:gd name="T9" fmla="*/ 25 h 66"/>
                  </a:gdLst>
                  <a:ahLst/>
                  <a:cxnLst>
                    <a:cxn ang="0">
                      <a:pos x="T0" y="T1"/>
                    </a:cxn>
                    <a:cxn ang="0">
                      <a:pos x="T2" y="T3"/>
                    </a:cxn>
                    <a:cxn ang="0">
                      <a:pos x="T4" y="T5"/>
                    </a:cxn>
                    <a:cxn ang="0">
                      <a:pos x="T6" y="T7"/>
                    </a:cxn>
                    <a:cxn ang="0">
                      <a:pos x="T8" y="T9"/>
                    </a:cxn>
                  </a:cxnLst>
                  <a:rect l="0" t="0" r="r" b="b"/>
                  <a:pathLst>
                    <a:path w="66" h="66">
                      <a:moveTo>
                        <a:pt x="61" y="25"/>
                      </a:moveTo>
                      <a:cubicBezTo>
                        <a:pt x="56" y="9"/>
                        <a:pt x="40" y="0"/>
                        <a:pt x="24" y="5"/>
                      </a:cubicBezTo>
                      <a:cubicBezTo>
                        <a:pt x="9" y="10"/>
                        <a:pt x="0" y="26"/>
                        <a:pt x="5" y="42"/>
                      </a:cubicBezTo>
                      <a:cubicBezTo>
                        <a:pt x="9" y="57"/>
                        <a:pt x="26" y="66"/>
                        <a:pt x="41" y="61"/>
                      </a:cubicBezTo>
                      <a:cubicBezTo>
                        <a:pt x="57" y="57"/>
                        <a:pt x="66" y="40"/>
                        <a:pt x="61" y="25"/>
                      </a:cubicBezTo>
                      <a:close/>
                    </a:path>
                  </a:pathLst>
                </a:custGeom>
                <a:solidFill>
                  <a:srgbClr val="07A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grpSp>
          <p:sp>
            <p:nvSpPr>
              <p:cNvPr id="25" name="TextBox 95">
                <a:extLst>
                  <a:ext uri="{FF2B5EF4-FFF2-40B4-BE49-F238E27FC236}">
                    <a16:creationId xmlns:a16="http://schemas.microsoft.com/office/drawing/2014/main" id="{CFDA3FC7-563D-7F98-6726-D7E64828F3BF}"/>
                  </a:ext>
                </a:extLst>
              </p:cNvPr>
              <p:cNvSpPr txBox="1"/>
              <p:nvPr/>
            </p:nvSpPr>
            <p:spPr>
              <a:xfrm>
                <a:off x="13277637" y="4220508"/>
                <a:ext cx="942104" cy="678167"/>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grpSp>
        <p:grpSp>
          <p:nvGrpSpPr>
            <p:cNvPr id="9" name="กลุ่ม 111">
              <a:extLst>
                <a:ext uri="{FF2B5EF4-FFF2-40B4-BE49-F238E27FC236}">
                  <a16:creationId xmlns:a16="http://schemas.microsoft.com/office/drawing/2014/main" id="{2A7261BF-B11E-5D74-9685-29A584BA04EE}"/>
                </a:ext>
              </a:extLst>
            </p:cNvPr>
            <p:cNvGrpSpPr/>
            <p:nvPr/>
          </p:nvGrpSpPr>
          <p:grpSpPr>
            <a:xfrm>
              <a:off x="7405771" y="3969808"/>
              <a:ext cx="3677706" cy="1884892"/>
              <a:chOff x="11692714" y="6088062"/>
              <a:chExt cx="5516562" cy="2827338"/>
            </a:xfrm>
          </p:grpSpPr>
          <p:grpSp>
            <p:nvGrpSpPr>
              <p:cNvPr id="20" name="กลุ่ม 112">
                <a:extLst>
                  <a:ext uri="{FF2B5EF4-FFF2-40B4-BE49-F238E27FC236}">
                    <a16:creationId xmlns:a16="http://schemas.microsoft.com/office/drawing/2014/main" id="{91DF31C8-3A7B-AA76-8018-C642A4F96059}"/>
                  </a:ext>
                </a:extLst>
              </p:cNvPr>
              <p:cNvGrpSpPr/>
              <p:nvPr/>
            </p:nvGrpSpPr>
            <p:grpSpPr>
              <a:xfrm>
                <a:off x="11692714" y="6088062"/>
                <a:ext cx="5516562" cy="2827338"/>
                <a:chOff x="11564938" y="5888038"/>
                <a:chExt cx="5516562" cy="2827338"/>
              </a:xfrm>
              <a:solidFill>
                <a:schemeClr val="accent5"/>
              </a:solidFill>
            </p:grpSpPr>
            <p:sp>
              <p:nvSpPr>
                <p:cNvPr id="22" name="Freeform 7">
                  <a:extLst>
                    <a:ext uri="{FF2B5EF4-FFF2-40B4-BE49-F238E27FC236}">
                      <a16:creationId xmlns:a16="http://schemas.microsoft.com/office/drawing/2014/main" id="{817F5646-9DC2-AC58-2CE5-26841647702C}"/>
                    </a:ext>
                  </a:extLst>
                </p:cNvPr>
                <p:cNvSpPr>
                  <a:spLocks/>
                </p:cNvSpPr>
                <p:nvPr/>
              </p:nvSpPr>
              <p:spPr bwMode="auto">
                <a:xfrm>
                  <a:off x="12149138" y="5888038"/>
                  <a:ext cx="4932362" cy="2827338"/>
                </a:xfrm>
                <a:custGeom>
                  <a:avLst/>
                  <a:gdLst>
                    <a:gd name="T0" fmla="*/ 0 w 279"/>
                    <a:gd name="T1" fmla="*/ 37 h 160"/>
                    <a:gd name="T2" fmla="*/ 0 w 279"/>
                    <a:gd name="T3" fmla="*/ 0 h 160"/>
                    <a:gd name="T4" fmla="*/ 69 w 279"/>
                    <a:gd name="T5" fmla="*/ 39 h 160"/>
                    <a:gd name="T6" fmla="*/ 279 w 279"/>
                    <a:gd name="T7" fmla="*/ 39 h 160"/>
                    <a:gd name="T8" fmla="*/ 279 w 279"/>
                    <a:gd name="T9" fmla="*/ 80 h 160"/>
                    <a:gd name="T10" fmla="*/ 279 w 279"/>
                    <a:gd name="T11" fmla="*/ 121 h 160"/>
                    <a:gd name="T12" fmla="*/ 69 w 279"/>
                    <a:gd name="T13" fmla="*/ 121 h 160"/>
                    <a:gd name="T14" fmla="*/ 0 w 279"/>
                    <a:gd name="T15" fmla="*/ 160 h 160"/>
                    <a:gd name="T16" fmla="*/ 0 w 279"/>
                    <a:gd name="T17" fmla="*/ 123 h 160"/>
                    <a:gd name="T18" fmla="*/ 44 w 279"/>
                    <a:gd name="T19" fmla="*/ 80 h 160"/>
                    <a:gd name="T20" fmla="*/ 0 w 279"/>
                    <a:gd name="T21" fmla="*/ 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60">
                      <a:moveTo>
                        <a:pt x="0" y="37"/>
                      </a:moveTo>
                      <a:cubicBezTo>
                        <a:pt x="0" y="0"/>
                        <a:pt x="0" y="0"/>
                        <a:pt x="0" y="0"/>
                      </a:cubicBezTo>
                      <a:cubicBezTo>
                        <a:pt x="29" y="0"/>
                        <a:pt x="55" y="16"/>
                        <a:pt x="69" y="39"/>
                      </a:cubicBezTo>
                      <a:cubicBezTo>
                        <a:pt x="279" y="39"/>
                        <a:pt x="279" y="39"/>
                        <a:pt x="279" y="39"/>
                      </a:cubicBezTo>
                      <a:cubicBezTo>
                        <a:pt x="279" y="80"/>
                        <a:pt x="279" y="80"/>
                        <a:pt x="279" y="80"/>
                      </a:cubicBezTo>
                      <a:cubicBezTo>
                        <a:pt x="279" y="121"/>
                        <a:pt x="279" y="121"/>
                        <a:pt x="279" y="121"/>
                      </a:cubicBezTo>
                      <a:cubicBezTo>
                        <a:pt x="69" y="121"/>
                        <a:pt x="69" y="121"/>
                        <a:pt x="69" y="121"/>
                      </a:cubicBezTo>
                      <a:cubicBezTo>
                        <a:pt x="55" y="144"/>
                        <a:pt x="29" y="159"/>
                        <a:pt x="0" y="160"/>
                      </a:cubicBezTo>
                      <a:cubicBezTo>
                        <a:pt x="0" y="123"/>
                        <a:pt x="0" y="123"/>
                        <a:pt x="0" y="123"/>
                      </a:cubicBezTo>
                      <a:cubicBezTo>
                        <a:pt x="24" y="122"/>
                        <a:pt x="43" y="103"/>
                        <a:pt x="44" y="80"/>
                      </a:cubicBezTo>
                      <a:cubicBezTo>
                        <a:pt x="43" y="56"/>
                        <a:pt x="24" y="37"/>
                        <a:pt x="0" y="37"/>
                      </a:cubicBezTo>
                      <a:close/>
                    </a:path>
                  </a:pathLst>
                </a:custGeom>
                <a:solidFill>
                  <a:srgbClr val="9F7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sp>
              <p:nvSpPr>
                <p:cNvPr id="23" name="Freeform 10">
                  <a:extLst>
                    <a:ext uri="{FF2B5EF4-FFF2-40B4-BE49-F238E27FC236}">
                      <a16:creationId xmlns:a16="http://schemas.microsoft.com/office/drawing/2014/main" id="{8C2F9C56-870C-C895-A1B9-C74B3F7312E3}"/>
                    </a:ext>
                  </a:extLst>
                </p:cNvPr>
                <p:cNvSpPr>
                  <a:spLocks/>
                </p:cNvSpPr>
                <p:nvPr/>
              </p:nvSpPr>
              <p:spPr bwMode="auto">
                <a:xfrm>
                  <a:off x="11564938" y="6700838"/>
                  <a:ext cx="1166812" cy="1166813"/>
                </a:xfrm>
                <a:custGeom>
                  <a:avLst/>
                  <a:gdLst>
                    <a:gd name="T0" fmla="*/ 61 w 66"/>
                    <a:gd name="T1" fmla="*/ 25 h 66"/>
                    <a:gd name="T2" fmla="*/ 25 w 66"/>
                    <a:gd name="T3" fmla="*/ 5 h 66"/>
                    <a:gd name="T4" fmla="*/ 5 w 66"/>
                    <a:gd name="T5" fmla="*/ 42 h 66"/>
                    <a:gd name="T6" fmla="*/ 42 w 66"/>
                    <a:gd name="T7" fmla="*/ 61 h 66"/>
                    <a:gd name="T8" fmla="*/ 61 w 66"/>
                    <a:gd name="T9" fmla="*/ 25 h 66"/>
                  </a:gdLst>
                  <a:ahLst/>
                  <a:cxnLst>
                    <a:cxn ang="0">
                      <a:pos x="T0" y="T1"/>
                    </a:cxn>
                    <a:cxn ang="0">
                      <a:pos x="T2" y="T3"/>
                    </a:cxn>
                    <a:cxn ang="0">
                      <a:pos x="T4" y="T5"/>
                    </a:cxn>
                    <a:cxn ang="0">
                      <a:pos x="T6" y="T7"/>
                    </a:cxn>
                    <a:cxn ang="0">
                      <a:pos x="T8" y="T9"/>
                    </a:cxn>
                  </a:cxnLst>
                  <a:rect l="0" t="0" r="r" b="b"/>
                  <a:pathLst>
                    <a:path w="66" h="66">
                      <a:moveTo>
                        <a:pt x="61" y="25"/>
                      </a:moveTo>
                      <a:cubicBezTo>
                        <a:pt x="57" y="9"/>
                        <a:pt x="40" y="0"/>
                        <a:pt x="25" y="5"/>
                      </a:cubicBezTo>
                      <a:cubicBezTo>
                        <a:pt x="9" y="10"/>
                        <a:pt x="0" y="26"/>
                        <a:pt x="5" y="42"/>
                      </a:cubicBezTo>
                      <a:cubicBezTo>
                        <a:pt x="10" y="57"/>
                        <a:pt x="26" y="66"/>
                        <a:pt x="42" y="61"/>
                      </a:cubicBezTo>
                      <a:cubicBezTo>
                        <a:pt x="57" y="57"/>
                        <a:pt x="66" y="40"/>
                        <a:pt x="61" y="25"/>
                      </a:cubicBezTo>
                      <a:close/>
                    </a:path>
                  </a:pathLst>
                </a:custGeom>
                <a:solidFill>
                  <a:srgbClr val="9F7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grpSp>
          <p:sp>
            <p:nvSpPr>
              <p:cNvPr id="21" name="TextBox 113">
                <a:extLst>
                  <a:ext uri="{FF2B5EF4-FFF2-40B4-BE49-F238E27FC236}">
                    <a16:creationId xmlns:a16="http://schemas.microsoft.com/office/drawing/2014/main" id="{1E27043A-EF2B-52AF-544E-D7987B281936}"/>
                  </a:ext>
                </a:extLst>
              </p:cNvPr>
              <p:cNvSpPr txBox="1"/>
              <p:nvPr/>
            </p:nvSpPr>
            <p:spPr>
              <a:xfrm>
                <a:off x="11776296" y="7162650"/>
                <a:ext cx="942104" cy="678167"/>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grpSp>
        <p:grpSp>
          <p:nvGrpSpPr>
            <p:cNvPr id="10" name="กลุ่ม 118">
              <a:extLst>
                <a:ext uri="{FF2B5EF4-FFF2-40B4-BE49-F238E27FC236}">
                  <a16:creationId xmlns:a16="http://schemas.microsoft.com/office/drawing/2014/main" id="{C7B3431E-A346-8CFE-D69B-45378981D9E7}"/>
                </a:ext>
              </a:extLst>
            </p:cNvPr>
            <p:cNvGrpSpPr/>
            <p:nvPr/>
          </p:nvGrpSpPr>
          <p:grpSpPr>
            <a:xfrm>
              <a:off x="5519822" y="5886450"/>
              <a:ext cx="3631140" cy="1885950"/>
              <a:chOff x="8736013" y="8963025"/>
              <a:chExt cx="5446712" cy="2828925"/>
            </a:xfrm>
            <a:solidFill>
              <a:srgbClr val="ABABAB"/>
            </a:solidFill>
          </p:grpSpPr>
          <p:sp>
            <p:nvSpPr>
              <p:cNvPr id="18" name="Freeform 8">
                <a:extLst>
                  <a:ext uri="{FF2B5EF4-FFF2-40B4-BE49-F238E27FC236}">
                    <a16:creationId xmlns:a16="http://schemas.microsoft.com/office/drawing/2014/main" id="{8ED8164E-F8B4-49E0-BF56-811C9884F6AE}"/>
                  </a:ext>
                </a:extLst>
              </p:cNvPr>
              <p:cNvSpPr>
                <a:spLocks/>
              </p:cNvSpPr>
              <p:nvPr/>
            </p:nvSpPr>
            <p:spPr bwMode="auto">
              <a:xfrm>
                <a:off x="8736013" y="8963025"/>
                <a:ext cx="4933950" cy="2828925"/>
              </a:xfrm>
              <a:custGeom>
                <a:avLst/>
                <a:gdLst>
                  <a:gd name="T0" fmla="*/ 279 w 279"/>
                  <a:gd name="T1" fmla="*/ 37 h 160"/>
                  <a:gd name="T2" fmla="*/ 279 w 279"/>
                  <a:gd name="T3" fmla="*/ 0 h 160"/>
                  <a:gd name="T4" fmla="*/ 211 w 279"/>
                  <a:gd name="T5" fmla="*/ 39 h 160"/>
                  <a:gd name="T6" fmla="*/ 0 w 279"/>
                  <a:gd name="T7" fmla="*/ 39 h 160"/>
                  <a:gd name="T8" fmla="*/ 0 w 279"/>
                  <a:gd name="T9" fmla="*/ 80 h 160"/>
                  <a:gd name="T10" fmla="*/ 0 w 279"/>
                  <a:gd name="T11" fmla="*/ 121 h 160"/>
                  <a:gd name="T12" fmla="*/ 211 w 279"/>
                  <a:gd name="T13" fmla="*/ 121 h 160"/>
                  <a:gd name="T14" fmla="*/ 279 w 279"/>
                  <a:gd name="T15" fmla="*/ 160 h 160"/>
                  <a:gd name="T16" fmla="*/ 279 w 279"/>
                  <a:gd name="T17" fmla="*/ 123 h 160"/>
                  <a:gd name="T18" fmla="*/ 235 w 279"/>
                  <a:gd name="T19" fmla="*/ 80 h 160"/>
                  <a:gd name="T20" fmla="*/ 279 w 279"/>
                  <a:gd name="T21" fmla="*/ 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60">
                    <a:moveTo>
                      <a:pt x="279" y="37"/>
                    </a:moveTo>
                    <a:cubicBezTo>
                      <a:pt x="279" y="0"/>
                      <a:pt x="279" y="0"/>
                      <a:pt x="279" y="0"/>
                    </a:cubicBezTo>
                    <a:cubicBezTo>
                      <a:pt x="250" y="1"/>
                      <a:pt x="225" y="16"/>
                      <a:pt x="211" y="39"/>
                    </a:cubicBezTo>
                    <a:cubicBezTo>
                      <a:pt x="0" y="39"/>
                      <a:pt x="0" y="39"/>
                      <a:pt x="0" y="39"/>
                    </a:cubicBezTo>
                    <a:cubicBezTo>
                      <a:pt x="0" y="80"/>
                      <a:pt x="0" y="80"/>
                      <a:pt x="0" y="80"/>
                    </a:cubicBezTo>
                    <a:cubicBezTo>
                      <a:pt x="0" y="121"/>
                      <a:pt x="0" y="121"/>
                      <a:pt x="0" y="121"/>
                    </a:cubicBezTo>
                    <a:cubicBezTo>
                      <a:pt x="211" y="121"/>
                      <a:pt x="211" y="121"/>
                      <a:pt x="211" y="121"/>
                    </a:cubicBezTo>
                    <a:cubicBezTo>
                      <a:pt x="225" y="144"/>
                      <a:pt x="250" y="159"/>
                      <a:pt x="279" y="160"/>
                    </a:cubicBezTo>
                    <a:cubicBezTo>
                      <a:pt x="279" y="123"/>
                      <a:pt x="279" y="123"/>
                      <a:pt x="279" y="123"/>
                    </a:cubicBezTo>
                    <a:cubicBezTo>
                      <a:pt x="256" y="122"/>
                      <a:pt x="237" y="104"/>
                      <a:pt x="235" y="80"/>
                    </a:cubicBezTo>
                    <a:cubicBezTo>
                      <a:pt x="237" y="56"/>
                      <a:pt x="256" y="38"/>
                      <a:pt x="279" y="37"/>
                    </a:cubicBezTo>
                    <a:close/>
                  </a:path>
                </a:pathLst>
              </a:custGeom>
              <a:solidFill>
                <a:srgbClr val="404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sp>
            <p:nvSpPr>
              <p:cNvPr id="19" name="Freeform 11">
                <a:extLst>
                  <a:ext uri="{FF2B5EF4-FFF2-40B4-BE49-F238E27FC236}">
                    <a16:creationId xmlns:a16="http://schemas.microsoft.com/office/drawing/2014/main" id="{35017EA3-DA4B-96F4-6AC2-A6419088E3E4}"/>
                  </a:ext>
                </a:extLst>
              </p:cNvPr>
              <p:cNvSpPr>
                <a:spLocks/>
              </p:cNvSpPr>
              <p:nvPr/>
            </p:nvSpPr>
            <p:spPr bwMode="auto">
              <a:xfrm>
                <a:off x="13014325" y="9794875"/>
                <a:ext cx="1168400" cy="1166813"/>
              </a:xfrm>
              <a:custGeom>
                <a:avLst/>
                <a:gdLst>
                  <a:gd name="T0" fmla="*/ 61 w 66"/>
                  <a:gd name="T1" fmla="*/ 24 h 66"/>
                  <a:gd name="T2" fmla="*/ 24 w 66"/>
                  <a:gd name="T3" fmla="*/ 5 h 66"/>
                  <a:gd name="T4" fmla="*/ 5 w 66"/>
                  <a:gd name="T5" fmla="*/ 42 h 66"/>
                  <a:gd name="T6" fmla="*/ 41 w 66"/>
                  <a:gd name="T7" fmla="*/ 61 h 66"/>
                  <a:gd name="T8" fmla="*/ 61 w 66"/>
                  <a:gd name="T9" fmla="*/ 24 h 66"/>
                </a:gdLst>
                <a:ahLst/>
                <a:cxnLst>
                  <a:cxn ang="0">
                    <a:pos x="T0" y="T1"/>
                  </a:cxn>
                  <a:cxn ang="0">
                    <a:pos x="T2" y="T3"/>
                  </a:cxn>
                  <a:cxn ang="0">
                    <a:pos x="T4" y="T5"/>
                  </a:cxn>
                  <a:cxn ang="0">
                    <a:pos x="T6" y="T7"/>
                  </a:cxn>
                  <a:cxn ang="0">
                    <a:pos x="T8" y="T9"/>
                  </a:cxn>
                </a:cxnLst>
                <a:rect l="0" t="0" r="r" b="b"/>
                <a:pathLst>
                  <a:path w="66" h="66">
                    <a:moveTo>
                      <a:pt x="61" y="24"/>
                    </a:moveTo>
                    <a:cubicBezTo>
                      <a:pt x="56" y="9"/>
                      <a:pt x="40" y="0"/>
                      <a:pt x="24" y="5"/>
                    </a:cubicBezTo>
                    <a:cubicBezTo>
                      <a:pt x="9" y="10"/>
                      <a:pt x="0" y="26"/>
                      <a:pt x="5" y="42"/>
                    </a:cubicBezTo>
                    <a:cubicBezTo>
                      <a:pt x="9" y="57"/>
                      <a:pt x="26" y="66"/>
                      <a:pt x="41" y="61"/>
                    </a:cubicBezTo>
                    <a:cubicBezTo>
                      <a:pt x="57" y="56"/>
                      <a:pt x="66" y="40"/>
                      <a:pt x="61" y="24"/>
                    </a:cubicBezTo>
                    <a:close/>
                  </a:path>
                </a:pathLst>
              </a:custGeom>
              <a:solidFill>
                <a:srgbClr val="404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grpSp>
        <p:sp>
          <p:nvSpPr>
            <p:cNvPr id="11" name="TextBox 145">
              <a:extLst>
                <a:ext uri="{FF2B5EF4-FFF2-40B4-BE49-F238E27FC236}">
                  <a16:creationId xmlns:a16="http://schemas.microsoft.com/office/drawing/2014/main" id="{6E2FE5A5-67CB-D6FE-17F5-41D8D0FBB9DD}"/>
                </a:ext>
              </a:extLst>
            </p:cNvPr>
            <p:cNvSpPr txBox="1"/>
            <p:nvPr/>
          </p:nvSpPr>
          <p:spPr>
            <a:xfrm>
              <a:off x="10552386" y="2267569"/>
              <a:ext cx="3027628"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7">
                <a:lnSpc>
                  <a:spcPct val="113000"/>
                </a:lnSpc>
                <a:buClr>
                  <a:srgbClr val="000000"/>
                </a:buClr>
              </a:pPr>
              <a:r>
                <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Enhance visibility</a:t>
              </a:r>
              <a:endParaRPr lang="en-IN" sz="22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12" name="TextBox 146">
              <a:extLst>
                <a:ext uri="{FF2B5EF4-FFF2-40B4-BE49-F238E27FC236}">
                  <a16:creationId xmlns:a16="http://schemas.microsoft.com/office/drawing/2014/main" id="{7058612A-F7F3-0490-AF75-1AECC5E7FB2D}"/>
                </a:ext>
              </a:extLst>
            </p:cNvPr>
            <p:cNvSpPr txBox="1"/>
            <p:nvPr/>
          </p:nvSpPr>
          <p:spPr>
            <a:xfrm>
              <a:off x="9189706" y="2702980"/>
              <a:ext cx="5752987" cy="890028"/>
            </a:xfrm>
            <a:prstGeom prst="rect">
              <a:avLst/>
            </a:prstGeom>
            <a:noFill/>
          </p:spPr>
          <p:txBody>
            <a:bodyPr wrap="square" lIns="146279" tIns="73140" rIns="146279" bIns="731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 contrast, size, and placement to make navigation elements stand out</a:t>
              </a:r>
            </a:p>
          </p:txBody>
        </p:sp>
        <p:sp>
          <p:nvSpPr>
            <p:cNvPr id="13" name="TextBox 151">
              <a:extLst>
                <a:ext uri="{FF2B5EF4-FFF2-40B4-BE49-F238E27FC236}">
                  <a16:creationId xmlns:a16="http://schemas.microsoft.com/office/drawing/2014/main" id="{71E6D699-A4FF-C903-5B17-8FC76916247D}"/>
                </a:ext>
              </a:extLst>
            </p:cNvPr>
            <p:cNvSpPr txBox="1"/>
            <p:nvPr/>
          </p:nvSpPr>
          <p:spPr>
            <a:xfrm>
              <a:off x="2415575" y="4241967"/>
              <a:ext cx="3663429"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7">
                <a:lnSpc>
                  <a:spcPct val="113000"/>
                </a:lnSpc>
                <a:buClr>
                  <a:srgbClr val="000000"/>
                </a:buClr>
              </a:pPr>
              <a:r>
                <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Simplify messaging</a:t>
              </a:r>
              <a:endParaRPr lang="en-IN" sz="22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14" name="TextBox 152">
              <a:extLst>
                <a:ext uri="{FF2B5EF4-FFF2-40B4-BE49-F238E27FC236}">
                  <a16:creationId xmlns:a16="http://schemas.microsoft.com/office/drawing/2014/main" id="{C25CBCFB-622D-47DE-5691-188020C4FA2B}"/>
                </a:ext>
              </a:extLst>
            </p:cNvPr>
            <p:cNvSpPr txBox="1"/>
            <p:nvPr/>
          </p:nvSpPr>
          <p:spPr>
            <a:xfrm>
              <a:off x="2333752" y="4677377"/>
              <a:ext cx="3827074" cy="1281930"/>
            </a:xfrm>
            <a:prstGeom prst="rect">
              <a:avLst/>
            </a:prstGeom>
            <a:noFill/>
          </p:spPr>
          <p:txBody>
            <a:bodyPr wrap="square" lIns="146279" tIns="73140" rIns="146279" bIns="731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4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 clear and descriptive</a:t>
              </a:r>
              <a:b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navigation labels to ensure ease of use</a:t>
              </a:r>
            </a:p>
          </p:txBody>
        </p:sp>
        <p:sp>
          <p:nvSpPr>
            <p:cNvPr id="15" name="TextBox 159">
              <a:extLst>
                <a:ext uri="{FF2B5EF4-FFF2-40B4-BE49-F238E27FC236}">
                  <a16:creationId xmlns:a16="http://schemas.microsoft.com/office/drawing/2014/main" id="{66F6D408-586F-F013-17FF-6BF29EB3E12E}"/>
                </a:ext>
              </a:extLst>
            </p:cNvPr>
            <p:cNvSpPr txBox="1"/>
            <p:nvPr/>
          </p:nvSpPr>
          <p:spPr>
            <a:xfrm>
              <a:off x="9628186" y="6056914"/>
              <a:ext cx="4876024"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7">
                <a:lnSpc>
                  <a:spcPct val="113000"/>
                </a:lnSpc>
                <a:buClr>
                  <a:srgbClr val="000000"/>
                </a:buClr>
              </a:pPr>
              <a:r>
                <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Location indicators</a:t>
              </a:r>
              <a:endParaRPr lang="en-IN" sz="22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16" name="TextBox 160">
              <a:extLst>
                <a:ext uri="{FF2B5EF4-FFF2-40B4-BE49-F238E27FC236}">
                  <a16:creationId xmlns:a16="http://schemas.microsoft.com/office/drawing/2014/main" id="{DA421289-DC4E-D3B3-7E3E-A33491297B20}"/>
                </a:ext>
              </a:extLst>
            </p:cNvPr>
            <p:cNvSpPr txBox="1"/>
            <p:nvPr/>
          </p:nvSpPr>
          <p:spPr>
            <a:xfrm>
              <a:off x="9451205" y="6492326"/>
              <a:ext cx="5229987" cy="1272568"/>
            </a:xfrm>
            <a:prstGeom prst="rect">
              <a:avLst/>
            </a:prstGeom>
            <a:noFill/>
          </p:spPr>
          <p:txBody>
            <a:bodyPr wrap="square" lIns="146279" tIns="73140" rIns="146279" bIns="731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4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 breadcrumbs and interactive walkthroughs to help the user know their location in the app</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13">
              <a:extLst>
                <a:ext uri="{FF2B5EF4-FFF2-40B4-BE49-F238E27FC236}">
                  <a16:creationId xmlns:a16="http://schemas.microsoft.com/office/drawing/2014/main" id="{1E095CBF-0F1F-72AF-8EA7-3B0D284133C5}"/>
                </a:ext>
              </a:extLst>
            </p:cNvPr>
            <p:cNvSpPr txBox="1"/>
            <p:nvPr/>
          </p:nvSpPr>
          <p:spPr>
            <a:xfrm>
              <a:off x="8432800" y="6618788"/>
              <a:ext cx="628069"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grpSp>
      <p:sp>
        <p:nvSpPr>
          <p:cNvPr id="29" name="Brandline">
            <a:extLst>
              <a:ext uri="{FF2B5EF4-FFF2-40B4-BE49-F238E27FC236}">
                <a16:creationId xmlns:a16="http://schemas.microsoft.com/office/drawing/2014/main" id="{C4499020-E08D-578A-9E7E-15A173E009AB}"/>
              </a:ext>
            </a:extLst>
          </p:cNvPr>
          <p:cNvSpPr/>
          <p:nvPr/>
        </p:nvSpPr>
        <p:spPr>
          <a:xfrm>
            <a:off x="6883400" y="816324"/>
            <a:ext cx="2500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 Placeholder 4">
            <a:extLst>
              <a:ext uri="{FF2B5EF4-FFF2-40B4-BE49-F238E27FC236}">
                <a16:creationId xmlns:a16="http://schemas.microsoft.com/office/drawing/2014/main" id="{AAE18B58-0CC4-5FD7-4F0B-F1196D28223B}"/>
              </a:ext>
            </a:extLst>
          </p:cNvPr>
          <p:cNvSpPr txBox="1">
            <a:spLocks/>
          </p:cNvSpPr>
          <p:nvPr/>
        </p:nvSpPr>
        <p:spPr>
          <a:xfrm>
            <a:off x="1291857" y="1673474"/>
            <a:ext cx="13696999" cy="903776"/>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t>It involves a collection of best practices and strategies aimed at improving the overall usability, functionality, and user experience of a product. These tips cover various aspects:</a:t>
            </a:r>
            <a:endParaRPr lang="en-IN" dirty="0"/>
          </a:p>
        </p:txBody>
      </p:sp>
    </p:spTree>
    <p:extLst>
      <p:ext uri="{BB962C8B-B14F-4D97-AF65-F5344CB8AC3E}">
        <p14:creationId xmlns:p14="http://schemas.microsoft.com/office/powerpoint/2010/main" val="437818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Simplification and Consistency</a:t>
            </a:r>
            <a:endParaRPr lang="en-GB" dirty="0"/>
          </a:p>
        </p:txBody>
      </p:sp>
      <p:sp>
        <p:nvSpPr>
          <p:cNvPr id="6" name="Brandline">
            <a:extLst>
              <a:ext uri="{FF2B5EF4-FFF2-40B4-BE49-F238E27FC236}">
                <a16:creationId xmlns:a16="http://schemas.microsoft.com/office/drawing/2014/main" id="{D7429064-3E07-F8C6-5ECC-5B5341889102}"/>
              </a:ext>
            </a:extLst>
          </p:cNvPr>
          <p:cNvSpPr/>
          <p:nvPr/>
        </p:nvSpPr>
        <p:spPr>
          <a:xfrm>
            <a:off x="4762500" y="816324"/>
            <a:ext cx="6735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 Placeholder 4">
            <a:extLst>
              <a:ext uri="{FF2B5EF4-FFF2-40B4-BE49-F238E27FC236}">
                <a16:creationId xmlns:a16="http://schemas.microsoft.com/office/drawing/2014/main" id="{42D68899-E727-57EF-0A1D-F513BAD69939}"/>
              </a:ext>
            </a:extLst>
          </p:cNvPr>
          <p:cNvSpPr txBox="1">
            <a:spLocks/>
          </p:cNvSpPr>
          <p:nvPr/>
        </p:nvSpPr>
        <p:spPr>
          <a:xfrm>
            <a:off x="1291857" y="1686255"/>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IN" dirty="0"/>
              <a:t>These are fundamental principles in the design phase to improve user experience and comprehension.</a:t>
            </a:r>
            <a:endParaRPr lang="en-US" dirty="0"/>
          </a:p>
        </p:txBody>
      </p:sp>
      <p:grpSp>
        <p:nvGrpSpPr>
          <p:cNvPr id="18" name="Group 17">
            <a:extLst>
              <a:ext uri="{FF2B5EF4-FFF2-40B4-BE49-F238E27FC236}">
                <a16:creationId xmlns:a16="http://schemas.microsoft.com/office/drawing/2014/main" id="{BFA01249-2344-C9C4-EFF3-3FB839D9AC81}"/>
              </a:ext>
            </a:extLst>
          </p:cNvPr>
          <p:cNvGrpSpPr/>
          <p:nvPr/>
        </p:nvGrpSpPr>
        <p:grpSpPr>
          <a:xfrm>
            <a:off x="2088919" y="2952797"/>
            <a:ext cx="10761133" cy="4946098"/>
            <a:chOff x="2088919" y="2952797"/>
            <a:chExt cx="10761133" cy="4946098"/>
          </a:xfrm>
        </p:grpSpPr>
        <p:sp>
          <p:nvSpPr>
            <p:cNvPr id="53" name="TextBox 52">
              <a:extLst>
                <a:ext uri="{FF2B5EF4-FFF2-40B4-BE49-F238E27FC236}">
                  <a16:creationId xmlns:a16="http://schemas.microsoft.com/office/drawing/2014/main" id="{769C0359-3094-91F6-7A95-4F67EC1D11B7}"/>
                </a:ext>
              </a:extLst>
            </p:cNvPr>
            <p:cNvSpPr txBox="1"/>
            <p:nvPr/>
          </p:nvSpPr>
          <p:spPr>
            <a:xfrm>
              <a:off x="8727332" y="2952797"/>
              <a:ext cx="3852126" cy="1226554"/>
            </a:xfrm>
            <a:prstGeom prst="rect">
              <a:avLst/>
            </a:prstGeom>
            <a:noFill/>
          </p:spPr>
          <p:txBody>
            <a:bodyPr wrap="square">
              <a:spAutoFit/>
            </a:bodyPr>
            <a:lstStyle/>
            <a:p>
              <a:pPr algn="ctr">
                <a:lnSpc>
                  <a:spcPct val="114000"/>
                </a:lnSpc>
                <a:spcAft>
                  <a:spcPts val="116"/>
                </a:spcAft>
              </a:pPr>
              <a:r>
                <a:rPr lang="en-US" sz="220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Simple layout</a:t>
              </a:r>
              <a:br>
                <a:rPr lang="en-US" sz="220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Reduce complexity to make navigation more intuitive</a:t>
              </a:r>
            </a:p>
          </p:txBody>
        </p:sp>
        <p:grpSp>
          <p:nvGrpSpPr>
            <p:cNvPr id="61" name="Graphic 44">
              <a:extLst>
                <a:ext uri="{FF2B5EF4-FFF2-40B4-BE49-F238E27FC236}">
                  <a16:creationId xmlns:a16="http://schemas.microsoft.com/office/drawing/2014/main" id="{0AF397CA-CA8F-F35C-18F8-3804FD3F0A2D}"/>
                </a:ext>
              </a:extLst>
            </p:cNvPr>
            <p:cNvGrpSpPr/>
            <p:nvPr/>
          </p:nvGrpSpPr>
          <p:grpSpPr>
            <a:xfrm>
              <a:off x="6126931" y="3997185"/>
              <a:ext cx="1471510" cy="3397372"/>
              <a:chOff x="3887445" y="3239901"/>
              <a:chExt cx="1471510" cy="3397372"/>
            </a:xfrm>
          </p:grpSpPr>
          <p:sp>
            <p:nvSpPr>
              <p:cNvPr id="4100" name="Freeform: Shape 4099">
                <a:extLst>
                  <a:ext uri="{FF2B5EF4-FFF2-40B4-BE49-F238E27FC236}">
                    <a16:creationId xmlns:a16="http://schemas.microsoft.com/office/drawing/2014/main" id="{A2F23FEC-19DE-1291-DBCC-66C669B446AA}"/>
                  </a:ext>
                </a:extLst>
              </p:cNvPr>
              <p:cNvSpPr/>
              <p:nvPr/>
            </p:nvSpPr>
            <p:spPr>
              <a:xfrm>
                <a:off x="3887445" y="3239901"/>
                <a:ext cx="9770" cy="1699174"/>
              </a:xfrm>
              <a:custGeom>
                <a:avLst/>
                <a:gdLst>
                  <a:gd name="connsiteX0" fmla="*/ 0 w 9770"/>
                  <a:gd name="connsiteY0" fmla="*/ 0 h 1699174"/>
                  <a:gd name="connsiteX1" fmla="*/ 0 w 9770"/>
                  <a:gd name="connsiteY1" fmla="*/ 1699174 h 1699174"/>
                  <a:gd name="connsiteX2" fmla="*/ 0 w 9770"/>
                  <a:gd name="connsiteY2" fmla="*/ 0 h 1699174"/>
                </a:gdLst>
                <a:ahLst/>
                <a:cxnLst>
                  <a:cxn ang="0">
                    <a:pos x="connsiteX0" y="connsiteY0"/>
                  </a:cxn>
                  <a:cxn ang="0">
                    <a:pos x="connsiteX1" y="connsiteY1"/>
                  </a:cxn>
                  <a:cxn ang="0">
                    <a:pos x="connsiteX2" y="connsiteY2"/>
                  </a:cxn>
                </a:cxnLst>
                <a:rect l="l" t="t" r="r" b="b"/>
                <a:pathLst>
                  <a:path w="9770" h="1699174">
                    <a:moveTo>
                      <a:pt x="0" y="0"/>
                    </a:moveTo>
                    <a:lnTo>
                      <a:pt x="0" y="1699174"/>
                    </a:lnTo>
                    <a:lnTo>
                      <a:pt x="0" y="0"/>
                    </a:lnTo>
                    <a:close/>
                  </a:path>
                </a:pathLst>
              </a:custGeom>
              <a:noFill/>
              <a:ln w="72766" cap="flat">
                <a:solidFill>
                  <a:srgbClr val="FFFFFF"/>
                </a:solidFill>
                <a:prstDash val="solid"/>
                <a:miter/>
              </a:ln>
            </p:spPr>
            <p:txBody>
              <a:bodyPr rtlCol="0" anchor="ctr"/>
              <a:lstStyle/>
              <a:p>
                <a:pPr>
                  <a:lnSpc>
                    <a:spcPct val="114000"/>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101" name="Freeform: Shape 4100">
                <a:extLst>
                  <a:ext uri="{FF2B5EF4-FFF2-40B4-BE49-F238E27FC236}">
                    <a16:creationId xmlns:a16="http://schemas.microsoft.com/office/drawing/2014/main" id="{8CE90E70-4469-0EFC-8097-E203831022AA}"/>
                  </a:ext>
                </a:extLst>
              </p:cNvPr>
              <p:cNvSpPr/>
              <p:nvPr/>
            </p:nvSpPr>
            <p:spPr>
              <a:xfrm>
                <a:off x="3887445" y="4939076"/>
                <a:ext cx="9770" cy="1698197"/>
              </a:xfrm>
              <a:custGeom>
                <a:avLst/>
                <a:gdLst>
                  <a:gd name="connsiteX0" fmla="*/ 0 w 9770"/>
                  <a:gd name="connsiteY0" fmla="*/ 1698198 h 1698197"/>
                  <a:gd name="connsiteX1" fmla="*/ 0 w 9770"/>
                  <a:gd name="connsiteY1" fmla="*/ 0 h 1698197"/>
                  <a:gd name="connsiteX2" fmla="*/ 0 w 9770"/>
                  <a:gd name="connsiteY2" fmla="*/ 1698198 h 1698197"/>
                </a:gdLst>
                <a:ahLst/>
                <a:cxnLst>
                  <a:cxn ang="0">
                    <a:pos x="connsiteX0" y="connsiteY0"/>
                  </a:cxn>
                  <a:cxn ang="0">
                    <a:pos x="connsiteX1" y="connsiteY1"/>
                  </a:cxn>
                  <a:cxn ang="0">
                    <a:pos x="connsiteX2" y="connsiteY2"/>
                  </a:cxn>
                </a:cxnLst>
                <a:rect l="l" t="t" r="r" b="b"/>
                <a:pathLst>
                  <a:path w="9770" h="1698197">
                    <a:moveTo>
                      <a:pt x="0" y="1698198"/>
                    </a:moveTo>
                    <a:lnTo>
                      <a:pt x="0" y="0"/>
                    </a:lnTo>
                    <a:lnTo>
                      <a:pt x="0" y="1698198"/>
                    </a:lnTo>
                    <a:close/>
                  </a:path>
                </a:pathLst>
              </a:custGeom>
              <a:noFill/>
              <a:ln w="72766" cap="flat">
                <a:solidFill>
                  <a:srgbClr val="FFFFFF"/>
                </a:solidFill>
                <a:prstDash val="solid"/>
                <a:miter/>
              </a:ln>
            </p:spPr>
            <p:txBody>
              <a:bodyPr rtlCol="0" anchor="ctr"/>
              <a:lstStyle/>
              <a:p>
                <a:pPr>
                  <a:lnSpc>
                    <a:spcPct val="114000"/>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102" name="Freeform: Shape 4101">
                <a:extLst>
                  <a:ext uri="{FF2B5EF4-FFF2-40B4-BE49-F238E27FC236}">
                    <a16:creationId xmlns:a16="http://schemas.microsoft.com/office/drawing/2014/main" id="{34407A28-051B-2649-81CD-F1945B9370E8}"/>
                  </a:ext>
                </a:extLst>
              </p:cNvPr>
              <p:cNvSpPr/>
              <p:nvPr/>
            </p:nvSpPr>
            <p:spPr>
              <a:xfrm>
                <a:off x="3887445" y="4939076"/>
                <a:ext cx="1471510" cy="849098"/>
              </a:xfrm>
              <a:custGeom>
                <a:avLst/>
                <a:gdLst>
                  <a:gd name="connsiteX0" fmla="*/ 1471510 w 1471510"/>
                  <a:gd name="connsiteY0" fmla="*/ 849099 h 849098"/>
                  <a:gd name="connsiteX1" fmla="*/ 0 w 1471510"/>
                  <a:gd name="connsiteY1" fmla="*/ 0 h 849098"/>
                  <a:gd name="connsiteX2" fmla="*/ 1471510 w 1471510"/>
                  <a:gd name="connsiteY2" fmla="*/ 849099 h 849098"/>
                </a:gdLst>
                <a:ahLst/>
                <a:cxnLst>
                  <a:cxn ang="0">
                    <a:pos x="connsiteX0" y="connsiteY0"/>
                  </a:cxn>
                  <a:cxn ang="0">
                    <a:pos x="connsiteX1" y="connsiteY1"/>
                  </a:cxn>
                  <a:cxn ang="0">
                    <a:pos x="connsiteX2" y="connsiteY2"/>
                  </a:cxn>
                </a:cxnLst>
                <a:rect l="l" t="t" r="r" b="b"/>
                <a:pathLst>
                  <a:path w="1471510" h="849098">
                    <a:moveTo>
                      <a:pt x="1471510" y="849099"/>
                    </a:moveTo>
                    <a:lnTo>
                      <a:pt x="0" y="0"/>
                    </a:lnTo>
                    <a:lnTo>
                      <a:pt x="1471510" y="849099"/>
                    </a:lnTo>
                    <a:close/>
                  </a:path>
                </a:pathLst>
              </a:custGeom>
              <a:noFill/>
              <a:ln w="72766" cap="flat">
                <a:solidFill>
                  <a:srgbClr val="FFFFFF"/>
                </a:solidFill>
                <a:prstDash val="solid"/>
                <a:miter/>
              </a:ln>
            </p:spPr>
            <p:txBody>
              <a:bodyPr rtlCol="0" anchor="ctr"/>
              <a:lstStyle/>
              <a:p>
                <a:pPr>
                  <a:lnSpc>
                    <a:spcPct val="114000"/>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103" name="Freeform: Shape 4102">
                <a:extLst>
                  <a:ext uri="{FF2B5EF4-FFF2-40B4-BE49-F238E27FC236}">
                    <a16:creationId xmlns:a16="http://schemas.microsoft.com/office/drawing/2014/main" id="{4216DEB0-E02C-A8B9-8CD3-BE57E17A31E7}"/>
                  </a:ext>
                </a:extLst>
              </p:cNvPr>
              <p:cNvSpPr/>
              <p:nvPr/>
            </p:nvSpPr>
            <p:spPr>
              <a:xfrm>
                <a:off x="3887445" y="4089977"/>
                <a:ext cx="1471510" cy="849098"/>
              </a:xfrm>
              <a:custGeom>
                <a:avLst/>
                <a:gdLst>
                  <a:gd name="connsiteX0" fmla="*/ 1471510 w 1471510"/>
                  <a:gd name="connsiteY0" fmla="*/ 0 h 849098"/>
                  <a:gd name="connsiteX1" fmla="*/ 0 w 1471510"/>
                  <a:gd name="connsiteY1" fmla="*/ 849099 h 849098"/>
                  <a:gd name="connsiteX2" fmla="*/ 1471510 w 1471510"/>
                  <a:gd name="connsiteY2" fmla="*/ 0 h 849098"/>
                </a:gdLst>
                <a:ahLst/>
                <a:cxnLst>
                  <a:cxn ang="0">
                    <a:pos x="connsiteX0" y="connsiteY0"/>
                  </a:cxn>
                  <a:cxn ang="0">
                    <a:pos x="connsiteX1" y="connsiteY1"/>
                  </a:cxn>
                  <a:cxn ang="0">
                    <a:pos x="connsiteX2" y="connsiteY2"/>
                  </a:cxn>
                </a:cxnLst>
                <a:rect l="l" t="t" r="r" b="b"/>
                <a:pathLst>
                  <a:path w="1471510" h="849098">
                    <a:moveTo>
                      <a:pt x="1471510" y="0"/>
                    </a:moveTo>
                    <a:lnTo>
                      <a:pt x="0" y="849099"/>
                    </a:lnTo>
                    <a:lnTo>
                      <a:pt x="1471510" y="0"/>
                    </a:lnTo>
                    <a:close/>
                  </a:path>
                </a:pathLst>
              </a:custGeom>
              <a:noFill/>
              <a:ln w="72766" cap="flat">
                <a:solidFill>
                  <a:srgbClr val="FFFFFF"/>
                </a:solidFill>
                <a:prstDash val="solid"/>
                <a:miter/>
              </a:ln>
            </p:spPr>
            <p:txBody>
              <a:bodyPr rtlCol="0" anchor="ctr"/>
              <a:lstStyle/>
              <a:p>
                <a:pPr>
                  <a:lnSpc>
                    <a:spcPct val="114000"/>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59" name="TextBox 58">
              <a:extLst>
                <a:ext uri="{FF2B5EF4-FFF2-40B4-BE49-F238E27FC236}">
                  <a16:creationId xmlns:a16="http://schemas.microsoft.com/office/drawing/2014/main" id="{E96388A2-FAD8-425C-64C9-852B2B783F2D}"/>
                </a:ext>
              </a:extLst>
            </p:cNvPr>
            <p:cNvSpPr txBox="1"/>
            <p:nvPr/>
          </p:nvSpPr>
          <p:spPr>
            <a:xfrm>
              <a:off x="8456739" y="6659517"/>
              <a:ext cx="4393313" cy="1239378"/>
            </a:xfrm>
            <a:prstGeom prst="rect">
              <a:avLst/>
            </a:prstGeom>
            <a:noFill/>
          </p:spPr>
          <p:txBody>
            <a:bodyPr wrap="square">
              <a:spAutoFit/>
            </a:bodyPr>
            <a:lstStyle/>
            <a:p>
              <a:pPr algn="ctr">
                <a:lnSpc>
                  <a:spcPct val="114000"/>
                </a:lnSpc>
                <a:spcAft>
                  <a:spcPts val="116"/>
                </a:spcAft>
              </a:pPr>
              <a:r>
                <a:rPr lang="en-US" sz="220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Consistent design</a:t>
              </a:r>
            </a:p>
            <a:p>
              <a:pPr algn="ctr">
                <a:lnSpc>
                  <a:spcPct val="114000"/>
                </a:lnSpc>
                <a:spcAft>
                  <a:spcPts val="116"/>
                </a:spcAft>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Maintain uniformity across the product to help users learn fast</a:t>
              </a:r>
            </a:p>
          </p:txBody>
        </p:sp>
        <p:pic>
          <p:nvPicPr>
            <p:cNvPr id="1026" name="Picture 2">
              <a:extLst>
                <a:ext uri="{FF2B5EF4-FFF2-40B4-BE49-F238E27FC236}">
                  <a16:creationId xmlns:a16="http://schemas.microsoft.com/office/drawing/2014/main" id="{8CBFC25A-02BA-5A0C-7064-4B0FC4791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919" y="3943836"/>
              <a:ext cx="4760021" cy="317113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62AD8D6-EC8C-44E0-7221-BFF6FCCA0955}"/>
                </a:ext>
              </a:extLst>
            </p:cNvPr>
            <p:cNvGrpSpPr/>
            <p:nvPr/>
          </p:nvGrpSpPr>
          <p:grpSpPr>
            <a:xfrm>
              <a:off x="6683050" y="6510999"/>
              <a:ext cx="1325810" cy="883558"/>
              <a:chOff x="5845242" y="6962849"/>
              <a:chExt cx="1325810" cy="883558"/>
            </a:xfrm>
          </p:grpSpPr>
          <p:grpSp>
            <p:nvGrpSpPr>
              <p:cNvPr id="9" name="Graphic 44">
                <a:extLst>
                  <a:ext uri="{FF2B5EF4-FFF2-40B4-BE49-F238E27FC236}">
                    <a16:creationId xmlns:a16="http://schemas.microsoft.com/office/drawing/2014/main" id="{2F25CE5B-3358-CB85-117B-144BAD2794CF}"/>
                  </a:ext>
                </a:extLst>
              </p:cNvPr>
              <p:cNvGrpSpPr/>
              <p:nvPr/>
            </p:nvGrpSpPr>
            <p:grpSpPr>
              <a:xfrm>
                <a:off x="5845242" y="6962849"/>
                <a:ext cx="962442" cy="632182"/>
                <a:chOff x="4759994" y="6505365"/>
                <a:chExt cx="962442" cy="632182"/>
              </a:xfrm>
            </p:grpSpPr>
            <p:sp>
              <p:nvSpPr>
                <p:cNvPr id="11" name="Freeform: Shape 10">
                  <a:extLst>
                    <a:ext uri="{FF2B5EF4-FFF2-40B4-BE49-F238E27FC236}">
                      <a16:creationId xmlns:a16="http://schemas.microsoft.com/office/drawing/2014/main" id="{DDD1B245-041D-6382-FE22-3673BCD3A866}"/>
                    </a:ext>
                  </a:extLst>
                </p:cNvPr>
                <p:cNvSpPr/>
                <p:nvPr/>
              </p:nvSpPr>
              <p:spPr>
                <a:xfrm>
                  <a:off x="4835231" y="6579624"/>
                  <a:ext cx="887205" cy="557923"/>
                </a:xfrm>
                <a:custGeom>
                  <a:avLst/>
                  <a:gdLst>
                    <a:gd name="connsiteX0" fmla="*/ 0 w 887205"/>
                    <a:gd name="connsiteY0" fmla="*/ 0 h 557923"/>
                    <a:gd name="connsiteX1" fmla="*/ 557923 w 887205"/>
                    <a:gd name="connsiteY1" fmla="*/ 557924 h 557923"/>
                    <a:gd name="connsiteX2" fmla="*/ 887205 w 887205"/>
                    <a:gd name="connsiteY2" fmla="*/ 557924 h 557923"/>
                    <a:gd name="connsiteX3" fmla="*/ 557923 w 887205"/>
                    <a:gd name="connsiteY3" fmla="*/ 557924 h 557923"/>
                  </a:gdLst>
                  <a:ahLst/>
                  <a:cxnLst>
                    <a:cxn ang="0">
                      <a:pos x="connsiteX0" y="connsiteY0"/>
                    </a:cxn>
                    <a:cxn ang="0">
                      <a:pos x="connsiteX1" y="connsiteY1"/>
                    </a:cxn>
                    <a:cxn ang="0">
                      <a:pos x="connsiteX2" y="connsiteY2"/>
                    </a:cxn>
                    <a:cxn ang="0">
                      <a:pos x="connsiteX3" y="connsiteY3"/>
                    </a:cxn>
                  </a:cxnLst>
                  <a:rect l="l" t="t" r="r" b="b"/>
                  <a:pathLst>
                    <a:path w="887205" h="557923">
                      <a:moveTo>
                        <a:pt x="0" y="0"/>
                      </a:moveTo>
                      <a:lnTo>
                        <a:pt x="557923" y="557924"/>
                      </a:lnTo>
                      <a:lnTo>
                        <a:pt x="887205" y="557924"/>
                      </a:lnTo>
                      <a:lnTo>
                        <a:pt x="557923" y="557924"/>
                      </a:lnTo>
                      <a:close/>
                    </a:path>
                  </a:pathLst>
                </a:custGeom>
                <a:noFill/>
                <a:ln w="10915" cap="flat">
                  <a:solidFill>
                    <a:srgbClr val="5A6E5A"/>
                  </a:solidFill>
                  <a:prstDash val="solid"/>
                  <a:miter/>
                </a:ln>
              </p:spPr>
              <p:txBody>
                <a:bodyPr rtlCol="0" anchor="ctr"/>
                <a:lstStyle/>
                <a:p>
                  <a:pPr>
                    <a:lnSpc>
                      <a:spcPct val="114000"/>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Freeform: Shape 11">
                  <a:extLst>
                    <a:ext uri="{FF2B5EF4-FFF2-40B4-BE49-F238E27FC236}">
                      <a16:creationId xmlns:a16="http://schemas.microsoft.com/office/drawing/2014/main" id="{ED03E768-D31E-A74A-4B67-91F3364426F7}"/>
                    </a:ext>
                  </a:extLst>
                </p:cNvPr>
                <p:cNvSpPr/>
                <p:nvPr/>
              </p:nvSpPr>
              <p:spPr>
                <a:xfrm>
                  <a:off x="4759994" y="6505365"/>
                  <a:ext cx="148519" cy="148518"/>
                </a:xfrm>
                <a:custGeom>
                  <a:avLst/>
                  <a:gdLst>
                    <a:gd name="connsiteX0" fmla="*/ 0 w 148519"/>
                    <a:gd name="connsiteY0" fmla="*/ 74259 h 148518"/>
                    <a:gd name="connsiteX1" fmla="*/ 74260 w 148519"/>
                    <a:gd name="connsiteY1" fmla="*/ 0 h 148518"/>
                    <a:gd name="connsiteX2" fmla="*/ 148519 w 148519"/>
                    <a:gd name="connsiteY2" fmla="*/ 74259 h 148518"/>
                    <a:gd name="connsiteX3" fmla="*/ 74260 w 148519"/>
                    <a:gd name="connsiteY3" fmla="*/ 148519 h 148518"/>
                    <a:gd name="connsiteX4" fmla="*/ 0 w 148519"/>
                    <a:gd name="connsiteY4" fmla="*/ 74259 h 14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9" h="148518">
                      <a:moveTo>
                        <a:pt x="0" y="74259"/>
                      </a:moveTo>
                      <a:cubicBezTo>
                        <a:pt x="0" y="33221"/>
                        <a:pt x="33221" y="0"/>
                        <a:pt x="74260" y="0"/>
                      </a:cubicBezTo>
                      <a:cubicBezTo>
                        <a:pt x="115298" y="0"/>
                        <a:pt x="148519" y="33221"/>
                        <a:pt x="148519" y="74259"/>
                      </a:cubicBezTo>
                      <a:cubicBezTo>
                        <a:pt x="148519" y="115298"/>
                        <a:pt x="115298" y="148519"/>
                        <a:pt x="74260" y="148519"/>
                      </a:cubicBezTo>
                      <a:cubicBezTo>
                        <a:pt x="34198" y="148519"/>
                        <a:pt x="0" y="115298"/>
                        <a:pt x="0" y="74259"/>
                      </a:cubicBezTo>
                      <a:close/>
                    </a:path>
                  </a:pathLst>
                </a:custGeom>
                <a:solidFill>
                  <a:srgbClr val="5A6E5A"/>
                </a:solidFill>
                <a:ln w="9770" cap="flat">
                  <a:solidFill>
                    <a:srgbClr val="93CF9F"/>
                  </a:solidFill>
                  <a:prstDash val="solid"/>
                  <a:miter/>
                </a:ln>
              </p:spPr>
              <p:txBody>
                <a:bodyPr rtlCol="0" anchor="ctr"/>
                <a:lstStyle/>
                <a:p>
                  <a:pPr>
                    <a:lnSpc>
                      <a:spcPct val="114000"/>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10" name="Freeform: Shape 9">
                <a:extLst>
                  <a:ext uri="{FF2B5EF4-FFF2-40B4-BE49-F238E27FC236}">
                    <a16:creationId xmlns:a16="http://schemas.microsoft.com/office/drawing/2014/main" id="{BFA8F54F-6453-2EF3-04E9-9F7F025D0A83}"/>
                  </a:ext>
                </a:extLst>
              </p:cNvPr>
              <p:cNvSpPr/>
              <p:nvPr/>
            </p:nvSpPr>
            <p:spPr>
              <a:xfrm>
                <a:off x="6594789" y="7270144"/>
                <a:ext cx="576263" cy="576263"/>
              </a:xfrm>
              <a:custGeom>
                <a:avLst/>
                <a:gdLst>
                  <a:gd name="connsiteX0" fmla="*/ 707708 w 1416367"/>
                  <a:gd name="connsiteY0" fmla="*/ 1416368 h 1416367"/>
                  <a:gd name="connsiteX1" fmla="*/ 1416368 w 1416367"/>
                  <a:gd name="connsiteY1" fmla="*/ 707708 h 1416367"/>
                  <a:gd name="connsiteX2" fmla="*/ 707708 w 1416367"/>
                  <a:gd name="connsiteY2" fmla="*/ 0 h 1416367"/>
                  <a:gd name="connsiteX3" fmla="*/ 0 w 1416367"/>
                  <a:gd name="connsiteY3" fmla="*/ 707708 h 1416367"/>
                  <a:gd name="connsiteX4" fmla="*/ 707708 w 1416367"/>
                  <a:gd name="connsiteY4" fmla="*/ 1416368 h 141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367" h="1416367">
                    <a:moveTo>
                      <a:pt x="707708" y="1416368"/>
                    </a:moveTo>
                    <a:cubicBezTo>
                      <a:pt x="1099185" y="1416368"/>
                      <a:pt x="1416368" y="1099185"/>
                      <a:pt x="1416368" y="707708"/>
                    </a:cubicBezTo>
                    <a:cubicBezTo>
                      <a:pt x="1416368" y="316230"/>
                      <a:pt x="1099185" y="0"/>
                      <a:pt x="707708" y="0"/>
                    </a:cubicBezTo>
                    <a:cubicBezTo>
                      <a:pt x="316230" y="0"/>
                      <a:pt x="0" y="317183"/>
                      <a:pt x="0" y="707708"/>
                    </a:cubicBezTo>
                    <a:cubicBezTo>
                      <a:pt x="0" y="1099185"/>
                      <a:pt x="317183" y="1416368"/>
                      <a:pt x="707708" y="1416368"/>
                    </a:cubicBezTo>
                    <a:close/>
                  </a:path>
                </a:pathLst>
              </a:custGeom>
              <a:solidFill>
                <a:srgbClr val="5A6E5A"/>
              </a:solidFill>
              <a:ln w="9525" cap="flat">
                <a:solidFill>
                  <a:srgbClr val="5C705C"/>
                </a:solidFill>
                <a:prstDash val="solid"/>
                <a:miter/>
              </a:ln>
            </p:spPr>
            <p:txBody>
              <a:bodyPr rtlCol="0" anchor="ctr"/>
              <a:lstStyle/>
              <a:p>
                <a:pPr>
                  <a:lnSpc>
                    <a:spcPct val="114000"/>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aphic 169">
              <a:extLst>
                <a:ext uri="{FF2B5EF4-FFF2-40B4-BE49-F238E27FC236}">
                  <a16:creationId xmlns:a16="http://schemas.microsoft.com/office/drawing/2014/main" id="{14ED5317-60B2-6BF5-5C8C-5224739B54F0}"/>
                </a:ext>
              </a:extLst>
            </p:cNvPr>
            <p:cNvGrpSpPr/>
            <p:nvPr/>
          </p:nvGrpSpPr>
          <p:grpSpPr>
            <a:xfrm>
              <a:off x="6683050" y="3433280"/>
              <a:ext cx="1241582" cy="851709"/>
              <a:chOff x="16196191" y="2247871"/>
              <a:chExt cx="1241582" cy="851709"/>
            </a:xfrm>
          </p:grpSpPr>
          <p:grpSp>
            <p:nvGrpSpPr>
              <p:cNvPr id="14" name="Graphic 169">
                <a:extLst>
                  <a:ext uri="{FF2B5EF4-FFF2-40B4-BE49-F238E27FC236}">
                    <a16:creationId xmlns:a16="http://schemas.microsoft.com/office/drawing/2014/main" id="{B900B036-5CEA-0182-0522-A337DCF2F79E}"/>
                  </a:ext>
                </a:extLst>
              </p:cNvPr>
              <p:cNvGrpSpPr/>
              <p:nvPr/>
            </p:nvGrpSpPr>
            <p:grpSpPr>
              <a:xfrm>
                <a:off x="16196191" y="2526176"/>
                <a:ext cx="880109" cy="573404"/>
                <a:chOff x="16196191" y="2526176"/>
                <a:chExt cx="880109" cy="573404"/>
              </a:xfrm>
              <a:solidFill>
                <a:srgbClr val="F7AF51"/>
              </a:solidFill>
            </p:grpSpPr>
            <p:sp>
              <p:nvSpPr>
                <p:cNvPr id="16" name="Freeform: Shape 15">
                  <a:extLst>
                    <a:ext uri="{FF2B5EF4-FFF2-40B4-BE49-F238E27FC236}">
                      <a16:creationId xmlns:a16="http://schemas.microsoft.com/office/drawing/2014/main" id="{4DD331C5-35E3-8710-342B-C233F33F00BA}"/>
                    </a:ext>
                  </a:extLst>
                </p:cNvPr>
                <p:cNvSpPr/>
                <p:nvPr/>
              </p:nvSpPr>
              <p:spPr>
                <a:xfrm>
                  <a:off x="16269533" y="2526176"/>
                  <a:ext cx="806767" cy="501014"/>
                </a:xfrm>
                <a:custGeom>
                  <a:avLst/>
                  <a:gdLst>
                    <a:gd name="connsiteX0" fmla="*/ 806767 w 806767"/>
                    <a:gd name="connsiteY0" fmla="*/ 0 h 501014"/>
                    <a:gd name="connsiteX1" fmla="*/ 501967 w 806767"/>
                    <a:gd name="connsiteY1" fmla="*/ 0 h 501014"/>
                    <a:gd name="connsiteX2" fmla="*/ 0 w 806767"/>
                    <a:gd name="connsiteY2" fmla="*/ 501015 h 501014"/>
                    <a:gd name="connsiteX3" fmla="*/ 501967 w 806767"/>
                    <a:gd name="connsiteY3" fmla="*/ 0 h 501014"/>
                  </a:gdLst>
                  <a:ahLst/>
                  <a:cxnLst>
                    <a:cxn ang="0">
                      <a:pos x="connsiteX0" y="connsiteY0"/>
                    </a:cxn>
                    <a:cxn ang="0">
                      <a:pos x="connsiteX1" y="connsiteY1"/>
                    </a:cxn>
                    <a:cxn ang="0">
                      <a:pos x="connsiteX2" y="connsiteY2"/>
                    </a:cxn>
                    <a:cxn ang="0">
                      <a:pos x="connsiteX3" y="connsiteY3"/>
                    </a:cxn>
                  </a:cxnLst>
                  <a:rect l="l" t="t" r="r" b="b"/>
                  <a:pathLst>
                    <a:path w="806767" h="501014">
                      <a:moveTo>
                        <a:pt x="806767" y="0"/>
                      </a:moveTo>
                      <a:lnTo>
                        <a:pt x="501967" y="0"/>
                      </a:lnTo>
                      <a:lnTo>
                        <a:pt x="0" y="501015"/>
                      </a:lnTo>
                      <a:lnTo>
                        <a:pt x="501967" y="0"/>
                      </a:lnTo>
                      <a:close/>
                    </a:path>
                  </a:pathLst>
                </a:custGeom>
                <a:solidFill>
                  <a:srgbClr val="622C3E"/>
                </a:solidFill>
                <a:ln w="10640" cap="flat">
                  <a:solidFill>
                    <a:srgbClr val="622C3E"/>
                  </a:solidFill>
                  <a:prstDash val="solid"/>
                  <a:miter/>
                </a:ln>
              </p:spPr>
              <p:txBody>
                <a:bodyPr rtlCol="0" anchor="ctr"/>
                <a:lstStyle/>
                <a:p>
                  <a:pPr>
                    <a:lnSpc>
                      <a:spcPct val="114000"/>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Freeform: Shape 16">
                  <a:extLst>
                    <a:ext uri="{FF2B5EF4-FFF2-40B4-BE49-F238E27FC236}">
                      <a16:creationId xmlns:a16="http://schemas.microsoft.com/office/drawing/2014/main" id="{3BF3C0C8-289F-4770-889D-014FC934D052}"/>
                    </a:ext>
                  </a:extLst>
                </p:cNvPr>
                <p:cNvSpPr/>
                <p:nvPr/>
              </p:nvSpPr>
              <p:spPr>
                <a:xfrm>
                  <a:off x="16196191" y="2954801"/>
                  <a:ext cx="144780" cy="144779"/>
                </a:xfrm>
                <a:custGeom>
                  <a:avLst/>
                  <a:gdLst>
                    <a:gd name="connsiteX0" fmla="*/ 0 w 144780"/>
                    <a:gd name="connsiteY0" fmla="*/ 72390 h 144779"/>
                    <a:gd name="connsiteX1" fmla="*/ 72390 w 144780"/>
                    <a:gd name="connsiteY1" fmla="*/ 144780 h 144779"/>
                    <a:gd name="connsiteX2" fmla="*/ 144780 w 144780"/>
                    <a:gd name="connsiteY2" fmla="*/ 72390 h 144779"/>
                    <a:gd name="connsiteX3" fmla="*/ 72390 w 144780"/>
                    <a:gd name="connsiteY3" fmla="*/ 0 h 144779"/>
                    <a:gd name="connsiteX4" fmla="*/ 0 w 144780"/>
                    <a:gd name="connsiteY4" fmla="*/ 72390 h 14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 h="144779">
                      <a:moveTo>
                        <a:pt x="0" y="72390"/>
                      </a:moveTo>
                      <a:cubicBezTo>
                        <a:pt x="0" y="112395"/>
                        <a:pt x="32385" y="144780"/>
                        <a:pt x="72390" y="144780"/>
                      </a:cubicBezTo>
                      <a:cubicBezTo>
                        <a:pt x="112395" y="144780"/>
                        <a:pt x="144780" y="112395"/>
                        <a:pt x="144780" y="72390"/>
                      </a:cubicBezTo>
                      <a:cubicBezTo>
                        <a:pt x="144780" y="32385"/>
                        <a:pt x="112395" y="0"/>
                        <a:pt x="72390" y="0"/>
                      </a:cubicBezTo>
                      <a:cubicBezTo>
                        <a:pt x="33338" y="0"/>
                        <a:pt x="0" y="32385"/>
                        <a:pt x="0" y="72390"/>
                      </a:cubicBezTo>
                      <a:close/>
                    </a:path>
                  </a:pathLst>
                </a:custGeom>
                <a:solidFill>
                  <a:srgbClr val="622C3E"/>
                </a:solidFill>
                <a:ln w="9525" cap="flat">
                  <a:solidFill>
                    <a:srgbClr val="FF6D3D"/>
                  </a:solidFill>
                  <a:prstDash val="solid"/>
                  <a:miter/>
                </a:ln>
              </p:spPr>
              <p:txBody>
                <a:bodyPr rtlCol="0" anchor="ctr"/>
                <a:lstStyle/>
                <a:p>
                  <a:pPr>
                    <a:lnSpc>
                      <a:spcPct val="114000"/>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Freeform: Shape 14">
                <a:extLst>
                  <a:ext uri="{FF2B5EF4-FFF2-40B4-BE49-F238E27FC236}">
                    <a16:creationId xmlns:a16="http://schemas.microsoft.com/office/drawing/2014/main" id="{A294745E-C97E-5174-D217-08241798F788}"/>
                  </a:ext>
                </a:extLst>
              </p:cNvPr>
              <p:cNvSpPr/>
              <p:nvPr/>
            </p:nvSpPr>
            <p:spPr>
              <a:xfrm>
                <a:off x="16861510" y="2247871"/>
                <a:ext cx="576263" cy="576263"/>
              </a:xfrm>
              <a:custGeom>
                <a:avLst/>
                <a:gdLst>
                  <a:gd name="connsiteX0" fmla="*/ 707708 w 1416367"/>
                  <a:gd name="connsiteY0" fmla="*/ 1416368 h 1416367"/>
                  <a:gd name="connsiteX1" fmla="*/ 1416368 w 1416367"/>
                  <a:gd name="connsiteY1" fmla="*/ 707708 h 1416367"/>
                  <a:gd name="connsiteX2" fmla="*/ 707708 w 1416367"/>
                  <a:gd name="connsiteY2" fmla="*/ 0 h 1416367"/>
                  <a:gd name="connsiteX3" fmla="*/ 0 w 1416367"/>
                  <a:gd name="connsiteY3" fmla="*/ 707708 h 1416367"/>
                  <a:gd name="connsiteX4" fmla="*/ 707708 w 1416367"/>
                  <a:gd name="connsiteY4" fmla="*/ 1416368 h 141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367" h="1416367">
                    <a:moveTo>
                      <a:pt x="707708" y="1416368"/>
                    </a:moveTo>
                    <a:cubicBezTo>
                      <a:pt x="1099185" y="1416368"/>
                      <a:pt x="1416368" y="1099185"/>
                      <a:pt x="1416368" y="707708"/>
                    </a:cubicBezTo>
                    <a:cubicBezTo>
                      <a:pt x="1416368" y="316230"/>
                      <a:pt x="1099185" y="0"/>
                      <a:pt x="707708" y="0"/>
                    </a:cubicBezTo>
                    <a:cubicBezTo>
                      <a:pt x="316230" y="0"/>
                      <a:pt x="0" y="317183"/>
                      <a:pt x="0" y="707708"/>
                    </a:cubicBezTo>
                    <a:cubicBezTo>
                      <a:pt x="0" y="1099185"/>
                      <a:pt x="317183" y="1416368"/>
                      <a:pt x="707708" y="1416368"/>
                    </a:cubicBezTo>
                    <a:close/>
                  </a:path>
                </a:pathLst>
              </a:custGeom>
              <a:solidFill>
                <a:srgbClr val="622C3E"/>
              </a:solidFill>
              <a:ln w="9525" cap="flat">
                <a:solidFill>
                  <a:srgbClr val="FF6D3D"/>
                </a:solidFill>
                <a:prstDash val="solid"/>
                <a:miter/>
              </a:ln>
            </p:spPr>
            <p:txBody>
              <a:bodyPr rtlCol="0" anchor="ctr"/>
              <a:lstStyle/>
              <a:p>
                <a:pPr>
                  <a:lnSpc>
                    <a:spcPct val="114000"/>
                  </a:lnSpc>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045679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A54F34-4609-CFE6-9C4D-BD2CA4AFF9C1}"/>
              </a:ext>
            </a:extLst>
          </p:cNvPr>
          <p:cNvSpPr>
            <a:spLocks noGrp="1"/>
          </p:cNvSpPr>
          <p:nvPr>
            <p:ph type="title"/>
          </p:nvPr>
        </p:nvSpPr>
        <p:spPr/>
        <p:txBody>
          <a:bodyPr/>
          <a:lstStyle/>
          <a:p>
            <a:r>
              <a:rPr lang="en-US" dirty="0"/>
              <a:t>Responsive Navigation and Testing</a:t>
            </a:r>
            <a:endParaRPr lang="en-GB" dirty="0"/>
          </a:p>
        </p:txBody>
      </p:sp>
      <p:sp>
        <p:nvSpPr>
          <p:cNvPr id="6" name="Brandline">
            <a:extLst>
              <a:ext uri="{FF2B5EF4-FFF2-40B4-BE49-F238E27FC236}">
                <a16:creationId xmlns:a16="http://schemas.microsoft.com/office/drawing/2014/main" id="{840C8139-AD6F-7AF9-E5F3-9F36AA21C031}"/>
              </a:ext>
            </a:extLst>
          </p:cNvPr>
          <p:cNvSpPr/>
          <p:nvPr/>
        </p:nvSpPr>
        <p:spPr>
          <a:xfrm>
            <a:off x="4279900" y="816324"/>
            <a:ext cx="76922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4">
            <a:extLst>
              <a:ext uri="{FF2B5EF4-FFF2-40B4-BE49-F238E27FC236}">
                <a16:creationId xmlns:a16="http://schemas.microsoft.com/office/drawing/2014/main" id="{54299510-84CA-C5E2-4D7E-4D5BF00B9D35}"/>
              </a:ext>
            </a:extLst>
          </p:cNvPr>
          <p:cNvSpPr txBox="1">
            <a:spLocks/>
          </p:cNvSpPr>
          <p:nvPr/>
        </p:nvSpPr>
        <p:spPr>
          <a:xfrm>
            <a:off x="1291857" y="1686255"/>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t>Design adaptable navigation that provides a uniform experience across all device types and screen sizes. </a:t>
            </a:r>
            <a:r>
              <a:rPr lang="en-IN" dirty="0"/>
              <a:t>The following image shows a responsive design that supports all devices.</a:t>
            </a:r>
            <a:endParaRPr lang="en-US" dirty="0"/>
          </a:p>
        </p:txBody>
      </p:sp>
      <p:sp>
        <p:nvSpPr>
          <p:cNvPr id="4" name="Text Placeholder 4">
            <a:extLst>
              <a:ext uri="{FF2B5EF4-FFF2-40B4-BE49-F238E27FC236}">
                <a16:creationId xmlns:a16="http://schemas.microsoft.com/office/drawing/2014/main" id="{F97D4101-5234-7481-10EF-67112774003F}"/>
              </a:ext>
            </a:extLst>
          </p:cNvPr>
          <p:cNvSpPr txBox="1">
            <a:spLocks/>
          </p:cNvSpPr>
          <p:nvPr/>
        </p:nvSpPr>
        <p:spPr>
          <a:xfrm>
            <a:off x="1291857" y="7411339"/>
            <a:ext cx="13696999" cy="903776"/>
          </a:xfrm>
          <a:prstGeom prst="rect">
            <a:avLst/>
          </a:prstGeom>
          <a:noFill/>
          <a:ln>
            <a:noFill/>
          </a:ln>
        </p:spPr>
        <p:txBody>
          <a:bodyPr spcFirstLastPara="1" vert="horz" wrap="square" lIns="91425" tIns="0" rIns="91425" bIns="0" rtlCol="0" anchor="ctr"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pPr algn="ctr"/>
            <a:r>
              <a:rPr lang="en-US" dirty="0"/>
              <a:t>Engage in continuous user testing to gather feedback on navigation effectiveness and implement required changes.</a:t>
            </a:r>
          </a:p>
        </p:txBody>
      </p:sp>
      <p:pic>
        <p:nvPicPr>
          <p:cNvPr id="7" name="Picture 6">
            <a:extLst>
              <a:ext uri="{FF2B5EF4-FFF2-40B4-BE49-F238E27FC236}">
                <a16:creationId xmlns:a16="http://schemas.microsoft.com/office/drawing/2014/main" id="{1C1C0F48-8BB5-9239-D46A-38E00D076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841" y="2606841"/>
            <a:ext cx="4692318" cy="4692318"/>
          </a:xfrm>
          <a:prstGeom prst="rect">
            <a:avLst/>
          </a:prstGeom>
        </p:spPr>
      </p:pic>
    </p:spTree>
    <p:extLst>
      <p:ext uri="{BB962C8B-B14F-4D97-AF65-F5344CB8AC3E}">
        <p14:creationId xmlns:p14="http://schemas.microsoft.com/office/powerpoint/2010/main" val="853855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A12A0-9788-DF6C-5F0B-E7D4B1C44D00}"/>
              </a:ext>
            </a:extLst>
          </p:cNvPr>
          <p:cNvSpPr>
            <a:spLocks noGrp="1"/>
          </p:cNvSpPr>
          <p:nvPr>
            <p:ph type="body" sz="quarter" idx="16"/>
          </p:nvPr>
        </p:nvSpPr>
        <p:spPr>
          <a:xfrm>
            <a:off x="734790" y="2695575"/>
            <a:ext cx="9533671" cy="3540969"/>
          </a:xfrm>
        </p:spPr>
        <p:txBody>
          <a:bodyPr/>
          <a:lstStyle/>
          <a:p>
            <a:pPr lvl="0"/>
            <a:r>
              <a:rPr lang="en-US" dirty="0"/>
              <a:t>Create architectural design for an application, consolidating design requirements and finalizing elements of the UI using Generative AI</a:t>
            </a:r>
          </a:p>
          <a:p>
            <a:pPr lvl="0"/>
            <a:r>
              <a:rPr lang="en-US" dirty="0"/>
              <a:t>Utilize Generative AI tools to create the frontend of an application maintaining consistency in coding </a:t>
            </a:r>
          </a:p>
          <a:p>
            <a:pPr lvl="0"/>
            <a:r>
              <a:rPr lang="en-US" dirty="0"/>
              <a:t>Generate brandkit cards using Microsoft Designer to maintain visual and editorial consistency in the frontend</a:t>
            </a:r>
          </a:p>
          <a:p>
            <a:pPr lvl="0"/>
            <a:r>
              <a:rPr lang="en-US" dirty="0"/>
              <a:t>Develop a working prototype of an application demonstrating the working of different UI screens and functionalities</a:t>
            </a:r>
          </a:p>
        </p:txBody>
      </p:sp>
    </p:spTree>
    <p:custDataLst>
      <p:tags r:id="rId1"/>
    </p:custDataLst>
    <p:extLst>
      <p:ext uri="{BB962C8B-B14F-4D97-AF65-F5344CB8AC3E}">
        <p14:creationId xmlns:p14="http://schemas.microsoft.com/office/powerpoint/2010/main" val="1140475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a:xfrm>
            <a:off x="2421577" y="328553"/>
            <a:ext cx="9696532" cy="646426"/>
          </a:xfrm>
        </p:spPr>
        <p:txBody>
          <a:bodyPr/>
          <a:lstStyle/>
          <a:p>
            <a:r>
              <a:rPr lang="en-US" dirty="0">
                <a:latin typeface="Open Sans" panose="020B0606030504020204" pitchFamily="34" charset="0"/>
              </a:rPr>
              <a:t>Generating an Attention Insight Using Figma </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p:txBody>
          <a:bodyPr>
            <a:normAutofit/>
          </a:bodyPr>
          <a:lstStyle/>
          <a:p>
            <a:pPr>
              <a:lnSpc>
                <a:spcPct val="115000"/>
              </a:lnSpc>
            </a:pPr>
            <a:r>
              <a:rPr lang="en-US" dirty="0"/>
              <a:t>Demonstrate the process of generating an attention insight using Figma</a:t>
            </a:r>
          </a:p>
          <a:p>
            <a:pPr>
              <a:lnSpc>
                <a:spcPct val="115000"/>
              </a:lnSpc>
            </a:pPr>
            <a:endParaRPr lang="en-US" dirty="0">
              <a:solidFill>
                <a:srgbClr val="404040"/>
              </a:solidFill>
            </a:endParaRPr>
          </a:p>
          <a:p>
            <a:pPr>
              <a:lnSpc>
                <a:spcPct val="115000"/>
              </a:lnSpc>
            </a:pPr>
            <a:r>
              <a:rPr lang="en-US" dirty="0">
                <a:solidFill>
                  <a:srgbClr val="404040"/>
                </a:solidFill>
              </a:rPr>
              <a:t>You are refining the user interface design for an e-commerce platform, focusing on grocery products, by utilizing Figma's Attention Insight plugin.</a:t>
            </a:r>
          </a:p>
          <a:p>
            <a:pPr>
              <a:lnSpc>
                <a:spcPct val="115000"/>
              </a:lnSpc>
            </a:pPr>
            <a:endParaRPr lang="en-US" dirty="0">
              <a:solidFill>
                <a:srgbClr val="404040"/>
              </a:solidFill>
            </a:endParaRPr>
          </a:p>
          <a:p>
            <a:pPr>
              <a:lnSpc>
                <a:spcPct val="115000"/>
              </a:lnSpc>
            </a:pPr>
            <a:r>
              <a:rPr lang="en-US" dirty="0">
                <a:solidFill>
                  <a:srgbClr val="404040"/>
                </a:solidFill>
              </a:rPr>
              <a:t>This demonstration explains how Figma facilitates the creation and evaluation of visual designs to effectively capture user attention. After loading images into newly created pages labeled Product Search and Profile, the process employs the Attention Insight plugin to generate heatmaps, focus maps, and contrast maps. </a:t>
            </a:r>
            <a:br>
              <a:rPr lang="en-US" dirty="0">
                <a:solidFill>
                  <a:srgbClr val="404040"/>
                </a:solidFill>
              </a:rPr>
            </a:br>
            <a:endParaRPr lang="en-US" dirty="0">
              <a:solidFill>
                <a:srgbClr val="404040"/>
              </a:solidFill>
            </a:endParaRPr>
          </a:p>
          <a:p>
            <a:pPr>
              <a:lnSpc>
                <a:spcPct val="115000"/>
              </a:lnSpc>
            </a:pPr>
            <a:endParaRPr lang="en-US" dirty="0">
              <a:solidFill>
                <a:srgbClr val="404040"/>
              </a:solidFill>
            </a:endParaRPr>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dirty="0"/>
              <a:t>15</a:t>
            </a:r>
            <a:endParaRPr lang="en-US" dirty="0"/>
          </a:p>
        </p:txBody>
      </p:sp>
      <p:sp>
        <p:nvSpPr>
          <p:cNvPr id="5" name="Rectangle: Rounded Corners 4">
            <a:extLst>
              <a:ext uri="{FF2B5EF4-FFF2-40B4-BE49-F238E27FC236}">
                <a16:creationId xmlns:a16="http://schemas.microsoft.com/office/drawing/2014/main" id="{AD284EDC-F4AA-E73B-6F6F-A3116A285183}"/>
              </a:ext>
            </a:extLst>
          </p:cNvPr>
          <p:cNvSpPr/>
          <p:nvPr/>
        </p:nvSpPr>
        <p:spPr>
          <a:xfrm>
            <a:off x="1567014" y="7050507"/>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dirty="0">
                <a:solidFill>
                  <a:srgbClr val="404040"/>
                </a:solidFill>
                <a:latin typeface="Open Sans" panose="020B0606030504020204" pitchFamily="34" charset="0"/>
              </a:rPr>
              <a:t>Note: </a:t>
            </a:r>
            <a:r>
              <a:rPr lang="en-US" sz="2200" dirty="0">
                <a:solidFill>
                  <a:srgbClr val="404040"/>
                </a:solidFill>
                <a:latin typeface="Open Sans" panose="020B0606030504020204" pitchFamily="34" charset="0"/>
              </a:rPr>
              <a:t>Refer to the demo document for detailed steps</a:t>
            </a:r>
            <a:r>
              <a:rPr lang="en-IN" sz="2200" dirty="0">
                <a:solidFill>
                  <a:srgbClr val="404040"/>
                </a:solidFill>
                <a:latin typeface="Open Sans" panose="020B0606030504020204" pitchFamily="34" charset="0"/>
              </a:rPr>
              <a:t>:</a:t>
            </a:r>
            <a:endParaRPr lang="en-US" sz="2200" dirty="0">
              <a:solidFill>
                <a:srgbClr val="404040"/>
              </a:solidFill>
              <a:latin typeface="Open Sans" panose="020B0606030504020204" pitchFamily="34" charset="0"/>
            </a:endParaRPr>
          </a:p>
          <a:p>
            <a:pPr algn="ctr">
              <a:lnSpc>
                <a:spcPct val="115000"/>
              </a:lnSpc>
            </a:pPr>
            <a:r>
              <a:rPr lang="en-US" sz="2200" dirty="0">
                <a:solidFill>
                  <a:srgbClr val="404040"/>
                </a:solidFill>
                <a:latin typeface="Open Sans" panose="020B0606030504020204" pitchFamily="34" charset="0"/>
              </a:rPr>
              <a:t>04_Generating_an_Attention_Insight_Using_Figma</a:t>
            </a:r>
            <a:endParaRPr lang="en-IN" sz="2200" dirty="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3228462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9E8FD14-D575-A4A5-756D-7A8869C4F438}"/>
              </a:ext>
            </a:extLst>
          </p:cNvPr>
          <p:cNvSpPr>
            <a:spLocks noGrp="1"/>
          </p:cNvSpPr>
          <p:nvPr>
            <p:ph type="body" idx="10"/>
          </p:nvPr>
        </p:nvSpPr>
        <p:spPr>
          <a:xfrm>
            <a:off x="1291857" y="1657975"/>
            <a:ext cx="13696999" cy="903776"/>
          </a:xfrm>
        </p:spPr>
        <p:txBody>
          <a:bodyPr/>
          <a:lstStyle/>
          <a:p>
            <a:r>
              <a:rPr lang="en-US" dirty="0"/>
              <a:t>It is a visual guide that represents the skeletal framework of digital products. It</a:t>
            </a:r>
          </a:p>
          <a:p>
            <a:r>
              <a:rPr lang="en-US" dirty="0"/>
              <a:t>simplifies the layout of content and functionality on a page according to user needs.</a:t>
            </a:r>
            <a:endParaRPr lang="en-GB" dirty="0"/>
          </a:p>
        </p:txBody>
      </p:sp>
      <p:sp>
        <p:nvSpPr>
          <p:cNvPr id="5" name="Title 4">
            <a:extLst>
              <a:ext uri="{FF2B5EF4-FFF2-40B4-BE49-F238E27FC236}">
                <a16:creationId xmlns:a16="http://schemas.microsoft.com/office/drawing/2014/main" id="{9A6734E9-48AC-1273-0B54-20FA8B183A5D}"/>
              </a:ext>
            </a:extLst>
          </p:cNvPr>
          <p:cNvSpPr>
            <a:spLocks noGrp="1"/>
          </p:cNvSpPr>
          <p:nvPr>
            <p:ph type="title"/>
          </p:nvPr>
        </p:nvSpPr>
        <p:spPr/>
        <p:txBody>
          <a:bodyPr/>
          <a:lstStyle/>
          <a:p>
            <a:r>
              <a:rPr lang="en-US" dirty="0"/>
              <a:t>Wireframing</a:t>
            </a:r>
            <a:endParaRPr lang="en-GB" dirty="0"/>
          </a:p>
        </p:txBody>
      </p:sp>
      <p:sp>
        <p:nvSpPr>
          <p:cNvPr id="9" name="Brandline">
            <a:extLst>
              <a:ext uri="{FF2B5EF4-FFF2-40B4-BE49-F238E27FC236}">
                <a16:creationId xmlns:a16="http://schemas.microsoft.com/office/drawing/2014/main" id="{B4A04BB9-0DF5-86CB-C244-F19B384D7AF0}"/>
              </a:ext>
            </a:extLst>
          </p:cNvPr>
          <p:cNvSpPr/>
          <p:nvPr/>
        </p:nvSpPr>
        <p:spPr>
          <a:xfrm>
            <a:off x="6743700" y="816324"/>
            <a:ext cx="27703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a:extLst>
              <a:ext uri="{FF2B5EF4-FFF2-40B4-BE49-F238E27FC236}">
                <a16:creationId xmlns:a16="http://schemas.microsoft.com/office/drawing/2014/main" id="{E10B4F65-A108-E8B2-CA4C-66D1DE3D9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225" y="3123339"/>
            <a:ext cx="5161550" cy="5161550"/>
          </a:xfrm>
          <a:prstGeom prst="rect">
            <a:avLst/>
          </a:prstGeom>
        </p:spPr>
      </p:pic>
    </p:spTree>
    <p:extLst>
      <p:ext uri="{BB962C8B-B14F-4D97-AF65-F5344CB8AC3E}">
        <p14:creationId xmlns:p14="http://schemas.microsoft.com/office/powerpoint/2010/main" val="882294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6734E9-48AC-1273-0B54-20FA8B183A5D}"/>
              </a:ext>
            </a:extLst>
          </p:cNvPr>
          <p:cNvSpPr>
            <a:spLocks noGrp="1"/>
          </p:cNvSpPr>
          <p:nvPr>
            <p:ph type="title"/>
          </p:nvPr>
        </p:nvSpPr>
        <p:spPr/>
        <p:txBody>
          <a:bodyPr/>
          <a:lstStyle/>
          <a:p>
            <a:r>
              <a:rPr lang="en-US" dirty="0"/>
              <a:t>Importance of Wireframing and Prototyping in Design Workflows</a:t>
            </a:r>
            <a:endParaRPr lang="en-GB" dirty="0"/>
          </a:p>
        </p:txBody>
      </p:sp>
      <p:sp>
        <p:nvSpPr>
          <p:cNvPr id="4" name="Brandline">
            <a:extLst>
              <a:ext uri="{FF2B5EF4-FFF2-40B4-BE49-F238E27FC236}">
                <a16:creationId xmlns:a16="http://schemas.microsoft.com/office/drawing/2014/main" id="{164AED21-6FBE-522E-29C4-507C8C5544B0}"/>
              </a:ext>
            </a:extLst>
          </p:cNvPr>
          <p:cNvSpPr/>
          <p:nvPr/>
        </p:nvSpPr>
        <p:spPr>
          <a:xfrm>
            <a:off x="965200" y="816324"/>
            <a:ext cx="143423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a:extLst>
              <a:ext uri="{FF2B5EF4-FFF2-40B4-BE49-F238E27FC236}">
                <a16:creationId xmlns:a16="http://schemas.microsoft.com/office/drawing/2014/main" id="{F7ADDCB9-0AD4-3ECE-D612-40EBABFDC460}"/>
              </a:ext>
            </a:extLst>
          </p:cNvPr>
          <p:cNvGrpSpPr/>
          <p:nvPr/>
        </p:nvGrpSpPr>
        <p:grpSpPr>
          <a:xfrm>
            <a:off x="1239410" y="1879437"/>
            <a:ext cx="13777181" cy="5727701"/>
            <a:chOff x="1165518" y="2044700"/>
            <a:chExt cx="13777175" cy="5727700"/>
          </a:xfrm>
        </p:grpSpPr>
        <p:grpSp>
          <p:nvGrpSpPr>
            <p:cNvPr id="8" name="กลุ่ม 92">
              <a:extLst>
                <a:ext uri="{FF2B5EF4-FFF2-40B4-BE49-F238E27FC236}">
                  <a16:creationId xmlns:a16="http://schemas.microsoft.com/office/drawing/2014/main" id="{CC6BFA53-C08C-F220-978B-36CEF9C66735}"/>
                </a:ext>
              </a:extLst>
            </p:cNvPr>
            <p:cNvGrpSpPr/>
            <p:nvPr/>
          </p:nvGrpSpPr>
          <p:grpSpPr>
            <a:xfrm>
              <a:off x="5531464" y="2044700"/>
              <a:ext cx="3619498" cy="1873250"/>
              <a:chOff x="8881251" y="3200400"/>
              <a:chExt cx="5429250" cy="2809875"/>
            </a:xfrm>
          </p:grpSpPr>
          <p:grpSp>
            <p:nvGrpSpPr>
              <p:cNvPr id="25" name="กลุ่ม 93">
                <a:extLst>
                  <a:ext uri="{FF2B5EF4-FFF2-40B4-BE49-F238E27FC236}">
                    <a16:creationId xmlns:a16="http://schemas.microsoft.com/office/drawing/2014/main" id="{1366265B-B7B5-0ACA-1660-E56886822691}"/>
                  </a:ext>
                </a:extLst>
              </p:cNvPr>
              <p:cNvGrpSpPr/>
              <p:nvPr/>
            </p:nvGrpSpPr>
            <p:grpSpPr>
              <a:xfrm>
                <a:off x="8881251" y="3200400"/>
                <a:ext cx="5429250" cy="2809875"/>
                <a:chOff x="8753475" y="3200400"/>
                <a:chExt cx="5429250" cy="2809875"/>
              </a:xfrm>
              <a:solidFill>
                <a:schemeClr val="accent6"/>
              </a:solidFill>
            </p:grpSpPr>
            <p:sp>
              <p:nvSpPr>
                <p:cNvPr id="27" name="Freeform 6">
                  <a:extLst>
                    <a:ext uri="{FF2B5EF4-FFF2-40B4-BE49-F238E27FC236}">
                      <a16:creationId xmlns:a16="http://schemas.microsoft.com/office/drawing/2014/main" id="{4E74772E-4AC1-BCEF-57F8-4C85DA4D0CDD}"/>
                    </a:ext>
                  </a:extLst>
                </p:cNvPr>
                <p:cNvSpPr>
                  <a:spLocks/>
                </p:cNvSpPr>
                <p:nvPr/>
              </p:nvSpPr>
              <p:spPr bwMode="auto">
                <a:xfrm>
                  <a:off x="8753475" y="3200400"/>
                  <a:ext cx="4933950" cy="2809875"/>
                </a:xfrm>
                <a:custGeom>
                  <a:avLst/>
                  <a:gdLst>
                    <a:gd name="T0" fmla="*/ 279 w 279"/>
                    <a:gd name="T1" fmla="*/ 36 h 159"/>
                    <a:gd name="T2" fmla="*/ 279 w 279"/>
                    <a:gd name="T3" fmla="*/ 0 h 159"/>
                    <a:gd name="T4" fmla="*/ 211 w 279"/>
                    <a:gd name="T5" fmla="*/ 38 h 159"/>
                    <a:gd name="T6" fmla="*/ 0 w 279"/>
                    <a:gd name="T7" fmla="*/ 38 h 159"/>
                    <a:gd name="T8" fmla="*/ 0 w 279"/>
                    <a:gd name="T9" fmla="*/ 79 h 159"/>
                    <a:gd name="T10" fmla="*/ 0 w 279"/>
                    <a:gd name="T11" fmla="*/ 120 h 159"/>
                    <a:gd name="T12" fmla="*/ 211 w 279"/>
                    <a:gd name="T13" fmla="*/ 120 h 159"/>
                    <a:gd name="T14" fmla="*/ 279 w 279"/>
                    <a:gd name="T15" fmla="*/ 159 h 159"/>
                    <a:gd name="T16" fmla="*/ 279 w 279"/>
                    <a:gd name="T17" fmla="*/ 122 h 159"/>
                    <a:gd name="T18" fmla="*/ 235 w 279"/>
                    <a:gd name="T19" fmla="*/ 79 h 159"/>
                    <a:gd name="T20" fmla="*/ 279 w 279"/>
                    <a:gd name="T21" fmla="*/ 3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59">
                      <a:moveTo>
                        <a:pt x="279" y="36"/>
                      </a:moveTo>
                      <a:cubicBezTo>
                        <a:pt x="279" y="0"/>
                        <a:pt x="279" y="0"/>
                        <a:pt x="279" y="0"/>
                      </a:cubicBezTo>
                      <a:cubicBezTo>
                        <a:pt x="250" y="0"/>
                        <a:pt x="225" y="15"/>
                        <a:pt x="211" y="38"/>
                      </a:cubicBezTo>
                      <a:cubicBezTo>
                        <a:pt x="0" y="38"/>
                        <a:pt x="0" y="38"/>
                        <a:pt x="0" y="38"/>
                      </a:cubicBezTo>
                      <a:cubicBezTo>
                        <a:pt x="0" y="79"/>
                        <a:pt x="0" y="79"/>
                        <a:pt x="0" y="79"/>
                      </a:cubicBezTo>
                      <a:cubicBezTo>
                        <a:pt x="0" y="120"/>
                        <a:pt x="0" y="120"/>
                        <a:pt x="0" y="120"/>
                      </a:cubicBezTo>
                      <a:cubicBezTo>
                        <a:pt x="211" y="120"/>
                        <a:pt x="211" y="120"/>
                        <a:pt x="211" y="120"/>
                      </a:cubicBezTo>
                      <a:cubicBezTo>
                        <a:pt x="225" y="143"/>
                        <a:pt x="250" y="159"/>
                        <a:pt x="279" y="159"/>
                      </a:cubicBezTo>
                      <a:cubicBezTo>
                        <a:pt x="279" y="122"/>
                        <a:pt x="279" y="122"/>
                        <a:pt x="279" y="122"/>
                      </a:cubicBezTo>
                      <a:cubicBezTo>
                        <a:pt x="256" y="122"/>
                        <a:pt x="237" y="103"/>
                        <a:pt x="235" y="79"/>
                      </a:cubicBezTo>
                      <a:cubicBezTo>
                        <a:pt x="237" y="56"/>
                        <a:pt x="256" y="37"/>
                        <a:pt x="279" y="36"/>
                      </a:cubicBezTo>
                      <a:close/>
                    </a:path>
                  </a:pathLst>
                </a:custGeom>
                <a:solidFill>
                  <a:srgbClr val="07A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sp>
              <p:nvSpPr>
                <p:cNvPr id="28" name="Freeform 9">
                  <a:extLst>
                    <a:ext uri="{FF2B5EF4-FFF2-40B4-BE49-F238E27FC236}">
                      <a16:creationId xmlns:a16="http://schemas.microsoft.com/office/drawing/2014/main" id="{B81E75D5-32AC-F3F8-1AE7-B8BC3DDFD3AC}"/>
                    </a:ext>
                  </a:extLst>
                </p:cNvPr>
                <p:cNvSpPr>
                  <a:spLocks/>
                </p:cNvSpPr>
                <p:nvPr/>
              </p:nvSpPr>
              <p:spPr bwMode="auto">
                <a:xfrm>
                  <a:off x="13014325" y="3995738"/>
                  <a:ext cx="1168400" cy="1166813"/>
                </a:xfrm>
                <a:custGeom>
                  <a:avLst/>
                  <a:gdLst>
                    <a:gd name="T0" fmla="*/ 61 w 66"/>
                    <a:gd name="T1" fmla="*/ 25 h 66"/>
                    <a:gd name="T2" fmla="*/ 24 w 66"/>
                    <a:gd name="T3" fmla="*/ 5 h 66"/>
                    <a:gd name="T4" fmla="*/ 5 w 66"/>
                    <a:gd name="T5" fmla="*/ 42 h 66"/>
                    <a:gd name="T6" fmla="*/ 41 w 66"/>
                    <a:gd name="T7" fmla="*/ 61 h 66"/>
                    <a:gd name="T8" fmla="*/ 61 w 66"/>
                    <a:gd name="T9" fmla="*/ 25 h 66"/>
                  </a:gdLst>
                  <a:ahLst/>
                  <a:cxnLst>
                    <a:cxn ang="0">
                      <a:pos x="T0" y="T1"/>
                    </a:cxn>
                    <a:cxn ang="0">
                      <a:pos x="T2" y="T3"/>
                    </a:cxn>
                    <a:cxn ang="0">
                      <a:pos x="T4" y="T5"/>
                    </a:cxn>
                    <a:cxn ang="0">
                      <a:pos x="T6" y="T7"/>
                    </a:cxn>
                    <a:cxn ang="0">
                      <a:pos x="T8" y="T9"/>
                    </a:cxn>
                  </a:cxnLst>
                  <a:rect l="0" t="0" r="r" b="b"/>
                  <a:pathLst>
                    <a:path w="66" h="66">
                      <a:moveTo>
                        <a:pt x="61" y="25"/>
                      </a:moveTo>
                      <a:cubicBezTo>
                        <a:pt x="56" y="9"/>
                        <a:pt x="40" y="0"/>
                        <a:pt x="24" y="5"/>
                      </a:cubicBezTo>
                      <a:cubicBezTo>
                        <a:pt x="9" y="10"/>
                        <a:pt x="0" y="26"/>
                        <a:pt x="5" y="42"/>
                      </a:cubicBezTo>
                      <a:cubicBezTo>
                        <a:pt x="9" y="57"/>
                        <a:pt x="26" y="66"/>
                        <a:pt x="41" y="61"/>
                      </a:cubicBezTo>
                      <a:cubicBezTo>
                        <a:pt x="57" y="57"/>
                        <a:pt x="66" y="40"/>
                        <a:pt x="61" y="25"/>
                      </a:cubicBezTo>
                      <a:close/>
                    </a:path>
                  </a:pathLst>
                </a:custGeom>
                <a:solidFill>
                  <a:srgbClr val="07A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grpSp>
          <p:sp>
            <p:nvSpPr>
              <p:cNvPr id="26" name="TextBox 95">
                <a:extLst>
                  <a:ext uri="{FF2B5EF4-FFF2-40B4-BE49-F238E27FC236}">
                    <a16:creationId xmlns:a16="http://schemas.microsoft.com/office/drawing/2014/main" id="{240853B0-4A5D-715D-9248-5831B5BF9A1D}"/>
                  </a:ext>
                </a:extLst>
              </p:cNvPr>
              <p:cNvSpPr txBox="1"/>
              <p:nvPr/>
            </p:nvSpPr>
            <p:spPr>
              <a:xfrm>
                <a:off x="13277637" y="4220508"/>
                <a:ext cx="942104" cy="678167"/>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grpSp>
        <p:grpSp>
          <p:nvGrpSpPr>
            <p:cNvPr id="10" name="กลุ่ม 111">
              <a:extLst>
                <a:ext uri="{FF2B5EF4-FFF2-40B4-BE49-F238E27FC236}">
                  <a16:creationId xmlns:a16="http://schemas.microsoft.com/office/drawing/2014/main" id="{2F9CDFAE-2FE0-8839-1529-E97CF8DF8B2A}"/>
                </a:ext>
              </a:extLst>
            </p:cNvPr>
            <p:cNvGrpSpPr/>
            <p:nvPr/>
          </p:nvGrpSpPr>
          <p:grpSpPr>
            <a:xfrm>
              <a:off x="7405771" y="3969808"/>
              <a:ext cx="3677706" cy="1884892"/>
              <a:chOff x="11692714" y="6088062"/>
              <a:chExt cx="5516562" cy="2827338"/>
            </a:xfrm>
          </p:grpSpPr>
          <p:grpSp>
            <p:nvGrpSpPr>
              <p:cNvPr id="21" name="กลุ่ม 112">
                <a:extLst>
                  <a:ext uri="{FF2B5EF4-FFF2-40B4-BE49-F238E27FC236}">
                    <a16:creationId xmlns:a16="http://schemas.microsoft.com/office/drawing/2014/main" id="{998C2E77-3859-1D3D-32A7-C15E2A74BD5D}"/>
                  </a:ext>
                </a:extLst>
              </p:cNvPr>
              <p:cNvGrpSpPr/>
              <p:nvPr/>
            </p:nvGrpSpPr>
            <p:grpSpPr>
              <a:xfrm>
                <a:off x="11692714" y="6088062"/>
                <a:ext cx="5516562" cy="2827338"/>
                <a:chOff x="11564938" y="5888038"/>
                <a:chExt cx="5516562" cy="2827338"/>
              </a:xfrm>
              <a:solidFill>
                <a:schemeClr val="accent5"/>
              </a:solidFill>
            </p:grpSpPr>
            <p:sp>
              <p:nvSpPr>
                <p:cNvPr id="23" name="Freeform 7">
                  <a:extLst>
                    <a:ext uri="{FF2B5EF4-FFF2-40B4-BE49-F238E27FC236}">
                      <a16:creationId xmlns:a16="http://schemas.microsoft.com/office/drawing/2014/main" id="{AD83B7B3-906E-FD86-4F21-07077F20D263}"/>
                    </a:ext>
                  </a:extLst>
                </p:cNvPr>
                <p:cNvSpPr>
                  <a:spLocks/>
                </p:cNvSpPr>
                <p:nvPr/>
              </p:nvSpPr>
              <p:spPr bwMode="auto">
                <a:xfrm>
                  <a:off x="12149138" y="5888038"/>
                  <a:ext cx="4932362" cy="2827338"/>
                </a:xfrm>
                <a:custGeom>
                  <a:avLst/>
                  <a:gdLst>
                    <a:gd name="T0" fmla="*/ 0 w 279"/>
                    <a:gd name="T1" fmla="*/ 37 h 160"/>
                    <a:gd name="T2" fmla="*/ 0 w 279"/>
                    <a:gd name="T3" fmla="*/ 0 h 160"/>
                    <a:gd name="T4" fmla="*/ 69 w 279"/>
                    <a:gd name="T5" fmla="*/ 39 h 160"/>
                    <a:gd name="T6" fmla="*/ 279 w 279"/>
                    <a:gd name="T7" fmla="*/ 39 h 160"/>
                    <a:gd name="T8" fmla="*/ 279 w 279"/>
                    <a:gd name="T9" fmla="*/ 80 h 160"/>
                    <a:gd name="T10" fmla="*/ 279 w 279"/>
                    <a:gd name="T11" fmla="*/ 121 h 160"/>
                    <a:gd name="T12" fmla="*/ 69 w 279"/>
                    <a:gd name="T13" fmla="*/ 121 h 160"/>
                    <a:gd name="T14" fmla="*/ 0 w 279"/>
                    <a:gd name="T15" fmla="*/ 160 h 160"/>
                    <a:gd name="T16" fmla="*/ 0 w 279"/>
                    <a:gd name="T17" fmla="*/ 123 h 160"/>
                    <a:gd name="T18" fmla="*/ 44 w 279"/>
                    <a:gd name="T19" fmla="*/ 80 h 160"/>
                    <a:gd name="T20" fmla="*/ 0 w 279"/>
                    <a:gd name="T21" fmla="*/ 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60">
                      <a:moveTo>
                        <a:pt x="0" y="37"/>
                      </a:moveTo>
                      <a:cubicBezTo>
                        <a:pt x="0" y="0"/>
                        <a:pt x="0" y="0"/>
                        <a:pt x="0" y="0"/>
                      </a:cubicBezTo>
                      <a:cubicBezTo>
                        <a:pt x="29" y="0"/>
                        <a:pt x="55" y="16"/>
                        <a:pt x="69" y="39"/>
                      </a:cubicBezTo>
                      <a:cubicBezTo>
                        <a:pt x="279" y="39"/>
                        <a:pt x="279" y="39"/>
                        <a:pt x="279" y="39"/>
                      </a:cubicBezTo>
                      <a:cubicBezTo>
                        <a:pt x="279" y="80"/>
                        <a:pt x="279" y="80"/>
                        <a:pt x="279" y="80"/>
                      </a:cubicBezTo>
                      <a:cubicBezTo>
                        <a:pt x="279" y="121"/>
                        <a:pt x="279" y="121"/>
                        <a:pt x="279" y="121"/>
                      </a:cubicBezTo>
                      <a:cubicBezTo>
                        <a:pt x="69" y="121"/>
                        <a:pt x="69" y="121"/>
                        <a:pt x="69" y="121"/>
                      </a:cubicBezTo>
                      <a:cubicBezTo>
                        <a:pt x="55" y="144"/>
                        <a:pt x="29" y="159"/>
                        <a:pt x="0" y="160"/>
                      </a:cubicBezTo>
                      <a:cubicBezTo>
                        <a:pt x="0" y="123"/>
                        <a:pt x="0" y="123"/>
                        <a:pt x="0" y="123"/>
                      </a:cubicBezTo>
                      <a:cubicBezTo>
                        <a:pt x="24" y="122"/>
                        <a:pt x="43" y="103"/>
                        <a:pt x="44" y="80"/>
                      </a:cubicBezTo>
                      <a:cubicBezTo>
                        <a:pt x="43" y="56"/>
                        <a:pt x="24" y="37"/>
                        <a:pt x="0" y="37"/>
                      </a:cubicBezTo>
                      <a:close/>
                    </a:path>
                  </a:pathLst>
                </a:custGeom>
                <a:solidFill>
                  <a:srgbClr val="9F7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sp>
              <p:nvSpPr>
                <p:cNvPr id="24" name="Freeform 10">
                  <a:extLst>
                    <a:ext uri="{FF2B5EF4-FFF2-40B4-BE49-F238E27FC236}">
                      <a16:creationId xmlns:a16="http://schemas.microsoft.com/office/drawing/2014/main" id="{3943F4E5-DAFE-644E-44EC-BE3EEB244F09}"/>
                    </a:ext>
                  </a:extLst>
                </p:cNvPr>
                <p:cNvSpPr>
                  <a:spLocks/>
                </p:cNvSpPr>
                <p:nvPr/>
              </p:nvSpPr>
              <p:spPr bwMode="auto">
                <a:xfrm>
                  <a:off x="11564938" y="6700838"/>
                  <a:ext cx="1166812" cy="1166813"/>
                </a:xfrm>
                <a:custGeom>
                  <a:avLst/>
                  <a:gdLst>
                    <a:gd name="T0" fmla="*/ 61 w 66"/>
                    <a:gd name="T1" fmla="*/ 25 h 66"/>
                    <a:gd name="T2" fmla="*/ 25 w 66"/>
                    <a:gd name="T3" fmla="*/ 5 h 66"/>
                    <a:gd name="T4" fmla="*/ 5 w 66"/>
                    <a:gd name="T5" fmla="*/ 42 h 66"/>
                    <a:gd name="T6" fmla="*/ 42 w 66"/>
                    <a:gd name="T7" fmla="*/ 61 h 66"/>
                    <a:gd name="T8" fmla="*/ 61 w 66"/>
                    <a:gd name="T9" fmla="*/ 25 h 66"/>
                  </a:gdLst>
                  <a:ahLst/>
                  <a:cxnLst>
                    <a:cxn ang="0">
                      <a:pos x="T0" y="T1"/>
                    </a:cxn>
                    <a:cxn ang="0">
                      <a:pos x="T2" y="T3"/>
                    </a:cxn>
                    <a:cxn ang="0">
                      <a:pos x="T4" y="T5"/>
                    </a:cxn>
                    <a:cxn ang="0">
                      <a:pos x="T6" y="T7"/>
                    </a:cxn>
                    <a:cxn ang="0">
                      <a:pos x="T8" y="T9"/>
                    </a:cxn>
                  </a:cxnLst>
                  <a:rect l="0" t="0" r="r" b="b"/>
                  <a:pathLst>
                    <a:path w="66" h="66">
                      <a:moveTo>
                        <a:pt x="61" y="25"/>
                      </a:moveTo>
                      <a:cubicBezTo>
                        <a:pt x="57" y="9"/>
                        <a:pt x="40" y="0"/>
                        <a:pt x="25" y="5"/>
                      </a:cubicBezTo>
                      <a:cubicBezTo>
                        <a:pt x="9" y="10"/>
                        <a:pt x="0" y="26"/>
                        <a:pt x="5" y="42"/>
                      </a:cubicBezTo>
                      <a:cubicBezTo>
                        <a:pt x="10" y="57"/>
                        <a:pt x="26" y="66"/>
                        <a:pt x="42" y="61"/>
                      </a:cubicBezTo>
                      <a:cubicBezTo>
                        <a:pt x="57" y="57"/>
                        <a:pt x="66" y="40"/>
                        <a:pt x="61" y="25"/>
                      </a:cubicBezTo>
                      <a:close/>
                    </a:path>
                  </a:pathLst>
                </a:custGeom>
                <a:solidFill>
                  <a:srgbClr val="9F7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grpSp>
          <p:sp>
            <p:nvSpPr>
              <p:cNvPr id="22" name="TextBox 113">
                <a:extLst>
                  <a:ext uri="{FF2B5EF4-FFF2-40B4-BE49-F238E27FC236}">
                    <a16:creationId xmlns:a16="http://schemas.microsoft.com/office/drawing/2014/main" id="{3B9F8A55-0F28-B220-8891-B600535A9BAF}"/>
                  </a:ext>
                </a:extLst>
              </p:cNvPr>
              <p:cNvSpPr txBox="1"/>
              <p:nvPr/>
            </p:nvSpPr>
            <p:spPr>
              <a:xfrm>
                <a:off x="11776296" y="7162650"/>
                <a:ext cx="942104" cy="678167"/>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grpSp>
        <p:grpSp>
          <p:nvGrpSpPr>
            <p:cNvPr id="11" name="กลุ่ม 118">
              <a:extLst>
                <a:ext uri="{FF2B5EF4-FFF2-40B4-BE49-F238E27FC236}">
                  <a16:creationId xmlns:a16="http://schemas.microsoft.com/office/drawing/2014/main" id="{D5127D63-3596-BE18-D88C-7A8F3E725AB0}"/>
                </a:ext>
              </a:extLst>
            </p:cNvPr>
            <p:cNvGrpSpPr/>
            <p:nvPr/>
          </p:nvGrpSpPr>
          <p:grpSpPr>
            <a:xfrm>
              <a:off x="5519822" y="5886450"/>
              <a:ext cx="3631140" cy="1885950"/>
              <a:chOff x="8736013" y="8963025"/>
              <a:chExt cx="5446712" cy="2828925"/>
            </a:xfrm>
            <a:solidFill>
              <a:srgbClr val="ABABAB"/>
            </a:solidFill>
          </p:grpSpPr>
          <p:sp>
            <p:nvSpPr>
              <p:cNvPr id="19" name="Freeform 8">
                <a:extLst>
                  <a:ext uri="{FF2B5EF4-FFF2-40B4-BE49-F238E27FC236}">
                    <a16:creationId xmlns:a16="http://schemas.microsoft.com/office/drawing/2014/main" id="{557B6524-A318-B513-B496-097456B5EE6A}"/>
                  </a:ext>
                </a:extLst>
              </p:cNvPr>
              <p:cNvSpPr>
                <a:spLocks/>
              </p:cNvSpPr>
              <p:nvPr/>
            </p:nvSpPr>
            <p:spPr bwMode="auto">
              <a:xfrm>
                <a:off x="8736013" y="8963025"/>
                <a:ext cx="4933950" cy="2828925"/>
              </a:xfrm>
              <a:custGeom>
                <a:avLst/>
                <a:gdLst>
                  <a:gd name="T0" fmla="*/ 279 w 279"/>
                  <a:gd name="T1" fmla="*/ 37 h 160"/>
                  <a:gd name="T2" fmla="*/ 279 w 279"/>
                  <a:gd name="T3" fmla="*/ 0 h 160"/>
                  <a:gd name="T4" fmla="*/ 211 w 279"/>
                  <a:gd name="T5" fmla="*/ 39 h 160"/>
                  <a:gd name="T6" fmla="*/ 0 w 279"/>
                  <a:gd name="T7" fmla="*/ 39 h 160"/>
                  <a:gd name="T8" fmla="*/ 0 w 279"/>
                  <a:gd name="T9" fmla="*/ 80 h 160"/>
                  <a:gd name="T10" fmla="*/ 0 w 279"/>
                  <a:gd name="T11" fmla="*/ 121 h 160"/>
                  <a:gd name="T12" fmla="*/ 211 w 279"/>
                  <a:gd name="T13" fmla="*/ 121 h 160"/>
                  <a:gd name="T14" fmla="*/ 279 w 279"/>
                  <a:gd name="T15" fmla="*/ 160 h 160"/>
                  <a:gd name="T16" fmla="*/ 279 w 279"/>
                  <a:gd name="T17" fmla="*/ 123 h 160"/>
                  <a:gd name="T18" fmla="*/ 235 w 279"/>
                  <a:gd name="T19" fmla="*/ 80 h 160"/>
                  <a:gd name="T20" fmla="*/ 279 w 279"/>
                  <a:gd name="T21" fmla="*/ 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160">
                    <a:moveTo>
                      <a:pt x="279" y="37"/>
                    </a:moveTo>
                    <a:cubicBezTo>
                      <a:pt x="279" y="0"/>
                      <a:pt x="279" y="0"/>
                      <a:pt x="279" y="0"/>
                    </a:cubicBezTo>
                    <a:cubicBezTo>
                      <a:pt x="250" y="1"/>
                      <a:pt x="225" y="16"/>
                      <a:pt x="211" y="39"/>
                    </a:cubicBezTo>
                    <a:cubicBezTo>
                      <a:pt x="0" y="39"/>
                      <a:pt x="0" y="39"/>
                      <a:pt x="0" y="39"/>
                    </a:cubicBezTo>
                    <a:cubicBezTo>
                      <a:pt x="0" y="80"/>
                      <a:pt x="0" y="80"/>
                      <a:pt x="0" y="80"/>
                    </a:cubicBezTo>
                    <a:cubicBezTo>
                      <a:pt x="0" y="121"/>
                      <a:pt x="0" y="121"/>
                      <a:pt x="0" y="121"/>
                    </a:cubicBezTo>
                    <a:cubicBezTo>
                      <a:pt x="211" y="121"/>
                      <a:pt x="211" y="121"/>
                      <a:pt x="211" y="121"/>
                    </a:cubicBezTo>
                    <a:cubicBezTo>
                      <a:pt x="225" y="144"/>
                      <a:pt x="250" y="159"/>
                      <a:pt x="279" y="160"/>
                    </a:cubicBezTo>
                    <a:cubicBezTo>
                      <a:pt x="279" y="123"/>
                      <a:pt x="279" y="123"/>
                      <a:pt x="279" y="123"/>
                    </a:cubicBezTo>
                    <a:cubicBezTo>
                      <a:pt x="256" y="122"/>
                      <a:pt x="237" y="104"/>
                      <a:pt x="235" y="80"/>
                    </a:cubicBezTo>
                    <a:cubicBezTo>
                      <a:pt x="237" y="56"/>
                      <a:pt x="256" y="38"/>
                      <a:pt x="279" y="37"/>
                    </a:cubicBezTo>
                    <a:close/>
                  </a:path>
                </a:pathLst>
              </a:custGeom>
              <a:solidFill>
                <a:srgbClr val="404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sp>
            <p:nvSpPr>
              <p:cNvPr id="20" name="Freeform 11">
                <a:extLst>
                  <a:ext uri="{FF2B5EF4-FFF2-40B4-BE49-F238E27FC236}">
                    <a16:creationId xmlns:a16="http://schemas.microsoft.com/office/drawing/2014/main" id="{EAC34A9F-6894-AE9E-BFB7-FB0A90A1B857}"/>
                  </a:ext>
                </a:extLst>
              </p:cNvPr>
              <p:cNvSpPr>
                <a:spLocks/>
              </p:cNvSpPr>
              <p:nvPr/>
            </p:nvSpPr>
            <p:spPr bwMode="auto">
              <a:xfrm>
                <a:off x="13014325" y="9794875"/>
                <a:ext cx="1168400" cy="1166813"/>
              </a:xfrm>
              <a:custGeom>
                <a:avLst/>
                <a:gdLst>
                  <a:gd name="T0" fmla="*/ 61 w 66"/>
                  <a:gd name="T1" fmla="*/ 24 h 66"/>
                  <a:gd name="T2" fmla="*/ 24 w 66"/>
                  <a:gd name="T3" fmla="*/ 5 h 66"/>
                  <a:gd name="T4" fmla="*/ 5 w 66"/>
                  <a:gd name="T5" fmla="*/ 42 h 66"/>
                  <a:gd name="T6" fmla="*/ 41 w 66"/>
                  <a:gd name="T7" fmla="*/ 61 h 66"/>
                  <a:gd name="T8" fmla="*/ 61 w 66"/>
                  <a:gd name="T9" fmla="*/ 24 h 66"/>
                </a:gdLst>
                <a:ahLst/>
                <a:cxnLst>
                  <a:cxn ang="0">
                    <a:pos x="T0" y="T1"/>
                  </a:cxn>
                  <a:cxn ang="0">
                    <a:pos x="T2" y="T3"/>
                  </a:cxn>
                  <a:cxn ang="0">
                    <a:pos x="T4" y="T5"/>
                  </a:cxn>
                  <a:cxn ang="0">
                    <a:pos x="T6" y="T7"/>
                  </a:cxn>
                  <a:cxn ang="0">
                    <a:pos x="T8" y="T9"/>
                  </a:cxn>
                </a:cxnLst>
                <a:rect l="0" t="0" r="r" b="b"/>
                <a:pathLst>
                  <a:path w="66" h="66">
                    <a:moveTo>
                      <a:pt x="61" y="24"/>
                    </a:moveTo>
                    <a:cubicBezTo>
                      <a:pt x="56" y="9"/>
                      <a:pt x="40" y="0"/>
                      <a:pt x="24" y="5"/>
                    </a:cubicBezTo>
                    <a:cubicBezTo>
                      <a:pt x="9" y="10"/>
                      <a:pt x="0" y="26"/>
                      <a:pt x="5" y="42"/>
                    </a:cubicBezTo>
                    <a:cubicBezTo>
                      <a:pt x="9" y="57"/>
                      <a:pt x="26" y="66"/>
                      <a:pt x="41" y="61"/>
                    </a:cubicBezTo>
                    <a:cubicBezTo>
                      <a:pt x="57" y="56"/>
                      <a:pt x="66" y="40"/>
                      <a:pt x="61" y="24"/>
                    </a:cubicBezTo>
                    <a:close/>
                  </a:path>
                </a:pathLst>
              </a:custGeom>
              <a:solidFill>
                <a:srgbClr val="4041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3000"/>
                  </a:lnSpc>
                </a:pPr>
                <a:endParaRPr lang="th-TH" sz="2200">
                  <a:latin typeface="Open Sans" panose="020B0606030504020204" pitchFamily="34" charset="0"/>
                  <a:ea typeface="Open Sans" panose="020B0606030504020204" pitchFamily="34" charset="0"/>
                </a:endParaRPr>
              </a:p>
            </p:txBody>
          </p:sp>
        </p:grpSp>
        <p:sp>
          <p:nvSpPr>
            <p:cNvPr id="12" name="TextBox 145">
              <a:extLst>
                <a:ext uri="{FF2B5EF4-FFF2-40B4-BE49-F238E27FC236}">
                  <a16:creationId xmlns:a16="http://schemas.microsoft.com/office/drawing/2014/main" id="{720FC7B4-7F4B-5D14-51E7-68D2E3E96143}"/>
                </a:ext>
              </a:extLst>
            </p:cNvPr>
            <p:cNvSpPr txBox="1"/>
            <p:nvPr/>
          </p:nvSpPr>
          <p:spPr>
            <a:xfrm>
              <a:off x="9627549" y="2267569"/>
              <a:ext cx="4643203"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7">
                <a:lnSpc>
                  <a:spcPct val="113000"/>
                </a:lnSpc>
                <a:buClr>
                  <a:srgbClr val="000000"/>
                </a:buClr>
              </a:pPr>
              <a:r>
                <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Enhances design and precision  </a:t>
              </a:r>
              <a:endParaRPr lang="en-IN" sz="22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13" name="TextBox 146">
              <a:extLst>
                <a:ext uri="{FF2B5EF4-FFF2-40B4-BE49-F238E27FC236}">
                  <a16:creationId xmlns:a16="http://schemas.microsoft.com/office/drawing/2014/main" id="{E52ED70A-51C6-DF66-A67F-77B2CA289770}"/>
                </a:ext>
              </a:extLst>
            </p:cNvPr>
            <p:cNvSpPr txBox="1"/>
            <p:nvPr/>
          </p:nvSpPr>
          <p:spPr>
            <a:xfrm>
              <a:off x="9189706" y="2702980"/>
              <a:ext cx="5752987" cy="890028"/>
            </a:xfrm>
            <a:prstGeom prst="rect">
              <a:avLst/>
            </a:prstGeom>
            <a:noFill/>
          </p:spPr>
          <p:txBody>
            <a:bodyPr wrap="square" lIns="146279" tIns="73140" rIns="146279" bIns="731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Provides a clear layout for stakeholders and enables issue identification</a:t>
              </a:r>
            </a:p>
          </p:txBody>
        </p:sp>
        <p:sp>
          <p:nvSpPr>
            <p:cNvPr id="14" name="TextBox 151">
              <a:extLst>
                <a:ext uri="{FF2B5EF4-FFF2-40B4-BE49-F238E27FC236}">
                  <a16:creationId xmlns:a16="http://schemas.microsoft.com/office/drawing/2014/main" id="{676E308B-5F3B-BF58-B8F2-160DC574BC2F}"/>
                </a:ext>
              </a:extLst>
            </p:cNvPr>
            <p:cNvSpPr txBox="1"/>
            <p:nvPr/>
          </p:nvSpPr>
          <p:spPr>
            <a:xfrm>
              <a:off x="2232169" y="4241967"/>
              <a:ext cx="4029772"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7">
                <a:lnSpc>
                  <a:spcPct val="113000"/>
                </a:lnSpc>
                <a:buClr>
                  <a:srgbClr val="000000"/>
                </a:buClr>
              </a:pPr>
              <a:r>
                <a:rPr lang="en-IN" sz="22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rPr>
                <a:t>Enhances efficiency</a:t>
              </a:r>
            </a:p>
          </p:txBody>
        </p:sp>
        <p:sp>
          <p:nvSpPr>
            <p:cNvPr id="15" name="TextBox 152">
              <a:extLst>
                <a:ext uri="{FF2B5EF4-FFF2-40B4-BE49-F238E27FC236}">
                  <a16:creationId xmlns:a16="http://schemas.microsoft.com/office/drawing/2014/main" id="{440DD237-62DE-1CF1-BC7A-6BC9B392FD40}"/>
                </a:ext>
              </a:extLst>
            </p:cNvPr>
            <p:cNvSpPr txBox="1"/>
            <p:nvPr/>
          </p:nvSpPr>
          <p:spPr>
            <a:xfrm>
              <a:off x="1165518" y="4677377"/>
              <a:ext cx="6163541" cy="890028"/>
            </a:xfrm>
            <a:prstGeom prst="rect">
              <a:avLst/>
            </a:prstGeom>
            <a:noFill/>
          </p:spPr>
          <p:txBody>
            <a:bodyPr wrap="square" lIns="146279" tIns="73140" rIns="146279" bIns="731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Supports rapid exploration of design options and  quick iteration</a:t>
              </a:r>
            </a:p>
          </p:txBody>
        </p:sp>
        <p:sp>
          <p:nvSpPr>
            <p:cNvPr id="16" name="TextBox 159">
              <a:extLst>
                <a:ext uri="{FF2B5EF4-FFF2-40B4-BE49-F238E27FC236}">
                  <a16:creationId xmlns:a16="http://schemas.microsoft.com/office/drawing/2014/main" id="{69E11D32-3303-0197-7C4A-9CD2324CEEA3}"/>
                </a:ext>
              </a:extLst>
            </p:cNvPr>
            <p:cNvSpPr txBox="1"/>
            <p:nvPr/>
          </p:nvSpPr>
          <p:spPr>
            <a:xfrm>
              <a:off x="9733177" y="6056914"/>
              <a:ext cx="4876024"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7">
                <a:lnSpc>
                  <a:spcPct val="113000"/>
                </a:lnSpc>
                <a:buClr>
                  <a:srgbClr val="000000"/>
                </a:buClr>
              </a:pPr>
              <a:r>
                <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Facilitates user testing</a:t>
              </a:r>
              <a:endParaRPr lang="en-IN" sz="2200" b="1" kern="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17" name="TextBox 160">
              <a:extLst>
                <a:ext uri="{FF2B5EF4-FFF2-40B4-BE49-F238E27FC236}">
                  <a16:creationId xmlns:a16="http://schemas.microsoft.com/office/drawing/2014/main" id="{9531738E-C5D8-3506-0675-132A9D82DA0A}"/>
                </a:ext>
              </a:extLst>
            </p:cNvPr>
            <p:cNvSpPr txBox="1"/>
            <p:nvPr/>
          </p:nvSpPr>
          <p:spPr>
            <a:xfrm>
              <a:off x="9451205" y="6492326"/>
              <a:ext cx="5229987" cy="1272568"/>
            </a:xfrm>
            <a:prstGeom prst="rect">
              <a:avLst/>
            </a:prstGeom>
            <a:noFill/>
          </p:spPr>
          <p:txBody>
            <a:bodyPr wrap="square" lIns="146279" tIns="73140" rIns="146279" bIns="7314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Assesses usability and user flow for direct feedback on </a:t>
              </a:r>
              <a:b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design’s effectiveness</a:t>
              </a: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13">
              <a:extLst>
                <a:ext uri="{FF2B5EF4-FFF2-40B4-BE49-F238E27FC236}">
                  <a16:creationId xmlns:a16="http://schemas.microsoft.com/office/drawing/2014/main" id="{A01CFAFD-EC21-1A5A-F29F-6FB0C98DC3DD}"/>
                </a:ext>
              </a:extLst>
            </p:cNvPr>
            <p:cNvSpPr txBox="1"/>
            <p:nvPr/>
          </p:nvSpPr>
          <p:spPr>
            <a:xfrm>
              <a:off x="8432800" y="6618788"/>
              <a:ext cx="628069" cy="452111"/>
            </a:xfrm>
            <a:prstGeom prst="rect">
              <a:avLst/>
            </a:prstGeom>
            <a:noFill/>
          </p:spPr>
          <p:txBody>
            <a:bodyPr wrap="square"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13000"/>
                </a:lnSpc>
              </a:pP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grpSp>
    </p:spTree>
    <p:extLst>
      <p:ext uri="{BB962C8B-B14F-4D97-AF65-F5344CB8AC3E}">
        <p14:creationId xmlns:p14="http://schemas.microsoft.com/office/powerpoint/2010/main" val="15310218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9B6CC3-030E-BECD-6AC6-843437B442CD}"/>
              </a:ext>
            </a:extLst>
          </p:cNvPr>
          <p:cNvSpPr>
            <a:spLocks noGrp="1"/>
          </p:cNvSpPr>
          <p:nvPr>
            <p:ph type="body" idx="10"/>
          </p:nvPr>
        </p:nvSpPr>
        <p:spPr>
          <a:xfrm>
            <a:off x="1291857" y="1702025"/>
            <a:ext cx="13696999" cy="903776"/>
          </a:xfrm>
        </p:spPr>
        <p:txBody>
          <a:bodyPr/>
          <a:lstStyle/>
          <a:p>
            <a:r>
              <a:rPr lang="en-US" dirty="0"/>
              <a:t>It accelerates the wireframing and prototyping stages of UI and UX design by automating and optimizing various processes. AI helps in the following tasks in the process:</a:t>
            </a:r>
            <a:endParaRPr lang="en-GB" dirty="0"/>
          </a:p>
        </p:txBody>
      </p:sp>
      <p:sp>
        <p:nvSpPr>
          <p:cNvPr id="4" name="Title 3">
            <a:extLst>
              <a:ext uri="{FF2B5EF4-FFF2-40B4-BE49-F238E27FC236}">
                <a16:creationId xmlns:a16="http://schemas.microsoft.com/office/drawing/2014/main" id="{24CEA78B-7950-DE8E-0895-7D0C04DEE970}"/>
              </a:ext>
            </a:extLst>
          </p:cNvPr>
          <p:cNvSpPr>
            <a:spLocks noGrp="1"/>
          </p:cNvSpPr>
          <p:nvPr>
            <p:ph type="title"/>
          </p:nvPr>
        </p:nvSpPr>
        <p:spPr/>
        <p:txBody>
          <a:bodyPr/>
          <a:lstStyle/>
          <a:p>
            <a:r>
              <a:rPr lang="en-US" dirty="0"/>
              <a:t>Generative AI Accelerates Wireframing and Prototyping</a:t>
            </a:r>
            <a:endParaRPr lang="en-GB" dirty="0"/>
          </a:p>
        </p:txBody>
      </p:sp>
      <p:grpSp>
        <p:nvGrpSpPr>
          <p:cNvPr id="5" name="Group 4">
            <a:extLst>
              <a:ext uri="{FF2B5EF4-FFF2-40B4-BE49-F238E27FC236}">
                <a16:creationId xmlns:a16="http://schemas.microsoft.com/office/drawing/2014/main" id="{79F1C70A-0119-AC88-3D92-F1DC55A8174A}"/>
              </a:ext>
            </a:extLst>
          </p:cNvPr>
          <p:cNvGrpSpPr/>
          <p:nvPr/>
        </p:nvGrpSpPr>
        <p:grpSpPr>
          <a:xfrm>
            <a:off x="2320925" y="3234494"/>
            <a:ext cx="11614150" cy="4581367"/>
            <a:chOff x="1299990" y="3619300"/>
            <a:chExt cx="15458432" cy="5543458"/>
          </a:xfrm>
        </p:grpSpPr>
        <p:sp>
          <p:nvSpPr>
            <p:cNvPr id="7" name="Freeform 5">
              <a:extLst>
                <a:ext uri="{FF2B5EF4-FFF2-40B4-BE49-F238E27FC236}">
                  <a16:creationId xmlns:a16="http://schemas.microsoft.com/office/drawing/2014/main" id="{CF2831D6-65AC-3C92-F6F9-56262F0AC621}"/>
                </a:ext>
              </a:extLst>
            </p:cNvPr>
            <p:cNvSpPr>
              <a:spLocks/>
            </p:cNvSpPr>
            <p:nvPr/>
          </p:nvSpPr>
          <p:spPr bwMode="auto">
            <a:xfrm>
              <a:off x="5584702" y="7357565"/>
              <a:ext cx="874749" cy="1805193"/>
            </a:xfrm>
            <a:custGeom>
              <a:avLst/>
              <a:gdLst>
                <a:gd name="T0" fmla="*/ 347 w 347"/>
                <a:gd name="T1" fmla="*/ 717 h 717"/>
                <a:gd name="T2" fmla="*/ 347 w 347"/>
                <a:gd name="T3" fmla="*/ 280 h 717"/>
                <a:gd name="T4" fmla="*/ 176 w 347"/>
                <a:gd name="T5" fmla="*/ 53 h 717"/>
                <a:gd name="T6" fmla="*/ 184 w 347"/>
                <a:gd name="T7" fmla="*/ 0 h 717"/>
                <a:gd name="T8" fmla="*/ 0 w 347"/>
                <a:gd name="T9" fmla="*/ 70 h 717"/>
                <a:gd name="T10" fmla="*/ 153 w 347"/>
                <a:gd name="T11" fmla="*/ 195 h 717"/>
                <a:gd name="T12" fmla="*/ 161 w 347"/>
                <a:gd name="T13" fmla="*/ 144 h 717"/>
                <a:gd name="T14" fmla="*/ 257 w 347"/>
                <a:gd name="T15" fmla="*/ 280 h 717"/>
                <a:gd name="T16" fmla="*/ 257 w 347"/>
                <a:gd name="T17" fmla="*/ 717 h 717"/>
                <a:gd name="T18" fmla="*/ 347 w 347"/>
                <a:gd name="T19"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717">
                  <a:moveTo>
                    <a:pt x="347" y="717"/>
                  </a:moveTo>
                  <a:cubicBezTo>
                    <a:pt x="347" y="280"/>
                    <a:pt x="347" y="280"/>
                    <a:pt x="347" y="280"/>
                  </a:cubicBezTo>
                  <a:cubicBezTo>
                    <a:pt x="347" y="202"/>
                    <a:pt x="318" y="102"/>
                    <a:pt x="176" y="53"/>
                  </a:cubicBezTo>
                  <a:cubicBezTo>
                    <a:pt x="184" y="0"/>
                    <a:pt x="184" y="0"/>
                    <a:pt x="184" y="0"/>
                  </a:cubicBezTo>
                  <a:cubicBezTo>
                    <a:pt x="0" y="70"/>
                    <a:pt x="0" y="70"/>
                    <a:pt x="0" y="70"/>
                  </a:cubicBezTo>
                  <a:cubicBezTo>
                    <a:pt x="153" y="195"/>
                    <a:pt x="153" y="195"/>
                    <a:pt x="153" y="195"/>
                  </a:cubicBezTo>
                  <a:cubicBezTo>
                    <a:pt x="161" y="144"/>
                    <a:pt x="161" y="144"/>
                    <a:pt x="161" y="144"/>
                  </a:cubicBezTo>
                  <a:cubicBezTo>
                    <a:pt x="247" y="179"/>
                    <a:pt x="257" y="237"/>
                    <a:pt x="257" y="280"/>
                  </a:cubicBezTo>
                  <a:cubicBezTo>
                    <a:pt x="257" y="717"/>
                    <a:pt x="257" y="717"/>
                    <a:pt x="257" y="717"/>
                  </a:cubicBezTo>
                  <a:lnTo>
                    <a:pt x="347" y="717"/>
                  </a:lnTo>
                  <a:close/>
                </a:path>
              </a:pathLst>
            </a:custGeom>
            <a:solidFill>
              <a:srgbClr val="288D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dirty="0"/>
            </a:p>
          </p:txBody>
        </p:sp>
        <p:sp>
          <p:nvSpPr>
            <p:cNvPr id="8" name="Freeform 6">
              <a:extLst>
                <a:ext uri="{FF2B5EF4-FFF2-40B4-BE49-F238E27FC236}">
                  <a16:creationId xmlns:a16="http://schemas.microsoft.com/office/drawing/2014/main" id="{523DAD8C-77B4-0CA9-3F94-C35A7A16A312}"/>
                </a:ext>
              </a:extLst>
            </p:cNvPr>
            <p:cNvSpPr>
              <a:spLocks/>
            </p:cNvSpPr>
            <p:nvPr/>
          </p:nvSpPr>
          <p:spPr bwMode="auto">
            <a:xfrm>
              <a:off x="6746121" y="3788131"/>
              <a:ext cx="3916714" cy="5374627"/>
            </a:xfrm>
            <a:custGeom>
              <a:avLst/>
              <a:gdLst>
                <a:gd name="T0" fmla="*/ 1555 w 1555"/>
                <a:gd name="T1" fmla="*/ 101 h 2134"/>
                <a:gd name="T2" fmla="*/ 1386 w 1555"/>
                <a:gd name="T3" fmla="*/ 0 h 2134"/>
                <a:gd name="T4" fmla="*/ 1385 w 1555"/>
                <a:gd name="T5" fmla="*/ 54 h 2134"/>
                <a:gd name="T6" fmla="*/ 1318 w 1555"/>
                <a:gd name="T7" fmla="*/ 52 h 2134"/>
                <a:gd name="T8" fmla="*/ 480 w 1555"/>
                <a:gd name="T9" fmla="*/ 98 h 2134"/>
                <a:gd name="T10" fmla="*/ 157 w 1555"/>
                <a:gd name="T11" fmla="*/ 249 h 2134"/>
                <a:gd name="T12" fmla="*/ 0 w 1555"/>
                <a:gd name="T13" fmla="*/ 561 h 2134"/>
                <a:gd name="T14" fmla="*/ 0 w 1555"/>
                <a:gd name="T15" fmla="*/ 564 h 2134"/>
                <a:gd name="T16" fmla="*/ 0 w 1555"/>
                <a:gd name="T17" fmla="*/ 2134 h 2134"/>
                <a:gd name="T18" fmla="*/ 90 w 1555"/>
                <a:gd name="T19" fmla="*/ 2134 h 2134"/>
                <a:gd name="T20" fmla="*/ 90 w 1555"/>
                <a:gd name="T21" fmla="*/ 568 h 2134"/>
                <a:gd name="T22" fmla="*/ 501 w 1555"/>
                <a:gd name="T23" fmla="*/ 186 h 2134"/>
                <a:gd name="T24" fmla="*/ 1316 w 1555"/>
                <a:gd name="T25" fmla="*/ 142 h 2134"/>
                <a:gd name="T26" fmla="*/ 1384 w 1555"/>
                <a:gd name="T27" fmla="*/ 144 h 2134"/>
                <a:gd name="T28" fmla="*/ 1383 w 1555"/>
                <a:gd name="T29" fmla="*/ 197 h 2134"/>
                <a:gd name="T30" fmla="*/ 1555 w 1555"/>
                <a:gd name="T31" fmla="*/ 101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5" h="2134">
                  <a:moveTo>
                    <a:pt x="1555" y="101"/>
                  </a:moveTo>
                  <a:cubicBezTo>
                    <a:pt x="1386" y="0"/>
                    <a:pt x="1386" y="0"/>
                    <a:pt x="1386" y="0"/>
                  </a:cubicBezTo>
                  <a:cubicBezTo>
                    <a:pt x="1385" y="54"/>
                    <a:pt x="1385" y="54"/>
                    <a:pt x="1385" y="54"/>
                  </a:cubicBezTo>
                  <a:cubicBezTo>
                    <a:pt x="1363" y="53"/>
                    <a:pt x="1341" y="53"/>
                    <a:pt x="1318" y="52"/>
                  </a:cubicBezTo>
                  <a:cubicBezTo>
                    <a:pt x="1041" y="47"/>
                    <a:pt x="727" y="40"/>
                    <a:pt x="480" y="98"/>
                  </a:cubicBezTo>
                  <a:cubicBezTo>
                    <a:pt x="341" y="131"/>
                    <a:pt x="236" y="180"/>
                    <a:pt x="157" y="249"/>
                  </a:cubicBezTo>
                  <a:cubicBezTo>
                    <a:pt x="66" y="328"/>
                    <a:pt x="13" y="433"/>
                    <a:pt x="0" y="561"/>
                  </a:cubicBezTo>
                  <a:cubicBezTo>
                    <a:pt x="0" y="564"/>
                    <a:pt x="0" y="564"/>
                    <a:pt x="0" y="564"/>
                  </a:cubicBezTo>
                  <a:cubicBezTo>
                    <a:pt x="0" y="2134"/>
                    <a:pt x="0" y="2134"/>
                    <a:pt x="0" y="2134"/>
                  </a:cubicBezTo>
                  <a:cubicBezTo>
                    <a:pt x="90" y="2134"/>
                    <a:pt x="90" y="2134"/>
                    <a:pt x="90" y="2134"/>
                  </a:cubicBezTo>
                  <a:cubicBezTo>
                    <a:pt x="90" y="568"/>
                    <a:pt x="90" y="568"/>
                    <a:pt x="90" y="568"/>
                  </a:cubicBezTo>
                  <a:cubicBezTo>
                    <a:pt x="111" y="368"/>
                    <a:pt x="242" y="247"/>
                    <a:pt x="501" y="186"/>
                  </a:cubicBezTo>
                  <a:cubicBezTo>
                    <a:pt x="737" y="130"/>
                    <a:pt x="1045" y="137"/>
                    <a:pt x="1316" y="142"/>
                  </a:cubicBezTo>
                  <a:cubicBezTo>
                    <a:pt x="1339" y="143"/>
                    <a:pt x="1361" y="143"/>
                    <a:pt x="1384" y="144"/>
                  </a:cubicBezTo>
                  <a:cubicBezTo>
                    <a:pt x="1383" y="197"/>
                    <a:pt x="1383" y="197"/>
                    <a:pt x="1383" y="197"/>
                  </a:cubicBezTo>
                  <a:lnTo>
                    <a:pt x="1555" y="101"/>
                  </a:lnTo>
                  <a:close/>
                </a:path>
              </a:pathLst>
            </a:custGeom>
            <a:solidFill>
              <a:srgbClr val="7CD3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dirty="0"/>
            </a:p>
          </p:txBody>
        </p:sp>
        <p:sp>
          <p:nvSpPr>
            <p:cNvPr id="10" name="Freeform 8">
              <a:extLst>
                <a:ext uri="{FF2B5EF4-FFF2-40B4-BE49-F238E27FC236}">
                  <a16:creationId xmlns:a16="http://schemas.microsoft.com/office/drawing/2014/main" id="{5E9F7BC4-338D-3113-9269-55266038A3A3}"/>
                </a:ext>
              </a:extLst>
            </p:cNvPr>
            <p:cNvSpPr>
              <a:spLocks/>
            </p:cNvSpPr>
            <p:nvPr/>
          </p:nvSpPr>
          <p:spPr bwMode="auto">
            <a:xfrm>
              <a:off x="7840377" y="6068374"/>
              <a:ext cx="1780623" cy="3094384"/>
            </a:xfrm>
            <a:custGeom>
              <a:avLst/>
              <a:gdLst>
                <a:gd name="T0" fmla="*/ 707 w 707"/>
                <a:gd name="T1" fmla="*/ 101 h 1229"/>
                <a:gd name="T2" fmla="*/ 538 w 707"/>
                <a:gd name="T3" fmla="*/ 0 h 1229"/>
                <a:gd name="T4" fmla="*/ 537 w 707"/>
                <a:gd name="T5" fmla="*/ 54 h 1229"/>
                <a:gd name="T6" fmla="*/ 199 w 707"/>
                <a:gd name="T7" fmla="*/ 85 h 1229"/>
                <a:gd name="T8" fmla="*/ 0 w 707"/>
                <a:gd name="T9" fmla="*/ 361 h 1229"/>
                <a:gd name="T10" fmla="*/ 0 w 707"/>
                <a:gd name="T11" fmla="*/ 362 h 1229"/>
                <a:gd name="T12" fmla="*/ 0 w 707"/>
                <a:gd name="T13" fmla="*/ 1229 h 1229"/>
                <a:gd name="T14" fmla="*/ 90 w 707"/>
                <a:gd name="T15" fmla="*/ 1229 h 1229"/>
                <a:gd name="T16" fmla="*/ 90 w 707"/>
                <a:gd name="T17" fmla="*/ 364 h 1229"/>
                <a:gd name="T18" fmla="*/ 536 w 707"/>
                <a:gd name="T19" fmla="*/ 144 h 1229"/>
                <a:gd name="T20" fmla="*/ 535 w 707"/>
                <a:gd name="T21" fmla="*/ 198 h 1229"/>
                <a:gd name="T22" fmla="*/ 707 w 707"/>
                <a:gd name="T23" fmla="*/ 101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7" h="1229">
                  <a:moveTo>
                    <a:pt x="707" y="101"/>
                  </a:moveTo>
                  <a:cubicBezTo>
                    <a:pt x="538" y="0"/>
                    <a:pt x="538" y="0"/>
                    <a:pt x="538" y="0"/>
                  </a:cubicBezTo>
                  <a:cubicBezTo>
                    <a:pt x="537" y="54"/>
                    <a:pt x="537" y="54"/>
                    <a:pt x="537" y="54"/>
                  </a:cubicBezTo>
                  <a:cubicBezTo>
                    <a:pt x="422" y="51"/>
                    <a:pt x="297" y="51"/>
                    <a:pt x="199" y="85"/>
                  </a:cubicBezTo>
                  <a:cubicBezTo>
                    <a:pt x="74" y="128"/>
                    <a:pt x="7" y="221"/>
                    <a:pt x="0" y="361"/>
                  </a:cubicBezTo>
                  <a:cubicBezTo>
                    <a:pt x="0" y="362"/>
                    <a:pt x="0" y="362"/>
                    <a:pt x="0" y="362"/>
                  </a:cubicBezTo>
                  <a:cubicBezTo>
                    <a:pt x="0" y="1229"/>
                    <a:pt x="0" y="1229"/>
                    <a:pt x="0" y="1229"/>
                  </a:cubicBezTo>
                  <a:cubicBezTo>
                    <a:pt x="90" y="1229"/>
                    <a:pt x="90" y="1229"/>
                    <a:pt x="90" y="1229"/>
                  </a:cubicBezTo>
                  <a:cubicBezTo>
                    <a:pt x="90" y="364"/>
                    <a:pt x="90" y="364"/>
                    <a:pt x="90" y="364"/>
                  </a:cubicBezTo>
                  <a:cubicBezTo>
                    <a:pt x="101" y="156"/>
                    <a:pt x="265" y="139"/>
                    <a:pt x="536" y="144"/>
                  </a:cubicBezTo>
                  <a:cubicBezTo>
                    <a:pt x="535" y="198"/>
                    <a:pt x="535" y="198"/>
                    <a:pt x="535" y="198"/>
                  </a:cubicBezTo>
                  <a:lnTo>
                    <a:pt x="707" y="101"/>
                  </a:lnTo>
                  <a:close/>
                </a:path>
              </a:pathLst>
            </a:custGeom>
            <a:solidFill>
              <a:srgbClr val="FBE7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dirty="0"/>
            </a:p>
          </p:txBody>
        </p:sp>
        <p:sp>
          <p:nvSpPr>
            <p:cNvPr id="11" name="Freeform 9">
              <a:extLst>
                <a:ext uri="{FF2B5EF4-FFF2-40B4-BE49-F238E27FC236}">
                  <a16:creationId xmlns:a16="http://schemas.microsoft.com/office/drawing/2014/main" id="{244962D1-EE77-B88F-5A01-F4B8C107D161}"/>
                </a:ext>
              </a:extLst>
            </p:cNvPr>
            <p:cNvSpPr>
              <a:spLocks/>
            </p:cNvSpPr>
            <p:nvPr/>
          </p:nvSpPr>
          <p:spPr bwMode="auto">
            <a:xfrm>
              <a:off x="6212098" y="5498314"/>
              <a:ext cx="2412932" cy="3664444"/>
            </a:xfrm>
            <a:custGeom>
              <a:avLst/>
              <a:gdLst>
                <a:gd name="T0" fmla="*/ 876 w 958"/>
                <a:gd name="T1" fmla="*/ 223 h 1455"/>
                <a:gd name="T2" fmla="*/ 682 w 958"/>
                <a:gd name="T3" fmla="*/ 116 h 1455"/>
                <a:gd name="T4" fmla="*/ 170 w 958"/>
                <a:gd name="T5" fmla="*/ 54 h 1455"/>
                <a:gd name="T6" fmla="*/ 169 w 958"/>
                <a:gd name="T7" fmla="*/ 0 h 1455"/>
                <a:gd name="T8" fmla="*/ 0 w 958"/>
                <a:gd name="T9" fmla="*/ 102 h 1455"/>
                <a:gd name="T10" fmla="*/ 173 w 958"/>
                <a:gd name="T11" fmla="*/ 197 h 1455"/>
                <a:gd name="T12" fmla="*/ 172 w 958"/>
                <a:gd name="T13" fmla="*/ 144 h 1455"/>
                <a:gd name="T14" fmla="*/ 868 w 958"/>
                <a:gd name="T15" fmla="*/ 414 h 1455"/>
                <a:gd name="T16" fmla="*/ 868 w 958"/>
                <a:gd name="T17" fmla="*/ 1455 h 1455"/>
                <a:gd name="T18" fmla="*/ 958 w 958"/>
                <a:gd name="T19" fmla="*/ 1455 h 1455"/>
                <a:gd name="T20" fmla="*/ 958 w 958"/>
                <a:gd name="T21" fmla="*/ 413 h 1455"/>
                <a:gd name="T22" fmla="*/ 876 w 958"/>
                <a:gd name="T23" fmla="*/ 22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8" h="1455">
                  <a:moveTo>
                    <a:pt x="876" y="223"/>
                  </a:moveTo>
                  <a:cubicBezTo>
                    <a:pt x="830" y="179"/>
                    <a:pt x="765" y="143"/>
                    <a:pt x="682" y="116"/>
                  </a:cubicBezTo>
                  <a:cubicBezTo>
                    <a:pt x="556" y="76"/>
                    <a:pt x="384" y="55"/>
                    <a:pt x="170" y="54"/>
                  </a:cubicBezTo>
                  <a:cubicBezTo>
                    <a:pt x="169" y="0"/>
                    <a:pt x="169" y="0"/>
                    <a:pt x="169" y="0"/>
                  </a:cubicBezTo>
                  <a:cubicBezTo>
                    <a:pt x="0" y="102"/>
                    <a:pt x="0" y="102"/>
                    <a:pt x="0" y="102"/>
                  </a:cubicBezTo>
                  <a:cubicBezTo>
                    <a:pt x="173" y="197"/>
                    <a:pt x="173" y="197"/>
                    <a:pt x="173" y="197"/>
                  </a:cubicBezTo>
                  <a:cubicBezTo>
                    <a:pt x="172" y="144"/>
                    <a:pt x="172" y="144"/>
                    <a:pt x="172" y="144"/>
                  </a:cubicBezTo>
                  <a:cubicBezTo>
                    <a:pt x="496" y="145"/>
                    <a:pt x="866" y="195"/>
                    <a:pt x="868" y="414"/>
                  </a:cubicBezTo>
                  <a:cubicBezTo>
                    <a:pt x="868" y="1455"/>
                    <a:pt x="868" y="1455"/>
                    <a:pt x="868" y="1455"/>
                  </a:cubicBezTo>
                  <a:cubicBezTo>
                    <a:pt x="958" y="1455"/>
                    <a:pt x="958" y="1455"/>
                    <a:pt x="958" y="1455"/>
                  </a:cubicBezTo>
                  <a:cubicBezTo>
                    <a:pt x="958" y="413"/>
                    <a:pt x="958" y="413"/>
                    <a:pt x="958" y="413"/>
                  </a:cubicBezTo>
                  <a:cubicBezTo>
                    <a:pt x="957" y="340"/>
                    <a:pt x="930" y="276"/>
                    <a:pt x="876" y="223"/>
                  </a:cubicBezTo>
                  <a:close/>
                </a:path>
              </a:pathLst>
            </a:custGeom>
            <a:solidFill>
              <a:srgbClr val="EE73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dirty="0"/>
            </a:p>
          </p:txBody>
        </p:sp>
        <p:sp>
          <p:nvSpPr>
            <p:cNvPr id="12" name="Rectangle 11">
              <a:extLst>
                <a:ext uri="{FF2B5EF4-FFF2-40B4-BE49-F238E27FC236}">
                  <a16:creationId xmlns:a16="http://schemas.microsoft.com/office/drawing/2014/main" id="{DED271D7-F38E-33D9-9F5E-8DC5C3056F5F}"/>
                </a:ext>
              </a:extLst>
            </p:cNvPr>
            <p:cNvSpPr/>
            <p:nvPr/>
          </p:nvSpPr>
          <p:spPr>
            <a:xfrm>
              <a:off x="11028202" y="3619300"/>
              <a:ext cx="5730220" cy="660717"/>
            </a:xfrm>
            <a:prstGeom prst="rect">
              <a:avLst/>
            </a:prstGeom>
          </p:spPr>
          <p:txBody>
            <a:bodyPr wrap="square">
              <a:spAutoFit/>
            </a:bodyPr>
            <a:lstStyle/>
            <a:p>
              <a:pPr>
                <a:lnSpc>
                  <a:spcPct val="150000"/>
                </a:lnSpc>
              </a:pPr>
              <a:r>
                <a:rPr lang="en-US" sz="2200" dirty="0">
                  <a:solidFill>
                    <a:schemeClr val="tx1">
                      <a:lumMod val="75000"/>
                      <a:lumOff val="25000"/>
                    </a:schemeClr>
                  </a:solidFill>
                  <a:latin typeface="Open Sans" panose="020B0606030504020204" pitchFamily="34" charset="0"/>
                </a:rPr>
                <a:t>Enhanced creative exploration</a:t>
              </a:r>
            </a:p>
          </p:txBody>
        </p:sp>
        <p:sp>
          <p:nvSpPr>
            <p:cNvPr id="13" name="Rectangle 12">
              <a:extLst>
                <a:ext uri="{FF2B5EF4-FFF2-40B4-BE49-F238E27FC236}">
                  <a16:creationId xmlns:a16="http://schemas.microsoft.com/office/drawing/2014/main" id="{7D4B2383-AB75-FBCE-697B-9FD3BE99A581}"/>
                </a:ext>
              </a:extLst>
            </p:cNvPr>
            <p:cNvSpPr/>
            <p:nvPr/>
          </p:nvSpPr>
          <p:spPr>
            <a:xfrm>
              <a:off x="10228314" y="6014798"/>
              <a:ext cx="5528938" cy="660717"/>
            </a:xfrm>
            <a:prstGeom prst="rect">
              <a:avLst/>
            </a:prstGeom>
          </p:spPr>
          <p:txBody>
            <a:bodyPr wrap="square">
              <a:spAutoFit/>
            </a:bodyPr>
            <a:lstStyle/>
            <a:p>
              <a:pPr algn="ctr">
                <a:lnSpc>
                  <a:spcPct val="150000"/>
                </a:lnSpc>
              </a:pPr>
              <a:r>
                <a:rPr lang="en-US" sz="2200" dirty="0">
                  <a:solidFill>
                    <a:schemeClr val="tx1">
                      <a:lumMod val="75000"/>
                      <a:lumOff val="25000"/>
                    </a:schemeClr>
                  </a:solidFill>
                  <a:latin typeface="Open Sans" panose="020B0606030504020204" pitchFamily="34" charset="0"/>
                </a:rPr>
                <a:t>Personalized user experience</a:t>
              </a:r>
            </a:p>
          </p:txBody>
        </p:sp>
        <p:sp>
          <p:nvSpPr>
            <p:cNvPr id="14" name="Rectangle 13">
              <a:extLst>
                <a:ext uri="{FF2B5EF4-FFF2-40B4-BE49-F238E27FC236}">
                  <a16:creationId xmlns:a16="http://schemas.microsoft.com/office/drawing/2014/main" id="{E2B664E6-4BA5-EF13-BAA0-591B2DE48B96}"/>
                </a:ext>
              </a:extLst>
            </p:cNvPr>
            <p:cNvSpPr/>
            <p:nvPr/>
          </p:nvSpPr>
          <p:spPr>
            <a:xfrm>
              <a:off x="2567766" y="5367172"/>
              <a:ext cx="3466482" cy="660717"/>
            </a:xfrm>
            <a:prstGeom prst="rect">
              <a:avLst/>
            </a:prstGeom>
          </p:spPr>
          <p:txBody>
            <a:bodyPr wrap="square">
              <a:spAutoFit/>
            </a:bodyPr>
            <a:lstStyle/>
            <a:p>
              <a:pPr>
                <a:lnSpc>
                  <a:spcPct val="150000"/>
                </a:lnSpc>
              </a:pPr>
              <a:r>
                <a:rPr lang="en-US" sz="2200" dirty="0">
                  <a:solidFill>
                    <a:schemeClr val="tx1">
                      <a:lumMod val="75000"/>
                      <a:lumOff val="25000"/>
                    </a:schemeClr>
                  </a:solidFill>
                  <a:latin typeface="Open Sans" panose="020B0606030504020204" pitchFamily="34" charset="0"/>
                </a:rPr>
                <a:t>Rapid exploration</a:t>
              </a:r>
            </a:p>
          </p:txBody>
        </p:sp>
        <p:sp>
          <p:nvSpPr>
            <p:cNvPr id="15" name="Rectangle 14">
              <a:extLst>
                <a:ext uri="{FF2B5EF4-FFF2-40B4-BE49-F238E27FC236}">
                  <a16:creationId xmlns:a16="http://schemas.microsoft.com/office/drawing/2014/main" id="{A635621F-FFF5-5BDB-6087-A6398EE2986A}"/>
                </a:ext>
              </a:extLst>
            </p:cNvPr>
            <p:cNvSpPr/>
            <p:nvPr/>
          </p:nvSpPr>
          <p:spPr>
            <a:xfrm>
              <a:off x="1299990" y="7178153"/>
              <a:ext cx="3946263" cy="550158"/>
            </a:xfrm>
            <a:prstGeom prst="rect">
              <a:avLst/>
            </a:prstGeom>
          </p:spPr>
          <p:txBody>
            <a:bodyPr wrap="square">
              <a:spAutoFit/>
            </a:bodyPr>
            <a:lstStyle/>
            <a:p>
              <a:pPr algn="ctr">
                <a:lnSpc>
                  <a:spcPct val="114000"/>
                </a:lnSpc>
              </a:pPr>
              <a:r>
                <a:rPr lang="en-US" sz="2200" dirty="0">
                  <a:solidFill>
                    <a:schemeClr val="tx1">
                      <a:lumMod val="75000"/>
                      <a:lumOff val="25000"/>
                    </a:schemeClr>
                  </a:solidFill>
                  <a:latin typeface="Open Sans" panose="020B0606030504020204" pitchFamily="34" charset="0"/>
                </a:rPr>
                <a:t>Streamlined iteration</a:t>
              </a:r>
            </a:p>
          </p:txBody>
        </p:sp>
      </p:grpSp>
      <p:pic>
        <p:nvPicPr>
          <p:cNvPr id="20" name="Picture 19">
            <a:extLst>
              <a:ext uri="{FF2B5EF4-FFF2-40B4-BE49-F238E27FC236}">
                <a16:creationId xmlns:a16="http://schemas.microsoft.com/office/drawing/2014/main" id="{EED13872-EDEA-B637-93EC-5F72B5DEB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724" y="7656080"/>
            <a:ext cx="1504950" cy="685800"/>
          </a:xfrm>
          <a:prstGeom prst="rect">
            <a:avLst/>
          </a:prstGeom>
        </p:spPr>
      </p:pic>
      <p:sp>
        <p:nvSpPr>
          <p:cNvPr id="9" name="Brandline">
            <a:extLst>
              <a:ext uri="{FF2B5EF4-FFF2-40B4-BE49-F238E27FC236}">
                <a16:creationId xmlns:a16="http://schemas.microsoft.com/office/drawing/2014/main" id="{2B71BD47-75F1-DE94-0C34-95BC5C73C18C}"/>
              </a:ext>
            </a:extLst>
          </p:cNvPr>
          <p:cNvSpPr/>
          <p:nvPr/>
        </p:nvSpPr>
        <p:spPr>
          <a:xfrm>
            <a:off x="1993900" y="816324"/>
            <a:ext cx="122627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744005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5EA688-5A5B-A74D-F3C8-E0708E35A9BA}"/>
              </a:ext>
            </a:extLst>
          </p:cNvPr>
          <p:cNvSpPr>
            <a:spLocks noGrp="1"/>
          </p:cNvSpPr>
          <p:nvPr>
            <p:ph type="body" idx="2"/>
          </p:nvPr>
        </p:nvSpPr>
        <p:spPr>
          <a:xfrm>
            <a:off x="8128000" y="4459671"/>
            <a:ext cx="7315200" cy="2056717"/>
          </a:xfrm>
        </p:spPr>
        <p:txBody>
          <a:bodyPr/>
          <a:lstStyle/>
          <a:p>
            <a:r>
              <a:rPr lang="en-GB" dirty="0"/>
              <a:t>Tooltip pattern</a:t>
            </a:r>
          </a:p>
          <a:p>
            <a:r>
              <a:rPr lang="en-GB" dirty="0"/>
              <a:t>Spotlight pattern</a:t>
            </a:r>
          </a:p>
          <a:p>
            <a:r>
              <a:rPr lang="en-GB" dirty="0"/>
              <a:t>Breadcrumbs</a:t>
            </a:r>
          </a:p>
          <a:p>
            <a:r>
              <a:rPr lang="en-GB" dirty="0"/>
              <a:t>Hamburger menu</a:t>
            </a:r>
          </a:p>
        </p:txBody>
      </p:sp>
      <p:sp>
        <p:nvSpPr>
          <p:cNvPr id="6" name="Text Placeholder 5">
            <a:extLst>
              <a:ext uri="{FF2B5EF4-FFF2-40B4-BE49-F238E27FC236}">
                <a16:creationId xmlns:a16="http://schemas.microsoft.com/office/drawing/2014/main" id="{0D3506D9-F19A-5DE4-873D-3898E0EB3805}"/>
              </a:ext>
            </a:extLst>
          </p:cNvPr>
          <p:cNvSpPr>
            <a:spLocks noGrp="1"/>
          </p:cNvSpPr>
          <p:nvPr>
            <p:ph type="body" idx="10"/>
          </p:nvPr>
        </p:nvSpPr>
        <p:spPr>
          <a:xfrm>
            <a:off x="8128000" y="1930502"/>
            <a:ext cx="7315200" cy="2122665"/>
          </a:xfrm>
        </p:spPr>
        <p:txBody>
          <a:bodyPr/>
          <a:lstStyle/>
          <a:p>
            <a:r>
              <a:rPr lang="en-US" dirty="0"/>
              <a:t>Imagine you are a mobile app designer tasked with optimizing screen space on small devices. In mobile app navigation design, which navigation pattern takes precedence over others to conserve screen space by concealing the primary navigation menu?</a:t>
            </a:r>
            <a:endParaRPr lang="en-GB" dirty="0"/>
          </a:p>
        </p:txBody>
      </p:sp>
    </p:spTree>
    <p:extLst>
      <p:ext uri="{BB962C8B-B14F-4D97-AF65-F5344CB8AC3E}">
        <p14:creationId xmlns:p14="http://schemas.microsoft.com/office/powerpoint/2010/main" val="2343576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1D3C2-4A93-BCCC-0687-6FCDEF8B32AA}"/>
              </a:ext>
            </a:extLst>
          </p:cNvPr>
          <p:cNvSpPr>
            <a:spLocks noGrp="1"/>
          </p:cNvSpPr>
          <p:nvPr>
            <p:ph type="body" sz="quarter" idx="19"/>
          </p:nvPr>
        </p:nvSpPr>
        <p:spPr>
          <a:xfrm>
            <a:off x="734790" y="1980938"/>
            <a:ext cx="9632528" cy="5984843"/>
          </a:xfrm>
        </p:spPr>
        <p:txBody>
          <a:bodyPr/>
          <a:lstStyle/>
          <a:p>
            <a:r>
              <a:rPr lang="en-US" dirty="0"/>
              <a:t>Architectural design serves as a conceptual model that outlines the structure of a system and delineates how its components interact within a given framework.</a:t>
            </a:r>
          </a:p>
          <a:p>
            <a:r>
              <a:rPr lang="en-US" dirty="0"/>
              <a:t>UI and UX are closely interrelated, with UI focusing on the visual aspects of design and UX emphasizing the overall feel and </a:t>
            </a:r>
            <a:br>
              <a:rPr lang="en-US" dirty="0"/>
            </a:br>
            <a:r>
              <a:rPr lang="en-US" dirty="0"/>
              <a:t>user interaction.</a:t>
            </a:r>
          </a:p>
          <a:p>
            <a:r>
              <a:rPr lang="en-US" dirty="0"/>
              <a:t>Generative AI brings transformative capabilities to every stage of UI/UX design, significantly boosting creativity and efficiency in the design process.</a:t>
            </a:r>
          </a:p>
          <a:p>
            <a:r>
              <a:rPr lang="en-US" dirty="0"/>
              <a:t>Personalization involves dynamically adjusting content, features, and interactions to suit the unique characteristics, behaviors, and histories of individual users.</a:t>
            </a:r>
          </a:p>
          <a:p>
            <a:r>
              <a:rPr lang="en-US" dirty="0"/>
              <a:t>Wireframing acts as the preliminary sketch that establishes the structure and layout of a website or application.</a:t>
            </a:r>
          </a:p>
        </p:txBody>
      </p:sp>
    </p:spTree>
    <p:custDataLst>
      <p:tags r:id="rId1"/>
    </p:custDataLst>
    <p:extLst>
      <p:ext uri="{BB962C8B-B14F-4D97-AF65-F5344CB8AC3E}">
        <p14:creationId xmlns:p14="http://schemas.microsoft.com/office/powerpoint/2010/main" val="1466802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a:xfrm>
            <a:off x="2421577" y="328022"/>
            <a:ext cx="9696532" cy="1137649"/>
          </a:xfrm>
        </p:spPr>
        <p:txBody>
          <a:bodyPr/>
          <a:lstStyle/>
          <a:p>
            <a:r>
              <a:rPr lang="it-IT" dirty="0">
                <a:latin typeface="Open Sans" panose="020B0606030504020204" pitchFamily="34" charset="0"/>
              </a:rPr>
              <a:t>Implementing Generative AI in Framer for  </a:t>
            </a:r>
            <a:br>
              <a:rPr lang="it-IT" dirty="0">
                <a:latin typeface="Open Sans" panose="020B0606030504020204" pitchFamily="34" charset="0"/>
              </a:rPr>
            </a:br>
            <a:r>
              <a:rPr lang="it-IT" dirty="0">
                <a:latin typeface="Open Sans" panose="020B0606030504020204" pitchFamily="34" charset="0"/>
              </a:rPr>
              <a:t>E-commerce Prototyping </a:t>
            </a:r>
            <a:endParaRPr lang="en-US" dirty="0">
              <a:latin typeface="Open Sans" panose="020B0606030504020204" pitchFamily="34" charset="0"/>
            </a:endParaRP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p:txBody>
          <a:bodyPr>
            <a:normAutofit/>
          </a:bodyPr>
          <a:lstStyle/>
          <a:p>
            <a:pPr>
              <a:lnSpc>
                <a:spcPct val="115000"/>
              </a:lnSpc>
            </a:pPr>
            <a:r>
              <a:rPr lang="it-IT" dirty="0"/>
              <a:t>Demonstrate the process of implementing generative AI in framer for e-commerce prototyping</a:t>
            </a:r>
            <a:endParaRPr lang="en-US" dirty="0"/>
          </a:p>
          <a:p>
            <a:pPr>
              <a:lnSpc>
                <a:spcPct val="115000"/>
              </a:lnSpc>
            </a:pPr>
            <a:endParaRPr lang="en-US" dirty="0">
              <a:solidFill>
                <a:srgbClr val="404040"/>
              </a:solidFill>
            </a:endParaRPr>
          </a:p>
          <a:p>
            <a:pPr>
              <a:lnSpc>
                <a:spcPct val="115000"/>
              </a:lnSpc>
            </a:pPr>
            <a:r>
              <a:rPr lang="en-US" dirty="0">
                <a:solidFill>
                  <a:srgbClr val="404040"/>
                </a:solidFill>
              </a:rPr>
              <a:t>You are developing a responsive web design for 'Fresh Start Groceries', an e-commerce platform, using Framer to generate and enhance user interfaces.</a:t>
            </a:r>
          </a:p>
          <a:p>
            <a:pPr>
              <a:lnSpc>
                <a:spcPct val="115000"/>
              </a:lnSpc>
            </a:pPr>
            <a:endParaRPr lang="en-US" dirty="0">
              <a:solidFill>
                <a:srgbClr val="404040"/>
              </a:solidFill>
            </a:endParaRPr>
          </a:p>
          <a:p>
            <a:pPr>
              <a:lnSpc>
                <a:spcPct val="115000"/>
              </a:lnSpc>
            </a:pPr>
            <a:r>
              <a:rPr lang="en-US" dirty="0">
                <a:solidFill>
                  <a:srgbClr val="404040"/>
                </a:solidFill>
              </a:rPr>
              <a:t>This demonstration explains how Framer is leveraged to create a dynamic and responsive webpage for an online grocery store. Starting with generating a homepage that features a navigation bar, search field, and product sections like 'Featured Products' and 'Deals of the Day', the process involves using AI prompts to design subsequent pages for categories and product details. </a:t>
            </a:r>
            <a:br>
              <a:rPr lang="en-US" dirty="0">
                <a:solidFill>
                  <a:srgbClr val="404040"/>
                </a:solidFill>
              </a:rPr>
            </a:br>
            <a:endParaRPr lang="en-US" dirty="0">
              <a:solidFill>
                <a:srgbClr val="404040"/>
              </a:solidFill>
            </a:endParaRPr>
          </a:p>
          <a:p>
            <a:pPr>
              <a:lnSpc>
                <a:spcPct val="115000"/>
              </a:lnSpc>
            </a:pPr>
            <a:endParaRPr lang="en-US" dirty="0">
              <a:solidFill>
                <a:srgbClr val="404040"/>
              </a:solidFill>
            </a:endParaRPr>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dirty="0"/>
              <a:t>15</a:t>
            </a:r>
            <a:endParaRPr lang="en-US" dirty="0"/>
          </a:p>
        </p:txBody>
      </p:sp>
      <p:sp>
        <p:nvSpPr>
          <p:cNvPr id="5" name="Rectangle: Rounded Corners 4">
            <a:extLst>
              <a:ext uri="{FF2B5EF4-FFF2-40B4-BE49-F238E27FC236}">
                <a16:creationId xmlns:a16="http://schemas.microsoft.com/office/drawing/2014/main" id="{AD284EDC-F4AA-E73B-6F6F-A3116A285183}"/>
              </a:ext>
            </a:extLst>
          </p:cNvPr>
          <p:cNvSpPr/>
          <p:nvPr/>
        </p:nvSpPr>
        <p:spPr>
          <a:xfrm>
            <a:off x="1567014" y="7050507"/>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dirty="0">
                <a:solidFill>
                  <a:srgbClr val="404040"/>
                </a:solidFill>
                <a:latin typeface="Open Sans" panose="020B0606030504020204" pitchFamily="34" charset="0"/>
              </a:rPr>
              <a:t>Note: </a:t>
            </a:r>
            <a:r>
              <a:rPr lang="en-US" sz="2200" dirty="0">
                <a:solidFill>
                  <a:srgbClr val="404040"/>
                </a:solidFill>
                <a:latin typeface="Open Sans" panose="020B0606030504020204" pitchFamily="34" charset="0"/>
              </a:rPr>
              <a:t>Refer to the demo document for detailed steps</a:t>
            </a:r>
            <a:r>
              <a:rPr lang="en-IN" sz="2200" dirty="0">
                <a:solidFill>
                  <a:srgbClr val="404040"/>
                </a:solidFill>
                <a:latin typeface="Open Sans" panose="020B0606030504020204" pitchFamily="34" charset="0"/>
              </a:rPr>
              <a:t>:</a:t>
            </a:r>
            <a:endParaRPr lang="en-US" sz="2200" dirty="0">
              <a:solidFill>
                <a:srgbClr val="404040"/>
              </a:solidFill>
              <a:latin typeface="Open Sans" panose="020B0606030504020204" pitchFamily="34" charset="0"/>
            </a:endParaRPr>
          </a:p>
          <a:p>
            <a:pPr algn="ctr">
              <a:lnSpc>
                <a:spcPct val="115000"/>
              </a:lnSpc>
            </a:pPr>
            <a:r>
              <a:rPr lang="it-IT" sz="2200" dirty="0">
                <a:solidFill>
                  <a:srgbClr val="404040"/>
                </a:solidFill>
                <a:latin typeface="Open Sans" panose="020B0606030504020204" pitchFamily="34" charset="0"/>
              </a:rPr>
              <a:t>05_Implementing_Generative_AI_in_Framer_for_E-commerce_Prototyping</a:t>
            </a:r>
            <a:endParaRPr lang="en-IN" sz="2200" dirty="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1322389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FBF8-7F28-24A6-6FAA-193346B5BEA1}"/>
              </a:ext>
            </a:extLst>
          </p:cNvPr>
          <p:cNvSpPr>
            <a:spLocks noGrp="1"/>
          </p:cNvSpPr>
          <p:nvPr>
            <p:ph type="title"/>
          </p:nvPr>
        </p:nvSpPr>
        <p:spPr>
          <a:xfrm>
            <a:off x="2421577" y="344310"/>
            <a:ext cx="9696532" cy="1137649"/>
          </a:xfrm>
        </p:spPr>
        <p:txBody>
          <a:bodyPr/>
          <a:lstStyle/>
          <a:p>
            <a:r>
              <a:rPr lang="en-US" dirty="0">
                <a:latin typeface="Open Sans" panose="020B0606030504020204" pitchFamily="34" charset="0"/>
              </a:rPr>
              <a:t>Building and </a:t>
            </a:r>
            <a:r>
              <a:rPr lang="en-US">
                <a:latin typeface="Open Sans" panose="020B0606030504020204" pitchFamily="34" charset="0"/>
              </a:rPr>
              <a:t>Enhancing</a:t>
            </a:r>
            <a:r>
              <a:rPr lang="en-US" dirty="0">
                <a:latin typeface="Open Sans" panose="020B0606030504020204" pitchFamily="34" charset="0"/>
              </a:rPr>
              <a:t> a PHP E-Commerce Website Using Generative AI </a:t>
            </a:r>
          </a:p>
        </p:txBody>
      </p:sp>
      <p:sp>
        <p:nvSpPr>
          <p:cNvPr id="3" name="Text Placeholder 2">
            <a:extLst>
              <a:ext uri="{FF2B5EF4-FFF2-40B4-BE49-F238E27FC236}">
                <a16:creationId xmlns:a16="http://schemas.microsoft.com/office/drawing/2014/main" id="{0462AC37-AF0C-8E1F-A429-F39E0AAC6E4E}"/>
              </a:ext>
            </a:extLst>
          </p:cNvPr>
          <p:cNvSpPr>
            <a:spLocks noGrp="1"/>
          </p:cNvSpPr>
          <p:nvPr>
            <p:ph type="body" sz="quarter" idx="11"/>
          </p:nvPr>
        </p:nvSpPr>
        <p:spPr/>
        <p:txBody>
          <a:bodyPr>
            <a:normAutofit/>
          </a:bodyPr>
          <a:lstStyle/>
          <a:p>
            <a:pPr>
              <a:lnSpc>
                <a:spcPct val="115000"/>
              </a:lnSpc>
            </a:pPr>
            <a:r>
              <a:rPr lang="en-US" dirty="0">
                <a:solidFill>
                  <a:srgbClr val="404040"/>
                </a:solidFill>
              </a:rPr>
              <a:t>Demonstrate the process of building and enhancing an e-commerce website using generative AI</a:t>
            </a:r>
          </a:p>
          <a:p>
            <a:pPr>
              <a:lnSpc>
                <a:spcPct val="115000"/>
              </a:lnSpc>
            </a:pPr>
            <a:endParaRPr lang="en-US" dirty="0">
              <a:solidFill>
                <a:srgbClr val="404040"/>
              </a:solidFill>
            </a:endParaRPr>
          </a:p>
          <a:p>
            <a:pPr>
              <a:lnSpc>
                <a:spcPct val="115000"/>
              </a:lnSpc>
            </a:pPr>
            <a:r>
              <a:rPr lang="en-US" dirty="0">
                <a:solidFill>
                  <a:srgbClr val="404040"/>
                </a:solidFill>
              </a:rPr>
              <a:t>You are tasked with developing and refining a PHP-based e-commerce website for a grocery store, leveraging generative AI to streamline the creation process.</a:t>
            </a:r>
          </a:p>
          <a:p>
            <a:pPr>
              <a:lnSpc>
                <a:spcPct val="115000"/>
              </a:lnSpc>
            </a:pPr>
            <a:endParaRPr lang="en-US" dirty="0">
              <a:solidFill>
                <a:srgbClr val="404040"/>
              </a:solidFill>
            </a:endParaRPr>
          </a:p>
          <a:p>
            <a:pPr>
              <a:lnSpc>
                <a:spcPct val="115000"/>
              </a:lnSpc>
            </a:pPr>
            <a:r>
              <a:rPr lang="en-US" dirty="0">
                <a:solidFill>
                  <a:srgbClr val="404040"/>
                </a:solidFill>
              </a:rPr>
              <a:t>This demonstration details how generative AI, particularly ChatGPT, assists in generating the initial PHP scripts for a grocery e-commerce homepage with static sample data. The process involves creating a structured homepage that includes featured products, navigation, and a footer. </a:t>
            </a:r>
          </a:p>
        </p:txBody>
      </p:sp>
      <p:sp>
        <p:nvSpPr>
          <p:cNvPr id="4" name="Text Placeholder 3">
            <a:extLst>
              <a:ext uri="{FF2B5EF4-FFF2-40B4-BE49-F238E27FC236}">
                <a16:creationId xmlns:a16="http://schemas.microsoft.com/office/drawing/2014/main" id="{9EB5392A-BD30-A33A-CD8F-B398BC659390}"/>
              </a:ext>
            </a:extLst>
          </p:cNvPr>
          <p:cNvSpPr>
            <a:spLocks noGrp="1"/>
          </p:cNvSpPr>
          <p:nvPr>
            <p:ph type="body" sz="quarter" idx="14"/>
          </p:nvPr>
        </p:nvSpPr>
        <p:spPr/>
        <p:txBody>
          <a:bodyPr/>
          <a:lstStyle/>
          <a:p>
            <a:r>
              <a:rPr lang="en-IN" dirty="0"/>
              <a:t>15</a:t>
            </a:r>
            <a:endParaRPr lang="en-US" dirty="0"/>
          </a:p>
        </p:txBody>
      </p:sp>
      <p:sp>
        <p:nvSpPr>
          <p:cNvPr id="5" name="Rectangle: Rounded Corners 4">
            <a:extLst>
              <a:ext uri="{FF2B5EF4-FFF2-40B4-BE49-F238E27FC236}">
                <a16:creationId xmlns:a16="http://schemas.microsoft.com/office/drawing/2014/main" id="{AD284EDC-F4AA-E73B-6F6F-A3116A285183}"/>
              </a:ext>
            </a:extLst>
          </p:cNvPr>
          <p:cNvSpPr/>
          <p:nvPr/>
        </p:nvSpPr>
        <p:spPr>
          <a:xfrm>
            <a:off x="1567014" y="7050507"/>
            <a:ext cx="13121975" cy="102494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sz="2200" b="1" dirty="0">
                <a:solidFill>
                  <a:srgbClr val="404040"/>
                </a:solidFill>
                <a:latin typeface="Open Sans" panose="020B0606030504020204" pitchFamily="34" charset="0"/>
              </a:rPr>
              <a:t>Note: </a:t>
            </a:r>
            <a:r>
              <a:rPr lang="en-US" sz="2200" dirty="0">
                <a:solidFill>
                  <a:srgbClr val="404040"/>
                </a:solidFill>
                <a:latin typeface="Open Sans" panose="020B0606030504020204" pitchFamily="34" charset="0"/>
              </a:rPr>
              <a:t>Refer to the demo document for detailed steps</a:t>
            </a:r>
            <a:r>
              <a:rPr lang="en-IN" sz="2200" dirty="0">
                <a:solidFill>
                  <a:srgbClr val="404040"/>
                </a:solidFill>
                <a:latin typeface="Open Sans" panose="020B0606030504020204" pitchFamily="34" charset="0"/>
              </a:rPr>
              <a:t>:</a:t>
            </a:r>
            <a:endParaRPr lang="en-US" sz="2200" dirty="0">
              <a:solidFill>
                <a:srgbClr val="404040"/>
              </a:solidFill>
              <a:latin typeface="Open Sans" panose="020B0606030504020204" pitchFamily="34" charset="0"/>
            </a:endParaRPr>
          </a:p>
          <a:p>
            <a:pPr algn="ctr">
              <a:lnSpc>
                <a:spcPct val="115000"/>
              </a:lnSpc>
            </a:pPr>
            <a:r>
              <a:rPr lang="en-US" sz="2200" dirty="0">
                <a:solidFill>
                  <a:srgbClr val="404040"/>
                </a:solidFill>
                <a:latin typeface="Open Sans" panose="020B0606030504020204" pitchFamily="34" charset="0"/>
              </a:rPr>
              <a:t>06_Building and Enhancing a PHP E-Commerce Website Using Generative AI</a:t>
            </a:r>
            <a:endParaRPr lang="en-IN" sz="2200" dirty="0">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3654492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554D72-A874-02A4-5BAA-EA1410FE7B5B}"/>
              </a:ext>
            </a:extLst>
          </p:cNvPr>
          <p:cNvSpPr>
            <a:spLocks noGrp="1"/>
          </p:cNvSpPr>
          <p:nvPr>
            <p:ph type="body" sz="quarter" idx="12"/>
          </p:nvPr>
        </p:nvSpPr>
        <p:spPr>
          <a:xfrm>
            <a:off x="1291858" y="2370301"/>
            <a:ext cx="14015876" cy="6773699"/>
          </a:xfrm>
        </p:spPr>
        <p:txBody>
          <a:bodyPr>
            <a:normAutofit/>
          </a:bodyPr>
          <a:lstStyle/>
          <a:p>
            <a:pPr>
              <a:lnSpc>
                <a:spcPct val="113999"/>
              </a:lnSpc>
            </a:pPr>
            <a:r>
              <a:rPr lang="en-US" dirty="0"/>
              <a:t>In this project, we delve into the practical application of generative AI prompts to expedite the frontend development process for a grocery e-commerce website. </a:t>
            </a:r>
          </a:p>
          <a:p>
            <a:pPr>
              <a:lnSpc>
                <a:spcPct val="113999"/>
              </a:lnSpc>
            </a:pPr>
            <a:endParaRPr lang="en-US" dirty="0"/>
          </a:p>
          <a:p>
            <a:pPr>
              <a:lnSpc>
                <a:spcPct val="113999"/>
              </a:lnSpc>
            </a:pPr>
            <a:r>
              <a:rPr lang="en-US" dirty="0"/>
              <a:t>By leveraging ChatGPT, we aim to streamline the creation of essential web pages such as contact, shop, and cart pages. The goal is to ensure seamless site navigation, facilitated by XAMPP as the local server environment and PHP for backend scripting.</a:t>
            </a:r>
          </a:p>
          <a:p>
            <a:pPr>
              <a:lnSpc>
                <a:spcPct val="113999"/>
              </a:lnSpc>
            </a:pPr>
            <a:endParaRPr lang="en-IN" dirty="0"/>
          </a:p>
          <a:p>
            <a:pPr>
              <a:lnSpc>
                <a:spcPct val="113999"/>
              </a:lnSpc>
            </a:pPr>
            <a:r>
              <a:rPr lang="en-IN" b="1" dirty="0"/>
              <a:t>Task: </a:t>
            </a:r>
          </a:p>
          <a:p>
            <a:pPr marL="457189" indent="-457189">
              <a:lnSpc>
                <a:spcPct val="113999"/>
              </a:lnSpc>
              <a:buFont typeface="+mj-lt"/>
              <a:buAutoNum type="alphaLcParenR"/>
            </a:pPr>
            <a:r>
              <a:rPr lang="en-US" dirty="0"/>
              <a:t>Create a contact page for the grocery website using ChatGPT </a:t>
            </a:r>
          </a:p>
          <a:p>
            <a:pPr marL="457189" indent="-457189">
              <a:lnSpc>
                <a:spcPct val="113999"/>
              </a:lnSpc>
              <a:buFont typeface="+mj-lt"/>
              <a:buAutoNum type="alphaLcParenR"/>
            </a:pPr>
            <a:r>
              <a:rPr lang="en-US" dirty="0"/>
              <a:t>Generate a cart page for the grocery website through ChatGPT </a:t>
            </a:r>
          </a:p>
          <a:p>
            <a:pPr marL="457189" indent="-457189">
              <a:lnSpc>
                <a:spcPct val="113999"/>
              </a:lnSpc>
              <a:buFont typeface="+mj-lt"/>
              <a:buAutoNum type="alphaLcParenR"/>
            </a:pPr>
            <a:r>
              <a:rPr lang="en-US" dirty="0"/>
              <a:t>Generate CSS script to fix header and footer </a:t>
            </a:r>
            <a:endParaRPr lang="en-IN" dirty="0"/>
          </a:p>
        </p:txBody>
      </p:sp>
      <p:sp>
        <p:nvSpPr>
          <p:cNvPr id="6" name="Text Placeholder 5">
            <a:extLst>
              <a:ext uri="{FF2B5EF4-FFF2-40B4-BE49-F238E27FC236}">
                <a16:creationId xmlns:a16="http://schemas.microsoft.com/office/drawing/2014/main" id="{8CFA936E-F93E-38EE-0E1D-E450CCDDC3B1}"/>
              </a:ext>
            </a:extLst>
          </p:cNvPr>
          <p:cNvSpPr>
            <a:spLocks noGrp="1"/>
          </p:cNvSpPr>
          <p:nvPr>
            <p:ph type="body" sz="quarter" idx="14"/>
          </p:nvPr>
        </p:nvSpPr>
        <p:spPr>
          <a:xfrm>
            <a:off x="13416913" y="1793561"/>
            <a:ext cx="565787" cy="574675"/>
          </a:xfrm>
        </p:spPr>
        <p:txBody>
          <a:bodyPr/>
          <a:lstStyle/>
          <a:p>
            <a:r>
              <a:rPr lang="en-US"/>
              <a:t>3</a:t>
            </a:r>
            <a:r>
              <a:rPr lang="en-IN"/>
              <a:t>0</a:t>
            </a:r>
          </a:p>
        </p:txBody>
      </p:sp>
    </p:spTree>
    <p:custDataLst>
      <p:tags r:id="rId1"/>
    </p:custDataLst>
    <p:extLst>
      <p:ext uri="{BB962C8B-B14F-4D97-AF65-F5344CB8AC3E}">
        <p14:creationId xmlns:p14="http://schemas.microsoft.com/office/powerpoint/2010/main" val="3762157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8357FB8-5714-D164-8214-9A13E6586A70}"/>
              </a:ext>
            </a:extLst>
          </p:cNvPr>
          <p:cNvSpPr>
            <a:spLocks noGrp="1"/>
          </p:cNvSpPr>
          <p:nvPr>
            <p:ph type="body" sz="quarter" idx="10"/>
          </p:nvPr>
        </p:nvSpPr>
        <p:spPr>
          <a:xfrm>
            <a:off x="4840224" y="2491233"/>
            <a:ext cx="10622328" cy="6169927"/>
          </a:xfrm>
        </p:spPr>
        <p:txBody>
          <a:bodyPr>
            <a:normAutofit/>
          </a:bodyPr>
          <a:lstStyle/>
          <a:p>
            <a:pPr>
              <a:lnSpc>
                <a:spcPct val="113999"/>
              </a:lnSpc>
            </a:pPr>
            <a:r>
              <a:rPr lang="en-US" dirty="0"/>
              <a:t>The objective is to develop frontend starter code for the Book_A_Taxi ride booking application using Generative AI tools. The primary task is to use </a:t>
            </a:r>
          </a:p>
          <a:p>
            <a:pPr>
              <a:lnSpc>
                <a:spcPct val="113999"/>
              </a:lnSpc>
            </a:pPr>
            <a:r>
              <a:rPr lang="en-US" dirty="0"/>
              <a:t>AI-driven prompts to establish the foundational code structure for the website.</a:t>
            </a:r>
            <a:br>
              <a:rPr lang="en-US" dirty="0"/>
            </a:br>
            <a:endParaRPr lang="en-IN" dirty="0"/>
          </a:p>
          <a:p>
            <a:pPr>
              <a:lnSpc>
                <a:spcPct val="113999"/>
              </a:lnSpc>
            </a:pPr>
            <a:r>
              <a:rPr lang="en-US" dirty="0"/>
              <a:t>By participating in this project, learners will gain hands-on experience in frontend development, specifically in building a taxi ride booking application.</a:t>
            </a:r>
            <a:br>
              <a:rPr lang="en-US" dirty="0"/>
            </a:br>
            <a:endParaRPr lang="en-IN" dirty="0"/>
          </a:p>
          <a:p>
            <a:pPr>
              <a:lnSpc>
                <a:spcPct val="113999"/>
              </a:lnSpc>
            </a:pPr>
            <a:r>
              <a:rPr lang="en-IN" b="1" dirty="0"/>
              <a:t>Task: </a:t>
            </a:r>
            <a:r>
              <a:rPr lang="en-US" b="1" dirty="0"/>
              <a:t> </a:t>
            </a:r>
          </a:p>
          <a:p>
            <a:pPr marL="457189" indent="-457189">
              <a:lnSpc>
                <a:spcPct val="113999"/>
              </a:lnSpc>
              <a:buFont typeface="+mj-lt"/>
              <a:buAutoNum type="arabicPeriod"/>
            </a:pPr>
            <a:r>
              <a:rPr lang="en-US" dirty="0"/>
              <a:t>Generate a frontend starter code for a taxi ride booking application </a:t>
            </a:r>
          </a:p>
          <a:p>
            <a:pPr marL="457189" indent="-457189">
              <a:lnSpc>
                <a:spcPct val="113999"/>
              </a:lnSpc>
              <a:buFont typeface="+mj-lt"/>
              <a:buAutoNum type="arabicPeriod"/>
            </a:pPr>
            <a:r>
              <a:rPr lang="en-US" dirty="0"/>
              <a:t>Create additional pages for the website, including About Us, Services, and Contact pages</a:t>
            </a:r>
          </a:p>
          <a:p>
            <a:pPr marL="457189" indent="-457189">
              <a:lnSpc>
                <a:spcPct val="113999"/>
              </a:lnSpc>
              <a:buFont typeface="+mj-lt"/>
              <a:buAutoNum type="arabicPeriod"/>
            </a:pPr>
            <a:r>
              <a:rPr lang="en-US" dirty="0"/>
              <a:t>Link all pages together to ensure seamless navigation within the website </a:t>
            </a:r>
          </a:p>
          <a:p>
            <a:pPr marL="457189" indent="-457189">
              <a:lnSpc>
                <a:spcPct val="113999"/>
              </a:lnSpc>
              <a:buFont typeface="+mj-lt"/>
              <a:buAutoNum type="arabicPeriod"/>
            </a:pPr>
            <a:r>
              <a:rPr lang="en-US" dirty="0"/>
              <a:t>Add a new page for booking a ride for various services and link it with existing pages </a:t>
            </a:r>
          </a:p>
          <a:p>
            <a:pPr marL="457189" indent="-457189">
              <a:lnSpc>
                <a:spcPct val="113999"/>
              </a:lnSpc>
              <a:buFont typeface="+mj-lt"/>
              <a:buAutoNum type="arabicPeriod"/>
            </a:pPr>
            <a:r>
              <a:rPr lang="en-US" dirty="0"/>
              <a:t>Implement basic form validation for the booking form on the website </a:t>
            </a:r>
            <a:endParaRPr lang="en-IN" dirty="0"/>
          </a:p>
          <a:p>
            <a:endParaRPr lang="en-IN" dirty="0"/>
          </a:p>
        </p:txBody>
      </p:sp>
      <p:sp>
        <p:nvSpPr>
          <p:cNvPr id="5" name="Text Placeholder 4">
            <a:extLst>
              <a:ext uri="{FF2B5EF4-FFF2-40B4-BE49-F238E27FC236}">
                <a16:creationId xmlns:a16="http://schemas.microsoft.com/office/drawing/2014/main" id="{FBDEEF44-4A47-BA8B-7371-F6666ADDBAA2}"/>
              </a:ext>
            </a:extLst>
          </p:cNvPr>
          <p:cNvSpPr>
            <a:spLocks noGrp="1"/>
          </p:cNvSpPr>
          <p:nvPr>
            <p:ph type="body" sz="quarter" idx="13"/>
          </p:nvPr>
        </p:nvSpPr>
        <p:spPr/>
        <p:txBody>
          <a:bodyPr>
            <a:noAutofit/>
          </a:bodyPr>
          <a:lstStyle/>
          <a:p>
            <a:r>
              <a:rPr lang="en-US" dirty="0"/>
              <a:t>Creating a Frontend Starter Code for a Taxi Ride Booking Application Using Generative AI </a:t>
            </a:r>
          </a:p>
        </p:txBody>
      </p:sp>
    </p:spTree>
    <p:custDataLst>
      <p:tags r:id="rId1"/>
    </p:custDataLst>
    <p:extLst>
      <p:ext uri="{BB962C8B-B14F-4D97-AF65-F5344CB8AC3E}">
        <p14:creationId xmlns:p14="http://schemas.microsoft.com/office/powerpoint/2010/main" val="2541467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dirty="0">
                <a:latin typeface="Open Sans" panose="020B0606030504020204" pitchFamily="34" charset="0"/>
              </a:rPr>
              <a:t>Smart Designing with Generative AI</a:t>
            </a:r>
          </a:p>
        </p:txBody>
      </p:sp>
    </p:spTree>
    <p:custDataLst>
      <p:tags r:id="rId1"/>
    </p:custDataLst>
    <p:extLst>
      <p:ext uri="{BB962C8B-B14F-4D97-AF65-F5344CB8AC3E}">
        <p14:creationId xmlns:p14="http://schemas.microsoft.com/office/powerpoint/2010/main" val="1070346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488621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28" name="Text Placeholder 227">
            <a:extLst>
              <a:ext uri="{FF2B5EF4-FFF2-40B4-BE49-F238E27FC236}">
                <a16:creationId xmlns:a16="http://schemas.microsoft.com/office/drawing/2014/main" id="{21ADB943-2A9C-E140-F719-38650E39EA7F}"/>
              </a:ext>
            </a:extLst>
          </p:cNvPr>
          <p:cNvSpPr>
            <a:spLocks noGrp="1"/>
          </p:cNvSpPr>
          <p:nvPr>
            <p:ph type="body" idx="10"/>
          </p:nvPr>
        </p:nvSpPr>
        <p:spPr/>
        <p:txBody>
          <a:bodyPr/>
          <a:lstStyle/>
          <a:p>
            <a:r>
              <a:rPr lang="en-US" dirty="0">
                <a:latin typeface="Open Sans" panose="020B0606030504020204" pitchFamily="34" charset="0"/>
              </a:rPr>
              <a:t>After utilizing Generative AI in the planning phase, the next step is to understand the design and how Generative AI can be integrated into it.</a:t>
            </a:r>
          </a:p>
        </p:txBody>
      </p:sp>
      <p:sp>
        <p:nvSpPr>
          <p:cNvPr id="242" name="Google Shape;242;p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Phases in Software Development</a:t>
            </a:r>
          </a:p>
        </p:txBody>
      </p:sp>
      <p:sp>
        <p:nvSpPr>
          <p:cNvPr id="3" name="Brandline_LVC">
            <a:extLst>
              <a:ext uri="{FF2B5EF4-FFF2-40B4-BE49-F238E27FC236}">
                <a16:creationId xmlns:a16="http://schemas.microsoft.com/office/drawing/2014/main" id="{463059AE-6EC7-A6EA-1CE7-E45889252B8B}"/>
              </a:ext>
            </a:extLst>
          </p:cNvPr>
          <p:cNvSpPr/>
          <p:nvPr/>
        </p:nvSpPr>
        <p:spPr>
          <a:xfrm>
            <a:off x="4483100" y="816324"/>
            <a:ext cx="729265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2" name="Group 211">
            <a:extLst>
              <a:ext uri="{FF2B5EF4-FFF2-40B4-BE49-F238E27FC236}">
                <a16:creationId xmlns:a16="http://schemas.microsoft.com/office/drawing/2014/main" id="{F08DA22B-7567-2744-17FB-1C37A6DE6497}"/>
              </a:ext>
            </a:extLst>
          </p:cNvPr>
          <p:cNvGrpSpPr/>
          <p:nvPr/>
        </p:nvGrpSpPr>
        <p:grpSpPr>
          <a:xfrm>
            <a:off x="3167448" y="2490892"/>
            <a:ext cx="2122797" cy="3083694"/>
            <a:chOff x="3167448" y="1942252"/>
            <a:chExt cx="2122797" cy="3083694"/>
          </a:xfrm>
        </p:grpSpPr>
        <p:grpSp>
          <p:nvGrpSpPr>
            <p:cNvPr id="4" name="Graphic 2">
              <a:extLst>
                <a:ext uri="{FF2B5EF4-FFF2-40B4-BE49-F238E27FC236}">
                  <a16:creationId xmlns:a16="http://schemas.microsoft.com/office/drawing/2014/main" id="{9A8BA281-35D7-2456-012E-9BAB4E0DC55E}"/>
                </a:ext>
              </a:extLst>
            </p:cNvPr>
            <p:cNvGrpSpPr/>
            <p:nvPr/>
          </p:nvGrpSpPr>
          <p:grpSpPr>
            <a:xfrm>
              <a:off x="3167448" y="1942252"/>
              <a:ext cx="2122797" cy="2217013"/>
              <a:chOff x="1591640" y="2913695"/>
              <a:chExt cx="3107988" cy="3245927"/>
            </a:xfrm>
          </p:grpSpPr>
          <p:sp>
            <p:nvSpPr>
              <p:cNvPr id="6" name="Freeform: Shape 5">
                <a:extLst>
                  <a:ext uri="{FF2B5EF4-FFF2-40B4-BE49-F238E27FC236}">
                    <a16:creationId xmlns:a16="http://schemas.microsoft.com/office/drawing/2014/main" id="{36F7C2EA-18EA-7D41-6A48-368BD42E8F6E}"/>
                  </a:ext>
                </a:extLst>
              </p:cNvPr>
              <p:cNvSpPr/>
              <p:nvPr/>
            </p:nvSpPr>
            <p:spPr>
              <a:xfrm>
                <a:off x="1811253" y="3201897"/>
                <a:ext cx="2668764" cy="2668756"/>
              </a:xfrm>
              <a:custGeom>
                <a:avLst/>
                <a:gdLst>
                  <a:gd name="connsiteX0" fmla="*/ 2668765 w 2668764"/>
                  <a:gd name="connsiteY0" fmla="*/ 1334369 h 2668756"/>
                  <a:gd name="connsiteX1" fmla="*/ 1334378 w 2668764"/>
                  <a:gd name="connsiteY1" fmla="*/ 2668756 h 2668756"/>
                  <a:gd name="connsiteX2" fmla="*/ 0 w 2668764"/>
                  <a:gd name="connsiteY2" fmla="*/ 1334369 h 2668756"/>
                  <a:gd name="connsiteX3" fmla="*/ 825931 w 2668764"/>
                  <a:gd name="connsiteY3" fmla="*/ 100275 h 2668756"/>
                  <a:gd name="connsiteX4" fmla="*/ 1334378 w 2668764"/>
                  <a:gd name="connsiteY4" fmla="*/ 0 h 2668756"/>
                  <a:gd name="connsiteX5" fmla="*/ 1842823 w 2668764"/>
                  <a:gd name="connsiteY5" fmla="*/ 100275 h 2668756"/>
                  <a:gd name="connsiteX6" fmla="*/ 2668765 w 2668764"/>
                  <a:gd name="connsiteY6" fmla="*/ 1334369 h 266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64" h="2668756">
                    <a:moveTo>
                      <a:pt x="2668765" y="1334369"/>
                    </a:moveTo>
                    <a:cubicBezTo>
                      <a:pt x="2668765" y="2071307"/>
                      <a:pt x="2071384" y="2668756"/>
                      <a:pt x="1334378" y="2668756"/>
                    </a:cubicBezTo>
                    <a:cubicBezTo>
                      <a:pt x="597449" y="2668756"/>
                      <a:pt x="0" y="2071307"/>
                      <a:pt x="0" y="1334369"/>
                    </a:cubicBezTo>
                    <a:cubicBezTo>
                      <a:pt x="0" y="777393"/>
                      <a:pt x="341208" y="300238"/>
                      <a:pt x="825931" y="100275"/>
                    </a:cubicBezTo>
                    <a:cubicBezTo>
                      <a:pt x="982656" y="35670"/>
                      <a:pt x="1154352" y="0"/>
                      <a:pt x="1334378" y="0"/>
                    </a:cubicBezTo>
                    <a:cubicBezTo>
                      <a:pt x="1514403" y="0"/>
                      <a:pt x="1686113" y="35670"/>
                      <a:pt x="1842823" y="100275"/>
                    </a:cubicBezTo>
                    <a:cubicBezTo>
                      <a:pt x="2327634" y="300238"/>
                      <a:pt x="2668765" y="777393"/>
                      <a:pt x="2668765" y="1334369"/>
                    </a:cubicBezTo>
                    <a:close/>
                  </a:path>
                </a:pathLst>
              </a:custGeom>
              <a:solidFill>
                <a:srgbClr val="F9F9F9"/>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7" name="Freeform: Shape 6">
                <a:extLst>
                  <a:ext uri="{FF2B5EF4-FFF2-40B4-BE49-F238E27FC236}">
                    <a16:creationId xmlns:a16="http://schemas.microsoft.com/office/drawing/2014/main" id="{7F91F6AC-1C2C-824C-4D4A-81A5DB08DADC}"/>
                  </a:ext>
                </a:extLst>
              </p:cNvPr>
              <p:cNvSpPr/>
              <p:nvPr/>
            </p:nvSpPr>
            <p:spPr>
              <a:xfrm>
                <a:off x="1591640" y="2982266"/>
                <a:ext cx="3107988" cy="3107975"/>
              </a:xfrm>
              <a:custGeom>
                <a:avLst/>
                <a:gdLst>
                  <a:gd name="connsiteX0" fmla="*/ 1554875 w 3107988"/>
                  <a:gd name="connsiteY0" fmla="*/ 3107976 h 3107975"/>
                  <a:gd name="connsiteX1" fmla="*/ 1553991 w 3107988"/>
                  <a:gd name="connsiteY1" fmla="*/ 3107976 h 3107975"/>
                  <a:gd name="connsiteX2" fmla="*/ 1490704 w 3107988"/>
                  <a:gd name="connsiteY2" fmla="*/ 3106729 h 3107975"/>
                  <a:gd name="connsiteX3" fmla="*/ 1491203 w 3107988"/>
                  <a:gd name="connsiteY3" fmla="*/ 3093950 h 3107975"/>
                  <a:gd name="connsiteX4" fmla="*/ 1553991 w 3107988"/>
                  <a:gd name="connsiteY4" fmla="*/ 3095196 h 3107975"/>
                  <a:gd name="connsiteX5" fmla="*/ 1554875 w 3107988"/>
                  <a:gd name="connsiteY5" fmla="*/ 3107976 h 3107975"/>
                  <a:gd name="connsiteX6" fmla="*/ 1619090 w 3107988"/>
                  <a:gd name="connsiteY6" fmla="*/ 3106639 h 3107975"/>
                  <a:gd name="connsiteX7" fmla="*/ 1618569 w 3107988"/>
                  <a:gd name="connsiteY7" fmla="*/ 3093859 h 3107975"/>
                  <a:gd name="connsiteX8" fmla="*/ 1682150 w 3107988"/>
                  <a:gd name="connsiteY8" fmla="*/ 3089939 h 3107975"/>
                  <a:gd name="connsiteX9" fmla="*/ 1683192 w 3107988"/>
                  <a:gd name="connsiteY9" fmla="*/ 3102696 h 3107975"/>
                  <a:gd name="connsiteX10" fmla="*/ 1619090 w 3107988"/>
                  <a:gd name="connsiteY10" fmla="*/ 3106639 h 3107975"/>
                  <a:gd name="connsiteX11" fmla="*/ 1426602 w 3107988"/>
                  <a:gd name="connsiteY11" fmla="*/ 3102832 h 3107975"/>
                  <a:gd name="connsiteX12" fmla="*/ 1362731 w 3107988"/>
                  <a:gd name="connsiteY12" fmla="*/ 3096329 h 3107975"/>
                  <a:gd name="connsiteX13" fmla="*/ 1364279 w 3107988"/>
                  <a:gd name="connsiteY13" fmla="*/ 3083640 h 3107975"/>
                  <a:gd name="connsiteX14" fmla="*/ 1427622 w 3107988"/>
                  <a:gd name="connsiteY14" fmla="*/ 3090098 h 3107975"/>
                  <a:gd name="connsiteX15" fmla="*/ 1426602 w 3107988"/>
                  <a:gd name="connsiteY15" fmla="*/ 3102832 h 3107975"/>
                  <a:gd name="connsiteX16" fmla="*/ 1747068 w 3107988"/>
                  <a:gd name="connsiteY16" fmla="*/ 3096102 h 3107975"/>
                  <a:gd name="connsiteX17" fmla="*/ 1745505 w 3107988"/>
                  <a:gd name="connsiteY17" fmla="*/ 3083413 h 3107975"/>
                  <a:gd name="connsiteX18" fmla="*/ 1808451 w 3107988"/>
                  <a:gd name="connsiteY18" fmla="*/ 3074304 h 3107975"/>
                  <a:gd name="connsiteX19" fmla="*/ 1810558 w 3107988"/>
                  <a:gd name="connsiteY19" fmla="*/ 3086903 h 3107975"/>
                  <a:gd name="connsiteX20" fmla="*/ 1747068 w 3107988"/>
                  <a:gd name="connsiteY20" fmla="*/ 3096102 h 3107975"/>
                  <a:gd name="connsiteX21" fmla="*/ 1299179 w 3107988"/>
                  <a:gd name="connsiteY21" fmla="*/ 3087197 h 3107975"/>
                  <a:gd name="connsiteX22" fmla="*/ 1236065 w 3107988"/>
                  <a:gd name="connsiteY22" fmla="*/ 3075437 h 3107975"/>
                  <a:gd name="connsiteX23" fmla="*/ 1238662 w 3107988"/>
                  <a:gd name="connsiteY23" fmla="*/ 3062907 h 3107975"/>
                  <a:gd name="connsiteX24" fmla="*/ 1301253 w 3107988"/>
                  <a:gd name="connsiteY24" fmla="*/ 3074576 h 3107975"/>
                  <a:gd name="connsiteX25" fmla="*/ 1299179 w 3107988"/>
                  <a:gd name="connsiteY25" fmla="*/ 3087197 h 3107975"/>
                  <a:gd name="connsiteX26" fmla="*/ 1873618 w 3107988"/>
                  <a:gd name="connsiteY26" fmla="*/ 3075075 h 3107975"/>
                  <a:gd name="connsiteX27" fmla="*/ 1870990 w 3107988"/>
                  <a:gd name="connsiteY27" fmla="*/ 3062567 h 3107975"/>
                  <a:gd name="connsiteX28" fmla="*/ 1933008 w 3107988"/>
                  <a:gd name="connsiteY28" fmla="*/ 3048247 h 3107975"/>
                  <a:gd name="connsiteX29" fmla="*/ 1936135 w 3107988"/>
                  <a:gd name="connsiteY29" fmla="*/ 3060641 h 3107975"/>
                  <a:gd name="connsiteX30" fmla="*/ 1873618 w 3107988"/>
                  <a:gd name="connsiteY30" fmla="*/ 3075075 h 3107975"/>
                  <a:gd name="connsiteX31" fmla="*/ 1173463 w 3107988"/>
                  <a:gd name="connsiteY31" fmla="*/ 3061049 h 3107975"/>
                  <a:gd name="connsiteX32" fmla="*/ 1111522 w 3107988"/>
                  <a:gd name="connsiteY32" fmla="*/ 3044077 h 3107975"/>
                  <a:gd name="connsiteX33" fmla="*/ 1115168 w 3107988"/>
                  <a:gd name="connsiteY33" fmla="*/ 3031819 h 3107975"/>
                  <a:gd name="connsiteX34" fmla="*/ 1176585 w 3107988"/>
                  <a:gd name="connsiteY34" fmla="*/ 3048654 h 3107975"/>
                  <a:gd name="connsiteX35" fmla="*/ 1173463 w 3107988"/>
                  <a:gd name="connsiteY35" fmla="*/ 3061049 h 3107975"/>
                  <a:gd name="connsiteX36" fmla="*/ 1998016 w 3107988"/>
                  <a:gd name="connsiteY36" fmla="*/ 3043624 h 3107975"/>
                  <a:gd name="connsiteX37" fmla="*/ 1994368 w 3107988"/>
                  <a:gd name="connsiteY37" fmla="*/ 3031366 h 3107975"/>
                  <a:gd name="connsiteX38" fmla="*/ 2054981 w 3107988"/>
                  <a:gd name="connsiteY38" fmla="*/ 3011947 h 3107975"/>
                  <a:gd name="connsiteX39" fmla="*/ 2059127 w 3107988"/>
                  <a:gd name="connsiteY39" fmla="*/ 3024047 h 3107975"/>
                  <a:gd name="connsiteX40" fmla="*/ 1998016 w 3107988"/>
                  <a:gd name="connsiteY40" fmla="*/ 3043624 h 3107975"/>
                  <a:gd name="connsiteX41" fmla="*/ 1050355 w 3107988"/>
                  <a:gd name="connsiteY41" fmla="*/ 3024545 h 3107975"/>
                  <a:gd name="connsiteX42" fmla="*/ 989898 w 3107988"/>
                  <a:gd name="connsiteY42" fmla="*/ 3002430 h 3107975"/>
                  <a:gd name="connsiteX43" fmla="*/ 994541 w 3107988"/>
                  <a:gd name="connsiteY43" fmla="*/ 2990511 h 3107975"/>
                  <a:gd name="connsiteX44" fmla="*/ 1054497 w 3107988"/>
                  <a:gd name="connsiteY44" fmla="*/ 3012445 h 3107975"/>
                  <a:gd name="connsiteX45" fmla="*/ 1050355 w 3107988"/>
                  <a:gd name="connsiteY45" fmla="*/ 3024545 h 3107975"/>
                  <a:gd name="connsiteX46" fmla="*/ 2119400 w 3107988"/>
                  <a:gd name="connsiteY46" fmla="*/ 3001932 h 3107975"/>
                  <a:gd name="connsiteX47" fmla="*/ 2114755 w 3107988"/>
                  <a:gd name="connsiteY47" fmla="*/ 2990013 h 3107975"/>
                  <a:gd name="connsiteX48" fmla="*/ 2173532 w 3107988"/>
                  <a:gd name="connsiteY48" fmla="*/ 2965632 h 3107975"/>
                  <a:gd name="connsiteX49" fmla="*/ 2178676 w 3107988"/>
                  <a:gd name="connsiteY49" fmla="*/ 2977324 h 3107975"/>
                  <a:gd name="connsiteX50" fmla="*/ 2119400 w 3107988"/>
                  <a:gd name="connsiteY50" fmla="*/ 3001932 h 3107975"/>
                  <a:gd name="connsiteX51" fmla="*/ 930416 w 3107988"/>
                  <a:gd name="connsiteY51" fmla="*/ 2977800 h 3107975"/>
                  <a:gd name="connsiteX52" fmla="*/ 872044 w 3107988"/>
                  <a:gd name="connsiteY52" fmla="*/ 2950745 h 3107975"/>
                  <a:gd name="connsiteX53" fmla="*/ 877661 w 3107988"/>
                  <a:gd name="connsiteY53" fmla="*/ 2939257 h 3107975"/>
                  <a:gd name="connsiteX54" fmla="*/ 935557 w 3107988"/>
                  <a:gd name="connsiteY54" fmla="*/ 2966108 h 3107975"/>
                  <a:gd name="connsiteX55" fmla="*/ 930416 w 3107988"/>
                  <a:gd name="connsiteY55" fmla="*/ 2977800 h 3107975"/>
                  <a:gd name="connsiteX56" fmla="*/ 2236887 w 3107988"/>
                  <a:gd name="connsiteY56" fmla="*/ 2950292 h 3107975"/>
                  <a:gd name="connsiteX57" fmla="*/ 2231268 w 3107988"/>
                  <a:gd name="connsiteY57" fmla="*/ 2938804 h 3107975"/>
                  <a:gd name="connsiteX58" fmla="*/ 2287847 w 3107988"/>
                  <a:gd name="connsiteY58" fmla="*/ 2909596 h 3107975"/>
                  <a:gd name="connsiteX59" fmla="*/ 2293942 w 3107988"/>
                  <a:gd name="connsiteY59" fmla="*/ 2920835 h 3107975"/>
                  <a:gd name="connsiteX60" fmla="*/ 2236887 w 3107988"/>
                  <a:gd name="connsiteY60" fmla="*/ 2950292 h 3107975"/>
                  <a:gd name="connsiteX61" fmla="*/ 814860 w 3107988"/>
                  <a:gd name="connsiteY61" fmla="*/ 2921288 h 3107975"/>
                  <a:gd name="connsiteX62" fmla="*/ 758974 w 3107988"/>
                  <a:gd name="connsiteY62" fmla="*/ 2889475 h 3107975"/>
                  <a:gd name="connsiteX63" fmla="*/ 765515 w 3107988"/>
                  <a:gd name="connsiteY63" fmla="*/ 2878508 h 3107975"/>
                  <a:gd name="connsiteX64" fmla="*/ 820953 w 3107988"/>
                  <a:gd name="connsiteY64" fmla="*/ 2910049 h 3107975"/>
                  <a:gd name="connsiteX65" fmla="*/ 814860 w 3107988"/>
                  <a:gd name="connsiteY65" fmla="*/ 2921288 h 3107975"/>
                  <a:gd name="connsiteX66" fmla="*/ 2349774 w 3107988"/>
                  <a:gd name="connsiteY66" fmla="*/ 2889067 h 3107975"/>
                  <a:gd name="connsiteX67" fmla="*/ 2343203 w 3107988"/>
                  <a:gd name="connsiteY67" fmla="*/ 2878100 h 3107975"/>
                  <a:gd name="connsiteX68" fmla="*/ 2397177 w 3107988"/>
                  <a:gd name="connsiteY68" fmla="*/ 2844316 h 3107975"/>
                  <a:gd name="connsiteX69" fmla="*/ 2404201 w 3107988"/>
                  <a:gd name="connsiteY69" fmla="*/ 2855011 h 3107975"/>
                  <a:gd name="connsiteX70" fmla="*/ 2349774 w 3107988"/>
                  <a:gd name="connsiteY70" fmla="*/ 2889067 h 3107975"/>
                  <a:gd name="connsiteX71" fmla="*/ 704447 w 3107988"/>
                  <a:gd name="connsiteY71" fmla="*/ 2855419 h 3107975"/>
                  <a:gd name="connsiteX72" fmla="*/ 651393 w 3107988"/>
                  <a:gd name="connsiteY72" fmla="*/ 2819119 h 3107975"/>
                  <a:gd name="connsiteX73" fmla="*/ 658832 w 3107988"/>
                  <a:gd name="connsiteY73" fmla="*/ 2808718 h 3107975"/>
                  <a:gd name="connsiteX74" fmla="*/ 711435 w 3107988"/>
                  <a:gd name="connsiteY74" fmla="*/ 2844724 h 3107975"/>
                  <a:gd name="connsiteX75" fmla="*/ 704447 w 3107988"/>
                  <a:gd name="connsiteY75" fmla="*/ 2855419 h 3107975"/>
                  <a:gd name="connsiteX76" fmla="*/ 2457155 w 3107988"/>
                  <a:gd name="connsiteY76" fmla="*/ 2818734 h 3107975"/>
                  <a:gd name="connsiteX77" fmla="*/ 2449723 w 3107988"/>
                  <a:gd name="connsiteY77" fmla="*/ 2808333 h 3107975"/>
                  <a:gd name="connsiteX78" fmla="*/ 2500751 w 3107988"/>
                  <a:gd name="connsiteY78" fmla="*/ 2770221 h 3107975"/>
                  <a:gd name="connsiteX79" fmla="*/ 2508613 w 3107988"/>
                  <a:gd name="connsiteY79" fmla="*/ 2780304 h 3107975"/>
                  <a:gd name="connsiteX80" fmla="*/ 2457155 w 3107988"/>
                  <a:gd name="connsiteY80" fmla="*/ 2818734 h 3107975"/>
                  <a:gd name="connsiteX81" fmla="*/ 599901 w 3107988"/>
                  <a:gd name="connsiteY81" fmla="*/ 2780689 h 3107975"/>
                  <a:gd name="connsiteX82" fmla="*/ 550044 w 3107988"/>
                  <a:gd name="connsiteY82" fmla="*/ 2740175 h 3107975"/>
                  <a:gd name="connsiteX83" fmla="*/ 558308 w 3107988"/>
                  <a:gd name="connsiteY83" fmla="*/ 2730432 h 3107975"/>
                  <a:gd name="connsiteX84" fmla="*/ 607766 w 3107988"/>
                  <a:gd name="connsiteY84" fmla="*/ 2770606 h 3107975"/>
                  <a:gd name="connsiteX85" fmla="*/ 599901 w 3107988"/>
                  <a:gd name="connsiteY85" fmla="*/ 2780689 h 3107975"/>
                  <a:gd name="connsiteX86" fmla="*/ 2558418 w 3107988"/>
                  <a:gd name="connsiteY86" fmla="*/ 2739790 h 3107975"/>
                  <a:gd name="connsiteX87" fmla="*/ 2550170 w 3107988"/>
                  <a:gd name="connsiteY87" fmla="*/ 2730046 h 3107975"/>
                  <a:gd name="connsiteX88" fmla="*/ 2597890 w 3107988"/>
                  <a:gd name="connsiteY88" fmla="*/ 2687855 h 3107975"/>
                  <a:gd name="connsiteX89" fmla="*/ 2606546 w 3107988"/>
                  <a:gd name="connsiteY89" fmla="*/ 2697259 h 3107975"/>
                  <a:gd name="connsiteX90" fmla="*/ 2558418 w 3107988"/>
                  <a:gd name="connsiteY90" fmla="*/ 2739790 h 3107975"/>
                  <a:gd name="connsiteX91" fmla="*/ 501896 w 3107988"/>
                  <a:gd name="connsiteY91" fmla="*/ 2697644 h 3107975"/>
                  <a:gd name="connsiteX92" fmla="*/ 455559 w 3107988"/>
                  <a:gd name="connsiteY92" fmla="*/ 2653187 h 3107975"/>
                  <a:gd name="connsiteX93" fmla="*/ 464597 w 3107988"/>
                  <a:gd name="connsiteY93" fmla="*/ 2644146 h 3107975"/>
                  <a:gd name="connsiteX94" fmla="*/ 510561 w 3107988"/>
                  <a:gd name="connsiteY94" fmla="*/ 2688241 h 3107975"/>
                  <a:gd name="connsiteX95" fmla="*/ 501896 w 3107988"/>
                  <a:gd name="connsiteY95" fmla="*/ 2697644 h 3107975"/>
                  <a:gd name="connsiteX96" fmla="*/ 2652906 w 3107988"/>
                  <a:gd name="connsiteY96" fmla="*/ 2652779 h 3107975"/>
                  <a:gd name="connsiteX97" fmla="*/ 2643865 w 3107988"/>
                  <a:gd name="connsiteY97" fmla="*/ 2643739 h 3107975"/>
                  <a:gd name="connsiteX98" fmla="*/ 2687959 w 3107988"/>
                  <a:gd name="connsiteY98" fmla="*/ 2597786 h 3107975"/>
                  <a:gd name="connsiteX99" fmla="*/ 2697385 w 3107988"/>
                  <a:gd name="connsiteY99" fmla="*/ 2606442 h 3107975"/>
                  <a:gd name="connsiteX100" fmla="*/ 2652906 w 3107988"/>
                  <a:gd name="connsiteY100" fmla="*/ 2652779 h 3107975"/>
                  <a:gd name="connsiteX101" fmla="*/ 411068 w 3107988"/>
                  <a:gd name="connsiteY101" fmla="*/ 2606895 h 3107975"/>
                  <a:gd name="connsiteX102" fmla="*/ 368537 w 3107988"/>
                  <a:gd name="connsiteY102" fmla="*/ 2558813 h 3107975"/>
                  <a:gd name="connsiteX103" fmla="*/ 378298 w 3107988"/>
                  <a:gd name="connsiteY103" fmla="*/ 2550542 h 3107975"/>
                  <a:gd name="connsiteX104" fmla="*/ 420453 w 3107988"/>
                  <a:gd name="connsiteY104" fmla="*/ 2598239 h 3107975"/>
                  <a:gd name="connsiteX105" fmla="*/ 411068 w 3107988"/>
                  <a:gd name="connsiteY105" fmla="*/ 2606895 h 3107975"/>
                  <a:gd name="connsiteX106" fmla="*/ 2739916 w 3107988"/>
                  <a:gd name="connsiteY106" fmla="*/ 2558314 h 3107975"/>
                  <a:gd name="connsiteX107" fmla="*/ 2730150 w 3107988"/>
                  <a:gd name="connsiteY107" fmla="*/ 2550044 h 3107975"/>
                  <a:gd name="connsiteX108" fmla="*/ 2770347 w 3107988"/>
                  <a:gd name="connsiteY108" fmla="*/ 2500602 h 3107975"/>
                  <a:gd name="connsiteX109" fmla="*/ 2780431 w 3107988"/>
                  <a:gd name="connsiteY109" fmla="*/ 2508464 h 3107975"/>
                  <a:gd name="connsiteX110" fmla="*/ 2739916 w 3107988"/>
                  <a:gd name="connsiteY110" fmla="*/ 2558314 h 3107975"/>
                  <a:gd name="connsiteX111" fmla="*/ 328032 w 3107988"/>
                  <a:gd name="connsiteY111" fmla="*/ 2509031 h 3107975"/>
                  <a:gd name="connsiteX112" fmla="*/ 289620 w 3107988"/>
                  <a:gd name="connsiteY112" fmla="*/ 2457640 h 3107975"/>
                  <a:gd name="connsiteX113" fmla="*/ 300007 w 3107988"/>
                  <a:gd name="connsiteY113" fmla="*/ 2450208 h 3107975"/>
                  <a:gd name="connsiteX114" fmla="*/ 338117 w 3107988"/>
                  <a:gd name="connsiteY114" fmla="*/ 2501168 h 3107975"/>
                  <a:gd name="connsiteX115" fmla="*/ 328032 w 3107988"/>
                  <a:gd name="connsiteY115" fmla="*/ 2509031 h 3107975"/>
                  <a:gd name="connsiteX116" fmla="*/ 2818837 w 3107988"/>
                  <a:gd name="connsiteY116" fmla="*/ 2457006 h 3107975"/>
                  <a:gd name="connsiteX117" fmla="*/ 2808460 w 3107988"/>
                  <a:gd name="connsiteY117" fmla="*/ 2449574 h 3107975"/>
                  <a:gd name="connsiteX118" fmla="*/ 2844442 w 3107988"/>
                  <a:gd name="connsiteY118" fmla="*/ 2397005 h 3107975"/>
                  <a:gd name="connsiteX119" fmla="*/ 2855137 w 3107988"/>
                  <a:gd name="connsiteY119" fmla="*/ 2404006 h 3107975"/>
                  <a:gd name="connsiteX120" fmla="*/ 2818837 w 3107988"/>
                  <a:gd name="connsiteY120" fmla="*/ 2457006 h 3107975"/>
                  <a:gd name="connsiteX121" fmla="*/ 253357 w 3107988"/>
                  <a:gd name="connsiteY121" fmla="*/ 2404732 h 3107975"/>
                  <a:gd name="connsiteX122" fmla="*/ 219316 w 3107988"/>
                  <a:gd name="connsiteY122" fmla="*/ 2350373 h 3107975"/>
                  <a:gd name="connsiteX123" fmla="*/ 230301 w 3107988"/>
                  <a:gd name="connsiteY123" fmla="*/ 2343824 h 3107975"/>
                  <a:gd name="connsiteX124" fmla="*/ 264043 w 3107988"/>
                  <a:gd name="connsiteY124" fmla="*/ 2397707 h 3107975"/>
                  <a:gd name="connsiteX125" fmla="*/ 253357 w 3107988"/>
                  <a:gd name="connsiteY125" fmla="*/ 2404732 h 3107975"/>
                  <a:gd name="connsiteX126" fmla="*/ 2889171 w 3107988"/>
                  <a:gd name="connsiteY126" fmla="*/ 2349534 h 3107975"/>
                  <a:gd name="connsiteX127" fmla="*/ 2878227 w 3107988"/>
                  <a:gd name="connsiteY127" fmla="*/ 2342986 h 3107975"/>
                  <a:gd name="connsiteX128" fmla="*/ 2909745 w 3107988"/>
                  <a:gd name="connsiteY128" fmla="*/ 2287630 h 3107975"/>
                  <a:gd name="connsiteX129" fmla="*/ 2920984 w 3107988"/>
                  <a:gd name="connsiteY129" fmla="*/ 2293725 h 3107975"/>
                  <a:gd name="connsiteX130" fmla="*/ 2889171 w 3107988"/>
                  <a:gd name="connsiteY130" fmla="*/ 2349534 h 3107975"/>
                  <a:gd name="connsiteX131" fmla="*/ 187546 w 3107988"/>
                  <a:gd name="connsiteY131" fmla="*/ 2294677 h 3107975"/>
                  <a:gd name="connsiteX132" fmla="*/ 158123 w 3107988"/>
                  <a:gd name="connsiteY132" fmla="*/ 2237735 h 3107975"/>
                  <a:gd name="connsiteX133" fmla="*/ 169607 w 3107988"/>
                  <a:gd name="connsiteY133" fmla="*/ 2232115 h 3107975"/>
                  <a:gd name="connsiteX134" fmla="*/ 198780 w 3107988"/>
                  <a:gd name="connsiteY134" fmla="*/ 2288582 h 3107975"/>
                  <a:gd name="connsiteX135" fmla="*/ 187546 w 3107988"/>
                  <a:gd name="connsiteY135" fmla="*/ 2294677 h 3107975"/>
                  <a:gd name="connsiteX136" fmla="*/ 2950441 w 3107988"/>
                  <a:gd name="connsiteY136" fmla="*/ 2236625 h 3107975"/>
                  <a:gd name="connsiteX137" fmla="*/ 2938953 w 3107988"/>
                  <a:gd name="connsiteY137" fmla="*/ 2231028 h 3107975"/>
                  <a:gd name="connsiteX138" fmla="*/ 2965758 w 3107988"/>
                  <a:gd name="connsiteY138" fmla="*/ 2173225 h 3107975"/>
                  <a:gd name="connsiteX139" fmla="*/ 2977473 w 3107988"/>
                  <a:gd name="connsiteY139" fmla="*/ 2178368 h 3107975"/>
                  <a:gd name="connsiteX140" fmla="*/ 2950441 w 3107988"/>
                  <a:gd name="connsiteY140" fmla="*/ 2236625 h 3107975"/>
                  <a:gd name="connsiteX141" fmla="*/ 131084 w 3107988"/>
                  <a:gd name="connsiteY141" fmla="*/ 2179660 h 3107975"/>
                  <a:gd name="connsiteX142" fmla="*/ 106493 w 3107988"/>
                  <a:gd name="connsiteY142" fmla="*/ 2120520 h 3107975"/>
                  <a:gd name="connsiteX143" fmla="*/ 118402 w 3107988"/>
                  <a:gd name="connsiteY143" fmla="*/ 2115852 h 3107975"/>
                  <a:gd name="connsiteX144" fmla="*/ 142795 w 3107988"/>
                  <a:gd name="connsiteY144" fmla="*/ 2174494 h 3107975"/>
                  <a:gd name="connsiteX145" fmla="*/ 131084 w 3107988"/>
                  <a:gd name="connsiteY145" fmla="*/ 2179660 h 3107975"/>
                  <a:gd name="connsiteX146" fmla="*/ 3002081 w 3107988"/>
                  <a:gd name="connsiteY146" fmla="*/ 2119024 h 3107975"/>
                  <a:gd name="connsiteX147" fmla="*/ 2990162 w 3107988"/>
                  <a:gd name="connsiteY147" fmla="*/ 2114380 h 3107975"/>
                  <a:gd name="connsiteX148" fmla="*/ 3012096 w 3107988"/>
                  <a:gd name="connsiteY148" fmla="*/ 2054560 h 3107975"/>
                  <a:gd name="connsiteX149" fmla="*/ 3024173 w 3107988"/>
                  <a:gd name="connsiteY149" fmla="*/ 2058729 h 3107975"/>
                  <a:gd name="connsiteX150" fmla="*/ 3002081 w 3107988"/>
                  <a:gd name="connsiteY150" fmla="*/ 2119024 h 3107975"/>
                  <a:gd name="connsiteX151" fmla="*/ 84337 w 3107988"/>
                  <a:gd name="connsiteY151" fmla="*/ 2060247 h 3107975"/>
                  <a:gd name="connsiteX152" fmla="*/ 64689 w 3107988"/>
                  <a:gd name="connsiteY152" fmla="*/ 1999113 h 3107975"/>
                  <a:gd name="connsiteX153" fmla="*/ 76948 w 3107988"/>
                  <a:gd name="connsiteY153" fmla="*/ 1995465 h 3107975"/>
                  <a:gd name="connsiteX154" fmla="*/ 96421 w 3107988"/>
                  <a:gd name="connsiteY154" fmla="*/ 2056078 h 3107975"/>
                  <a:gd name="connsiteX155" fmla="*/ 84337 w 3107988"/>
                  <a:gd name="connsiteY155" fmla="*/ 2060247 h 3107975"/>
                  <a:gd name="connsiteX156" fmla="*/ 3043773 w 3107988"/>
                  <a:gd name="connsiteY156" fmla="*/ 1997527 h 3107975"/>
                  <a:gd name="connsiteX157" fmla="*/ 3031515 w 3107988"/>
                  <a:gd name="connsiteY157" fmla="*/ 1993879 h 3107975"/>
                  <a:gd name="connsiteX158" fmla="*/ 3048396 w 3107988"/>
                  <a:gd name="connsiteY158" fmla="*/ 1932473 h 3107975"/>
                  <a:gd name="connsiteX159" fmla="*/ 3060790 w 3107988"/>
                  <a:gd name="connsiteY159" fmla="*/ 1935600 h 3107975"/>
                  <a:gd name="connsiteX160" fmla="*/ 3043773 w 3107988"/>
                  <a:gd name="connsiteY160" fmla="*/ 1997527 h 3107975"/>
                  <a:gd name="connsiteX161" fmla="*/ 47622 w 3107988"/>
                  <a:gd name="connsiteY161" fmla="*/ 1937209 h 3107975"/>
                  <a:gd name="connsiteX162" fmla="*/ 33130 w 3107988"/>
                  <a:gd name="connsiteY162" fmla="*/ 1874647 h 3107975"/>
                  <a:gd name="connsiteX163" fmla="*/ 45637 w 3107988"/>
                  <a:gd name="connsiteY163" fmla="*/ 1872019 h 3107975"/>
                  <a:gd name="connsiteX164" fmla="*/ 60005 w 3107988"/>
                  <a:gd name="connsiteY164" fmla="*/ 1934059 h 3107975"/>
                  <a:gd name="connsiteX165" fmla="*/ 47622 w 3107988"/>
                  <a:gd name="connsiteY165" fmla="*/ 1937209 h 3107975"/>
                  <a:gd name="connsiteX166" fmla="*/ 3075224 w 3107988"/>
                  <a:gd name="connsiteY166" fmla="*/ 1872993 h 3107975"/>
                  <a:gd name="connsiteX167" fmla="*/ 3062716 w 3107988"/>
                  <a:gd name="connsiteY167" fmla="*/ 1870387 h 3107975"/>
                  <a:gd name="connsiteX168" fmla="*/ 3074408 w 3107988"/>
                  <a:gd name="connsiteY168" fmla="*/ 1807758 h 3107975"/>
                  <a:gd name="connsiteX169" fmla="*/ 3087029 w 3107988"/>
                  <a:gd name="connsiteY169" fmla="*/ 1809843 h 3107975"/>
                  <a:gd name="connsiteX170" fmla="*/ 3075224 w 3107988"/>
                  <a:gd name="connsiteY170" fmla="*/ 1872993 h 3107975"/>
                  <a:gd name="connsiteX171" fmla="*/ 21247 w 3107988"/>
                  <a:gd name="connsiteY171" fmla="*/ 1811542 h 3107975"/>
                  <a:gd name="connsiteX172" fmla="*/ 11998 w 3107988"/>
                  <a:gd name="connsiteY172" fmla="*/ 1748006 h 3107975"/>
                  <a:gd name="connsiteX173" fmla="*/ 24680 w 3107988"/>
                  <a:gd name="connsiteY173" fmla="*/ 1746420 h 3107975"/>
                  <a:gd name="connsiteX174" fmla="*/ 33855 w 3107988"/>
                  <a:gd name="connsiteY174" fmla="*/ 1809435 h 3107975"/>
                  <a:gd name="connsiteX175" fmla="*/ 21247 w 3107988"/>
                  <a:gd name="connsiteY175" fmla="*/ 1811542 h 3107975"/>
                  <a:gd name="connsiteX176" fmla="*/ 3096206 w 3107988"/>
                  <a:gd name="connsiteY176" fmla="*/ 1746239 h 3107975"/>
                  <a:gd name="connsiteX177" fmla="*/ 3083540 w 3107988"/>
                  <a:gd name="connsiteY177" fmla="*/ 1744676 h 3107975"/>
                  <a:gd name="connsiteX178" fmla="*/ 3090020 w 3107988"/>
                  <a:gd name="connsiteY178" fmla="*/ 1681298 h 3107975"/>
                  <a:gd name="connsiteX179" fmla="*/ 3102754 w 3107988"/>
                  <a:gd name="connsiteY179" fmla="*/ 1682341 h 3107975"/>
                  <a:gd name="connsiteX180" fmla="*/ 3096206 w 3107988"/>
                  <a:gd name="connsiteY180" fmla="*/ 1746239 h 3107975"/>
                  <a:gd name="connsiteX181" fmla="*/ 5379 w 3107988"/>
                  <a:gd name="connsiteY181" fmla="*/ 1684154 h 3107975"/>
                  <a:gd name="connsiteX182" fmla="*/ 1373 w 3107988"/>
                  <a:gd name="connsiteY182" fmla="*/ 1620051 h 3107975"/>
                  <a:gd name="connsiteX183" fmla="*/ 14155 w 3107988"/>
                  <a:gd name="connsiteY183" fmla="*/ 1619507 h 3107975"/>
                  <a:gd name="connsiteX184" fmla="*/ 18111 w 3107988"/>
                  <a:gd name="connsiteY184" fmla="*/ 1683088 h 3107975"/>
                  <a:gd name="connsiteX185" fmla="*/ 5379 w 3107988"/>
                  <a:gd name="connsiteY185" fmla="*/ 1684154 h 3107975"/>
                  <a:gd name="connsiteX186" fmla="*/ 3106674 w 3107988"/>
                  <a:gd name="connsiteY186" fmla="*/ 1618193 h 3107975"/>
                  <a:gd name="connsiteX187" fmla="*/ 3093895 w 3107988"/>
                  <a:gd name="connsiteY187" fmla="*/ 1617672 h 3107975"/>
                  <a:gd name="connsiteX188" fmla="*/ 3095209 w 3107988"/>
                  <a:gd name="connsiteY188" fmla="*/ 1554000 h 3107975"/>
                  <a:gd name="connsiteX189" fmla="*/ 3095209 w 3107988"/>
                  <a:gd name="connsiteY189" fmla="*/ 1550805 h 3107975"/>
                  <a:gd name="connsiteX190" fmla="*/ 3107989 w 3107988"/>
                  <a:gd name="connsiteY190" fmla="*/ 1550805 h 3107975"/>
                  <a:gd name="connsiteX191" fmla="*/ 3107989 w 3107988"/>
                  <a:gd name="connsiteY191" fmla="*/ 1554000 h 3107975"/>
                  <a:gd name="connsiteX192" fmla="*/ 3106674 w 3107988"/>
                  <a:gd name="connsiteY192" fmla="*/ 1618193 h 3107975"/>
                  <a:gd name="connsiteX193" fmla="*/ 12796 w 3107988"/>
                  <a:gd name="connsiteY193" fmla="*/ 1555858 h 3107975"/>
                  <a:gd name="connsiteX194" fmla="*/ 14 w 3107988"/>
                  <a:gd name="connsiteY194" fmla="*/ 1555858 h 3107975"/>
                  <a:gd name="connsiteX195" fmla="*/ 0 w 3107988"/>
                  <a:gd name="connsiteY195" fmla="*/ 1554114 h 3107975"/>
                  <a:gd name="connsiteX196" fmla="*/ 1224 w 3107988"/>
                  <a:gd name="connsiteY196" fmla="*/ 1491643 h 3107975"/>
                  <a:gd name="connsiteX197" fmla="*/ 14006 w 3107988"/>
                  <a:gd name="connsiteY197" fmla="*/ 1492164 h 3107975"/>
                  <a:gd name="connsiteX198" fmla="*/ 12782 w 3107988"/>
                  <a:gd name="connsiteY198" fmla="*/ 1554000 h 3107975"/>
                  <a:gd name="connsiteX199" fmla="*/ 12796 w 3107988"/>
                  <a:gd name="connsiteY199" fmla="*/ 1555858 h 3107975"/>
                  <a:gd name="connsiteX200" fmla="*/ 3093759 w 3107988"/>
                  <a:gd name="connsiteY200" fmla="*/ 1487134 h 3107975"/>
                  <a:gd name="connsiteX201" fmla="*/ 3089748 w 3107988"/>
                  <a:gd name="connsiteY201" fmla="*/ 1423582 h 3107975"/>
                  <a:gd name="connsiteX202" fmla="*/ 3102483 w 3107988"/>
                  <a:gd name="connsiteY202" fmla="*/ 1422515 h 3107975"/>
                  <a:gd name="connsiteX203" fmla="*/ 3106538 w 3107988"/>
                  <a:gd name="connsiteY203" fmla="*/ 1486590 h 3107975"/>
                  <a:gd name="connsiteX204" fmla="*/ 3093759 w 3107988"/>
                  <a:gd name="connsiteY204" fmla="*/ 1487134 h 3107975"/>
                  <a:gd name="connsiteX205" fmla="*/ 17814 w 3107988"/>
                  <a:gd name="connsiteY205" fmla="*/ 1428581 h 3107975"/>
                  <a:gd name="connsiteX206" fmla="*/ 5082 w 3107988"/>
                  <a:gd name="connsiteY206" fmla="*/ 1427550 h 3107975"/>
                  <a:gd name="connsiteX207" fmla="*/ 11549 w 3107988"/>
                  <a:gd name="connsiteY207" fmla="*/ 1363665 h 3107975"/>
                  <a:gd name="connsiteX208" fmla="*/ 24232 w 3107988"/>
                  <a:gd name="connsiteY208" fmla="*/ 1365213 h 3107975"/>
                  <a:gd name="connsiteX209" fmla="*/ 17814 w 3107988"/>
                  <a:gd name="connsiteY209" fmla="*/ 1428581 h 3107975"/>
                  <a:gd name="connsiteX210" fmla="*/ 3083132 w 3107988"/>
                  <a:gd name="connsiteY210" fmla="*/ 1360236 h 3107975"/>
                  <a:gd name="connsiteX211" fmla="*/ 3073910 w 3107988"/>
                  <a:gd name="connsiteY211" fmla="*/ 1297222 h 3107975"/>
                  <a:gd name="connsiteX212" fmla="*/ 3086531 w 3107988"/>
                  <a:gd name="connsiteY212" fmla="*/ 1295112 h 3107975"/>
                  <a:gd name="connsiteX213" fmla="*/ 3095821 w 3107988"/>
                  <a:gd name="connsiteY213" fmla="*/ 1358648 h 3107975"/>
                  <a:gd name="connsiteX214" fmla="*/ 3083132 w 3107988"/>
                  <a:gd name="connsiteY214" fmla="*/ 1360236 h 3107975"/>
                  <a:gd name="connsiteX215" fmla="*/ 33243 w 3107988"/>
                  <a:gd name="connsiteY215" fmla="*/ 1302168 h 3107975"/>
                  <a:gd name="connsiteX216" fmla="*/ 20636 w 3107988"/>
                  <a:gd name="connsiteY216" fmla="*/ 1300097 h 3107975"/>
                  <a:gd name="connsiteX217" fmla="*/ 32371 w 3107988"/>
                  <a:gd name="connsiteY217" fmla="*/ 1236954 h 3107975"/>
                  <a:gd name="connsiteX218" fmla="*/ 44878 w 3107988"/>
                  <a:gd name="connsiteY218" fmla="*/ 1239550 h 3107975"/>
                  <a:gd name="connsiteX219" fmla="*/ 33243 w 3107988"/>
                  <a:gd name="connsiteY219" fmla="*/ 1302168 h 3107975"/>
                  <a:gd name="connsiteX220" fmla="*/ 3062059 w 3107988"/>
                  <a:gd name="connsiteY220" fmla="*/ 1234642 h 3107975"/>
                  <a:gd name="connsiteX221" fmla="*/ 3047648 w 3107988"/>
                  <a:gd name="connsiteY221" fmla="*/ 1172607 h 3107975"/>
                  <a:gd name="connsiteX222" fmla="*/ 3060042 w 3107988"/>
                  <a:gd name="connsiteY222" fmla="*/ 1169455 h 3107975"/>
                  <a:gd name="connsiteX223" fmla="*/ 3074567 w 3107988"/>
                  <a:gd name="connsiteY223" fmla="*/ 1232007 h 3107975"/>
                  <a:gd name="connsiteX224" fmla="*/ 3062059 w 3107988"/>
                  <a:gd name="connsiteY224" fmla="*/ 1234642 h 3107975"/>
                  <a:gd name="connsiteX225" fmla="*/ 59108 w 3107988"/>
                  <a:gd name="connsiteY225" fmla="*/ 1177467 h 3107975"/>
                  <a:gd name="connsiteX226" fmla="*/ 46700 w 3107988"/>
                  <a:gd name="connsiteY226" fmla="*/ 1174351 h 3107975"/>
                  <a:gd name="connsiteX227" fmla="*/ 63676 w 3107988"/>
                  <a:gd name="connsiteY227" fmla="*/ 1112273 h 3107975"/>
                  <a:gd name="connsiteX228" fmla="*/ 75935 w 3107988"/>
                  <a:gd name="connsiteY228" fmla="*/ 1115905 h 3107975"/>
                  <a:gd name="connsiteX229" fmla="*/ 59108 w 3107988"/>
                  <a:gd name="connsiteY229" fmla="*/ 1177467 h 3107975"/>
                  <a:gd name="connsiteX230" fmla="*/ 3030722 w 3107988"/>
                  <a:gd name="connsiteY230" fmla="*/ 1111359 h 3107975"/>
                  <a:gd name="connsiteX231" fmla="*/ 3011212 w 3107988"/>
                  <a:gd name="connsiteY231" fmla="*/ 1050853 h 3107975"/>
                  <a:gd name="connsiteX232" fmla="*/ 3023289 w 3107988"/>
                  <a:gd name="connsiteY232" fmla="*/ 1046684 h 3107975"/>
                  <a:gd name="connsiteX233" fmla="*/ 3042957 w 3107988"/>
                  <a:gd name="connsiteY233" fmla="*/ 1107695 h 3107975"/>
                  <a:gd name="connsiteX234" fmla="*/ 3030722 w 3107988"/>
                  <a:gd name="connsiteY234" fmla="*/ 1111359 h 3107975"/>
                  <a:gd name="connsiteX235" fmla="*/ 95308 w 3107988"/>
                  <a:gd name="connsiteY235" fmla="*/ 1055118 h 3107975"/>
                  <a:gd name="connsiteX236" fmla="*/ 83224 w 3107988"/>
                  <a:gd name="connsiteY236" fmla="*/ 1050980 h 3107975"/>
                  <a:gd name="connsiteX237" fmla="*/ 105294 w 3107988"/>
                  <a:gd name="connsiteY237" fmla="*/ 990564 h 3107975"/>
                  <a:gd name="connsiteX238" fmla="*/ 117204 w 3107988"/>
                  <a:gd name="connsiteY238" fmla="*/ 995203 h 3107975"/>
                  <a:gd name="connsiteX239" fmla="*/ 95308 w 3107988"/>
                  <a:gd name="connsiteY239" fmla="*/ 1055118 h 3107975"/>
                  <a:gd name="connsiteX240" fmla="*/ 2989233 w 3107988"/>
                  <a:gd name="connsiteY240" fmla="*/ 991199 h 3107975"/>
                  <a:gd name="connsiteX241" fmla="*/ 2964784 w 3107988"/>
                  <a:gd name="connsiteY241" fmla="*/ 932487 h 3107975"/>
                  <a:gd name="connsiteX242" fmla="*/ 2976476 w 3107988"/>
                  <a:gd name="connsiteY242" fmla="*/ 927332 h 3107975"/>
                  <a:gd name="connsiteX243" fmla="*/ 3001129 w 3107988"/>
                  <a:gd name="connsiteY243" fmla="*/ 986531 h 3107975"/>
                  <a:gd name="connsiteX244" fmla="*/ 2989233 w 3107988"/>
                  <a:gd name="connsiteY244" fmla="*/ 991199 h 3107975"/>
                  <a:gd name="connsiteX245" fmla="*/ 141571 w 3107988"/>
                  <a:gd name="connsiteY245" fmla="*/ 936260 h 3107975"/>
                  <a:gd name="connsiteX246" fmla="*/ 129861 w 3107988"/>
                  <a:gd name="connsiteY246" fmla="*/ 931132 h 3107975"/>
                  <a:gd name="connsiteX247" fmla="*/ 156875 w 3107988"/>
                  <a:gd name="connsiteY247" fmla="*/ 872790 h 3107975"/>
                  <a:gd name="connsiteX248" fmla="*/ 168358 w 3107988"/>
                  <a:gd name="connsiteY248" fmla="*/ 878396 h 3107975"/>
                  <a:gd name="connsiteX249" fmla="*/ 141571 w 3107988"/>
                  <a:gd name="connsiteY249" fmla="*/ 936260 h 3107975"/>
                  <a:gd name="connsiteX250" fmla="*/ 2937910 w 3107988"/>
                  <a:gd name="connsiteY250" fmla="*/ 874827 h 3107975"/>
                  <a:gd name="connsiteX251" fmla="*/ 2908658 w 3107988"/>
                  <a:gd name="connsiteY251" fmla="*/ 818324 h 3107975"/>
                  <a:gd name="connsiteX252" fmla="*/ 2919896 w 3107988"/>
                  <a:gd name="connsiteY252" fmla="*/ 812218 h 3107975"/>
                  <a:gd name="connsiteX253" fmla="*/ 2949376 w 3107988"/>
                  <a:gd name="connsiteY253" fmla="*/ 869192 h 3107975"/>
                  <a:gd name="connsiteX254" fmla="*/ 2937910 w 3107988"/>
                  <a:gd name="connsiteY254" fmla="*/ 874827 h 3107975"/>
                  <a:gd name="connsiteX255" fmla="*/ 197521 w 3107988"/>
                  <a:gd name="connsiteY255" fmla="*/ 821698 h 3107975"/>
                  <a:gd name="connsiteX256" fmla="*/ 186286 w 3107988"/>
                  <a:gd name="connsiteY256" fmla="*/ 815619 h 3107975"/>
                  <a:gd name="connsiteX257" fmla="*/ 218031 w 3107988"/>
                  <a:gd name="connsiteY257" fmla="*/ 759728 h 3107975"/>
                  <a:gd name="connsiteX258" fmla="*/ 229016 w 3107988"/>
                  <a:gd name="connsiteY258" fmla="*/ 766270 h 3107975"/>
                  <a:gd name="connsiteX259" fmla="*/ 197521 w 3107988"/>
                  <a:gd name="connsiteY259" fmla="*/ 821698 h 3107975"/>
                  <a:gd name="connsiteX260" fmla="*/ 2877094 w 3107988"/>
                  <a:gd name="connsiteY260" fmla="*/ 763075 h 3107975"/>
                  <a:gd name="connsiteX261" fmla="*/ 2843264 w 3107988"/>
                  <a:gd name="connsiteY261" fmla="*/ 709158 h 3107975"/>
                  <a:gd name="connsiteX262" fmla="*/ 2853959 w 3107988"/>
                  <a:gd name="connsiteY262" fmla="*/ 702143 h 3107975"/>
                  <a:gd name="connsiteX263" fmla="*/ 2888061 w 3107988"/>
                  <a:gd name="connsiteY263" fmla="*/ 756504 h 3107975"/>
                  <a:gd name="connsiteX264" fmla="*/ 2877094 w 3107988"/>
                  <a:gd name="connsiteY264" fmla="*/ 763075 h 3107975"/>
                  <a:gd name="connsiteX265" fmla="*/ 262769 w 3107988"/>
                  <a:gd name="connsiteY265" fmla="*/ 712203 h 3107975"/>
                  <a:gd name="connsiteX266" fmla="*/ 252058 w 3107988"/>
                  <a:gd name="connsiteY266" fmla="*/ 705213 h 3107975"/>
                  <a:gd name="connsiteX267" fmla="*/ 288297 w 3107988"/>
                  <a:gd name="connsiteY267" fmla="*/ 652150 h 3107975"/>
                  <a:gd name="connsiteX268" fmla="*/ 298709 w 3107988"/>
                  <a:gd name="connsiteY268" fmla="*/ 659578 h 3107975"/>
                  <a:gd name="connsiteX269" fmla="*/ 262769 w 3107988"/>
                  <a:gd name="connsiteY269" fmla="*/ 712203 h 3107975"/>
                  <a:gd name="connsiteX270" fmla="*/ 2807236 w 3107988"/>
                  <a:gd name="connsiteY270" fmla="*/ 656673 h 3107975"/>
                  <a:gd name="connsiteX271" fmla="*/ 2769078 w 3107988"/>
                  <a:gd name="connsiteY271" fmla="*/ 605713 h 3107975"/>
                  <a:gd name="connsiteX272" fmla="*/ 2779139 w 3107988"/>
                  <a:gd name="connsiteY272" fmla="*/ 597841 h 3107975"/>
                  <a:gd name="connsiteX273" fmla="*/ 2817614 w 3107988"/>
                  <a:gd name="connsiteY273" fmla="*/ 649225 h 3107975"/>
                  <a:gd name="connsiteX274" fmla="*/ 2807236 w 3107988"/>
                  <a:gd name="connsiteY274" fmla="*/ 656673 h 3107975"/>
                  <a:gd name="connsiteX275" fmla="*/ 336783 w 3107988"/>
                  <a:gd name="connsiteY275" fmla="*/ 608491 h 3107975"/>
                  <a:gd name="connsiteX276" fmla="*/ 326697 w 3107988"/>
                  <a:gd name="connsiteY276" fmla="*/ 600640 h 3107975"/>
                  <a:gd name="connsiteX277" fmla="*/ 367180 w 3107988"/>
                  <a:gd name="connsiteY277" fmla="*/ 550758 h 3107975"/>
                  <a:gd name="connsiteX278" fmla="*/ 376941 w 3107988"/>
                  <a:gd name="connsiteY278" fmla="*/ 559015 h 3107975"/>
                  <a:gd name="connsiteX279" fmla="*/ 336783 w 3107988"/>
                  <a:gd name="connsiteY279" fmla="*/ 608491 h 3107975"/>
                  <a:gd name="connsiteX280" fmla="*/ 2728813 w 3107988"/>
                  <a:gd name="connsiteY280" fmla="*/ 556357 h 3107975"/>
                  <a:gd name="connsiteX281" fmla="*/ 2686600 w 3107988"/>
                  <a:gd name="connsiteY281" fmla="*/ 508689 h 3107975"/>
                  <a:gd name="connsiteX282" fmla="*/ 2695981 w 3107988"/>
                  <a:gd name="connsiteY282" fmla="*/ 500020 h 3107975"/>
                  <a:gd name="connsiteX283" fmla="*/ 2738557 w 3107988"/>
                  <a:gd name="connsiteY283" fmla="*/ 548080 h 3107975"/>
                  <a:gd name="connsiteX284" fmla="*/ 2728813 w 3107988"/>
                  <a:gd name="connsiteY284" fmla="*/ 556357 h 3107975"/>
                  <a:gd name="connsiteX285" fmla="*/ 419082 w 3107988"/>
                  <a:gd name="connsiteY285" fmla="*/ 511239 h 3107975"/>
                  <a:gd name="connsiteX286" fmla="*/ 409670 w 3107988"/>
                  <a:gd name="connsiteY286" fmla="*/ 502587 h 3107975"/>
                  <a:gd name="connsiteX287" fmla="*/ 454097 w 3107988"/>
                  <a:gd name="connsiteY287" fmla="*/ 456207 h 3107975"/>
                  <a:gd name="connsiteX288" fmla="*/ 463136 w 3107988"/>
                  <a:gd name="connsiteY288" fmla="*/ 465232 h 3107975"/>
                  <a:gd name="connsiteX289" fmla="*/ 419082 w 3107988"/>
                  <a:gd name="connsiteY289" fmla="*/ 511239 h 3107975"/>
                  <a:gd name="connsiteX290" fmla="*/ 2642437 w 3107988"/>
                  <a:gd name="connsiteY290" fmla="*/ 462801 h 3107975"/>
                  <a:gd name="connsiteX291" fmla="*/ 2596440 w 3107988"/>
                  <a:gd name="connsiteY291" fmla="*/ 418747 h 3107975"/>
                  <a:gd name="connsiteX292" fmla="*/ 2605073 w 3107988"/>
                  <a:gd name="connsiteY292" fmla="*/ 409334 h 3107975"/>
                  <a:gd name="connsiteX293" fmla="*/ 2651478 w 3107988"/>
                  <a:gd name="connsiteY293" fmla="*/ 453751 h 3107975"/>
                  <a:gd name="connsiteX294" fmla="*/ 2642437 w 3107988"/>
                  <a:gd name="connsiteY294" fmla="*/ 462801 h 3107975"/>
                  <a:gd name="connsiteX295" fmla="*/ 509050 w 3107988"/>
                  <a:gd name="connsiteY295" fmla="*/ 421088 h 3107975"/>
                  <a:gd name="connsiteX296" fmla="*/ 500387 w 3107988"/>
                  <a:gd name="connsiteY296" fmla="*/ 411693 h 3107975"/>
                  <a:gd name="connsiteX297" fmla="*/ 548447 w 3107988"/>
                  <a:gd name="connsiteY297" fmla="*/ 369126 h 3107975"/>
                  <a:gd name="connsiteX298" fmla="*/ 556735 w 3107988"/>
                  <a:gd name="connsiteY298" fmla="*/ 378869 h 3107975"/>
                  <a:gd name="connsiteX299" fmla="*/ 509050 w 3107988"/>
                  <a:gd name="connsiteY299" fmla="*/ 421088 h 3107975"/>
                  <a:gd name="connsiteX300" fmla="*/ 2548607 w 3107988"/>
                  <a:gd name="connsiteY300" fmla="*/ 376619 h 3107975"/>
                  <a:gd name="connsiteX301" fmla="*/ 2499142 w 3107988"/>
                  <a:gd name="connsiteY301" fmla="*/ 336486 h 3107975"/>
                  <a:gd name="connsiteX302" fmla="*/ 2506982 w 3107988"/>
                  <a:gd name="connsiteY302" fmla="*/ 326393 h 3107975"/>
                  <a:gd name="connsiteX303" fmla="*/ 2556877 w 3107988"/>
                  <a:gd name="connsiteY303" fmla="*/ 366858 h 3107975"/>
                  <a:gd name="connsiteX304" fmla="*/ 2548607 w 3107988"/>
                  <a:gd name="connsiteY304" fmla="*/ 376619 h 3107975"/>
                  <a:gd name="connsiteX305" fmla="*/ 606105 w 3107988"/>
                  <a:gd name="connsiteY305" fmla="*/ 338650 h 3107975"/>
                  <a:gd name="connsiteX306" fmla="*/ 598240 w 3107988"/>
                  <a:gd name="connsiteY306" fmla="*/ 328576 h 3107975"/>
                  <a:gd name="connsiteX307" fmla="*/ 649633 w 3107988"/>
                  <a:gd name="connsiteY307" fmla="*/ 290112 h 3107975"/>
                  <a:gd name="connsiteX308" fmla="*/ 657072 w 3107988"/>
                  <a:gd name="connsiteY308" fmla="*/ 300499 h 3107975"/>
                  <a:gd name="connsiteX309" fmla="*/ 606105 w 3107988"/>
                  <a:gd name="connsiteY309" fmla="*/ 338650 h 3107975"/>
                  <a:gd name="connsiteX310" fmla="*/ 2448046 w 3107988"/>
                  <a:gd name="connsiteY310" fmla="*/ 298426 h 3107975"/>
                  <a:gd name="connsiteX311" fmla="*/ 2395387 w 3107988"/>
                  <a:gd name="connsiteY311" fmla="*/ 262493 h 3107975"/>
                  <a:gd name="connsiteX312" fmla="*/ 2402388 w 3107988"/>
                  <a:gd name="connsiteY312" fmla="*/ 251789 h 3107975"/>
                  <a:gd name="connsiteX313" fmla="*/ 2455456 w 3107988"/>
                  <a:gd name="connsiteY313" fmla="*/ 288021 h 3107975"/>
                  <a:gd name="connsiteX314" fmla="*/ 2448046 w 3107988"/>
                  <a:gd name="connsiteY314" fmla="*/ 298426 h 3107975"/>
                  <a:gd name="connsiteX315" fmla="*/ 709577 w 3107988"/>
                  <a:gd name="connsiteY315" fmla="*/ 264487 h 3107975"/>
                  <a:gd name="connsiteX316" fmla="*/ 702562 w 3107988"/>
                  <a:gd name="connsiteY316" fmla="*/ 253801 h 3107975"/>
                  <a:gd name="connsiteX317" fmla="*/ 756925 w 3107988"/>
                  <a:gd name="connsiteY317" fmla="*/ 219706 h 3107975"/>
                  <a:gd name="connsiteX318" fmla="*/ 763492 w 3107988"/>
                  <a:gd name="connsiteY318" fmla="*/ 230673 h 3107975"/>
                  <a:gd name="connsiteX319" fmla="*/ 709577 w 3107988"/>
                  <a:gd name="connsiteY319" fmla="*/ 264487 h 3107975"/>
                  <a:gd name="connsiteX320" fmla="*/ 2341300 w 3107988"/>
                  <a:gd name="connsiteY320" fmla="*/ 228763 h 3107975"/>
                  <a:gd name="connsiteX321" fmla="*/ 2285876 w 3107988"/>
                  <a:gd name="connsiteY321" fmla="*/ 197292 h 3107975"/>
                  <a:gd name="connsiteX322" fmla="*/ 2291926 w 3107988"/>
                  <a:gd name="connsiteY322" fmla="*/ 186044 h 3107975"/>
                  <a:gd name="connsiteX323" fmla="*/ 2347848 w 3107988"/>
                  <a:gd name="connsiteY323" fmla="*/ 217775 h 3107975"/>
                  <a:gd name="connsiteX324" fmla="*/ 2341300 w 3107988"/>
                  <a:gd name="connsiteY324" fmla="*/ 228763 h 3107975"/>
                  <a:gd name="connsiteX325" fmla="*/ 818768 w 3107988"/>
                  <a:gd name="connsiteY325" fmla="*/ 199120 h 3107975"/>
                  <a:gd name="connsiteX326" fmla="*/ 812650 w 3107988"/>
                  <a:gd name="connsiteY326" fmla="*/ 187890 h 3107975"/>
                  <a:gd name="connsiteX327" fmla="*/ 869635 w 3107988"/>
                  <a:gd name="connsiteY327" fmla="*/ 158411 h 3107975"/>
                  <a:gd name="connsiteX328" fmla="*/ 875278 w 3107988"/>
                  <a:gd name="connsiteY328" fmla="*/ 169883 h 3107975"/>
                  <a:gd name="connsiteX329" fmla="*/ 818768 w 3107988"/>
                  <a:gd name="connsiteY329" fmla="*/ 199120 h 3107975"/>
                  <a:gd name="connsiteX330" fmla="*/ 2229160 w 3107988"/>
                  <a:gd name="connsiteY330" fmla="*/ 168143 h 3107975"/>
                  <a:gd name="connsiteX331" fmla="*/ 2171289 w 3107988"/>
                  <a:gd name="connsiteY331" fmla="*/ 141369 h 3107975"/>
                  <a:gd name="connsiteX332" fmla="*/ 2176410 w 3107988"/>
                  <a:gd name="connsiteY332" fmla="*/ 129659 h 3107975"/>
                  <a:gd name="connsiteX333" fmla="*/ 2234780 w 3107988"/>
                  <a:gd name="connsiteY333" fmla="*/ 156657 h 3107975"/>
                  <a:gd name="connsiteX334" fmla="*/ 2229160 w 3107988"/>
                  <a:gd name="connsiteY334" fmla="*/ 168143 h 3107975"/>
                  <a:gd name="connsiteX335" fmla="*/ 932949 w 3107988"/>
                  <a:gd name="connsiteY335" fmla="*/ 143010 h 3107975"/>
                  <a:gd name="connsiteX336" fmla="*/ 927781 w 3107988"/>
                  <a:gd name="connsiteY336" fmla="*/ 131313 h 3107975"/>
                  <a:gd name="connsiteX337" fmla="*/ 961860 w 3107988"/>
                  <a:gd name="connsiteY337" fmla="*/ 116782 h 3107975"/>
                  <a:gd name="connsiteX338" fmla="*/ 987113 w 3107988"/>
                  <a:gd name="connsiteY338" fmla="*/ 106635 h 3107975"/>
                  <a:gd name="connsiteX339" fmla="*/ 991770 w 3107988"/>
                  <a:gd name="connsiteY339" fmla="*/ 118538 h 3107975"/>
                  <a:gd name="connsiteX340" fmla="*/ 966729 w 3107988"/>
                  <a:gd name="connsiteY340" fmla="*/ 128596 h 3107975"/>
                  <a:gd name="connsiteX341" fmla="*/ 932949 w 3107988"/>
                  <a:gd name="connsiteY341" fmla="*/ 143010 h 3107975"/>
                  <a:gd name="connsiteX342" fmla="*/ 2112331 w 3107988"/>
                  <a:gd name="connsiteY342" fmla="*/ 117034 h 3107975"/>
                  <a:gd name="connsiteX343" fmla="*/ 2052511 w 3107988"/>
                  <a:gd name="connsiteY343" fmla="*/ 95190 h 3107975"/>
                  <a:gd name="connsiteX344" fmla="*/ 2056635 w 3107988"/>
                  <a:gd name="connsiteY344" fmla="*/ 83095 h 3107975"/>
                  <a:gd name="connsiteX345" fmla="*/ 2116976 w 3107988"/>
                  <a:gd name="connsiteY345" fmla="*/ 105120 h 3107975"/>
                  <a:gd name="connsiteX346" fmla="*/ 2112331 w 3107988"/>
                  <a:gd name="connsiteY346" fmla="*/ 117034 h 3107975"/>
                  <a:gd name="connsiteX347" fmla="*/ 1051540 w 3107988"/>
                  <a:gd name="connsiteY347" fmla="*/ 96543 h 3107975"/>
                  <a:gd name="connsiteX348" fmla="*/ 1047370 w 3107988"/>
                  <a:gd name="connsiteY348" fmla="*/ 84459 h 3107975"/>
                  <a:gd name="connsiteX349" fmla="*/ 1108513 w 3107988"/>
                  <a:gd name="connsiteY349" fmla="*/ 64805 h 3107975"/>
                  <a:gd name="connsiteX350" fmla="*/ 1112159 w 3107988"/>
                  <a:gd name="connsiteY350" fmla="*/ 77050 h 3107975"/>
                  <a:gd name="connsiteX351" fmla="*/ 1051540 w 3107988"/>
                  <a:gd name="connsiteY351" fmla="*/ 96543 h 3107975"/>
                  <a:gd name="connsiteX352" fmla="*/ 1991808 w 3107988"/>
                  <a:gd name="connsiteY352" fmla="*/ 75858 h 3107975"/>
                  <a:gd name="connsiteX353" fmla="*/ 1930334 w 3107988"/>
                  <a:gd name="connsiteY353" fmla="*/ 59067 h 3107975"/>
                  <a:gd name="connsiteX354" fmla="*/ 1933461 w 3107988"/>
                  <a:gd name="connsiteY354" fmla="*/ 46673 h 3107975"/>
                  <a:gd name="connsiteX355" fmla="*/ 1995433 w 3107988"/>
                  <a:gd name="connsiteY355" fmla="*/ 63599 h 3107975"/>
                  <a:gd name="connsiteX356" fmla="*/ 1991808 w 3107988"/>
                  <a:gd name="connsiteY356" fmla="*/ 75858 h 3107975"/>
                  <a:gd name="connsiteX357" fmla="*/ 1173549 w 3107988"/>
                  <a:gd name="connsiteY357" fmla="*/ 60098 h 3107975"/>
                  <a:gd name="connsiteX358" fmla="*/ 1170404 w 3107988"/>
                  <a:gd name="connsiteY358" fmla="*/ 47708 h 3107975"/>
                  <a:gd name="connsiteX359" fmla="*/ 1232970 w 3107988"/>
                  <a:gd name="connsiteY359" fmla="*/ 33207 h 3107975"/>
                  <a:gd name="connsiteX360" fmla="*/ 1235592 w 3107988"/>
                  <a:gd name="connsiteY360" fmla="*/ 45715 h 3107975"/>
                  <a:gd name="connsiteX361" fmla="*/ 1173549 w 3107988"/>
                  <a:gd name="connsiteY361" fmla="*/ 60098 h 3107975"/>
                  <a:gd name="connsiteX362" fmla="*/ 1868225 w 3107988"/>
                  <a:gd name="connsiteY362" fmla="*/ 44849 h 3107975"/>
                  <a:gd name="connsiteX363" fmla="*/ 1805596 w 3107988"/>
                  <a:gd name="connsiteY363" fmla="*/ 33225 h 3107975"/>
                  <a:gd name="connsiteX364" fmla="*/ 1807658 w 3107988"/>
                  <a:gd name="connsiteY364" fmla="*/ 20611 h 3107975"/>
                  <a:gd name="connsiteX365" fmla="*/ 1870831 w 3107988"/>
                  <a:gd name="connsiteY365" fmla="*/ 32334 h 3107975"/>
                  <a:gd name="connsiteX366" fmla="*/ 1868225 w 3107988"/>
                  <a:gd name="connsiteY366" fmla="*/ 44849 h 3107975"/>
                  <a:gd name="connsiteX367" fmla="*/ 1298169 w 3107988"/>
                  <a:gd name="connsiteY367" fmla="*/ 33918 h 3107975"/>
                  <a:gd name="connsiteX368" fmla="*/ 1296071 w 3107988"/>
                  <a:gd name="connsiteY368" fmla="*/ 21311 h 3107975"/>
                  <a:gd name="connsiteX369" fmla="*/ 1359611 w 3107988"/>
                  <a:gd name="connsiteY369" fmla="*/ 12046 h 3107975"/>
                  <a:gd name="connsiteX370" fmla="*/ 1361183 w 3107988"/>
                  <a:gd name="connsiteY370" fmla="*/ 24728 h 3107975"/>
                  <a:gd name="connsiteX371" fmla="*/ 1298169 w 3107988"/>
                  <a:gd name="connsiteY371" fmla="*/ 33918 h 3107975"/>
                  <a:gd name="connsiteX372" fmla="*/ 1742536 w 3107988"/>
                  <a:gd name="connsiteY372" fmla="*/ 24200 h 3107975"/>
                  <a:gd name="connsiteX373" fmla="*/ 1679136 w 3107988"/>
                  <a:gd name="connsiteY373" fmla="*/ 17790 h 3107975"/>
                  <a:gd name="connsiteX374" fmla="*/ 1680156 w 3107988"/>
                  <a:gd name="connsiteY374" fmla="*/ 5051 h 3107975"/>
                  <a:gd name="connsiteX375" fmla="*/ 1744077 w 3107988"/>
                  <a:gd name="connsiteY375" fmla="*/ 11511 h 3107975"/>
                  <a:gd name="connsiteX376" fmla="*/ 1742536 w 3107988"/>
                  <a:gd name="connsiteY376" fmla="*/ 24200 h 3107975"/>
                  <a:gd name="connsiteX377" fmla="*/ 1424540 w 3107988"/>
                  <a:gd name="connsiteY377" fmla="*/ 18145 h 3107975"/>
                  <a:gd name="connsiteX378" fmla="*/ 1423498 w 3107988"/>
                  <a:gd name="connsiteY378" fmla="*/ 5406 h 3107975"/>
                  <a:gd name="connsiteX379" fmla="*/ 1487555 w 3107988"/>
                  <a:gd name="connsiteY379" fmla="*/ 1396 h 3107975"/>
                  <a:gd name="connsiteX380" fmla="*/ 1488098 w 3107988"/>
                  <a:gd name="connsiteY380" fmla="*/ 14166 h 3107975"/>
                  <a:gd name="connsiteX381" fmla="*/ 1424540 w 3107988"/>
                  <a:gd name="connsiteY381" fmla="*/ 18145 h 3107975"/>
                  <a:gd name="connsiteX382" fmla="*/ 1615510 w 3107988"/>
                  <a:gd name="connsiteY382" fmla="*/ 13987 h 3107975"/>
                  <a:gd name="connsiteX383" fmla="*/ 1553991 w 3107988"/>
                  <a:gd name="connsiteY383" fmla="*/ 12782 h 3107975"/>
                  <a:gd name="connsiteX384" fmla="*/ 1551793 w 3107988"/>
                  <a:gd name="connsiteY384" fmla="*/ 12784 h 3107975"/>
                  <a:gd name="connsiteX385" fmla="*/ 1551793 w 3107988"/>
                  <a:gd name="connsiteY385" fmla="*/ 2 h 3107975"/>
                  <a:gd name="connsiteX386" fmla="*/ 1553968 w 3107988"/>
                  <a:gd name="connsiteY386" fmla="*/ 0 h 3107975"/>
                  <a:gd name="connsiteX387" fmla="*/ 1616009 w 3107988"/>
                  <a:gd name="connsiteY387" fmla="*/ 1217 h 3107975"/>
                  <a:gd name="connsiteX388" fmla="*/ 1615510 w 3107988"/>
                  <a:gd name="connsiteY388" fmla="*/ 13987 h 31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3107988" h="3107975">
                    <a:moveTo>
                      <a:pt x="1554875" y="3107976"/>
                    </a:moveTo>
                    <a:lnTo>
                      <a:pt x="1553991" y="3107976"/>
                    </a:lnTo>
                    <a:cubicBezTo>
                      <a:pt x="1532941" y="3107976"/>
                      <a:pt x="1511664" y="3107568"/>
                      <a:pt x="1490704" y="3106729"/>
                    </a:cubicBezTo>
                    <a:lnTo>
                      <a:pt x="1491203" y="3093950"/>
                    </a:lnTo>
                    <a:cubicBezTo>
                      <a:pt x="1511981" y="3094788"/>
                      <a:pt x="1533122" y="3095196"/>
                      <a:pt x="1553991" y="3095196"/>
                    </a:cubicBezTo>
                    <a:lnTo>
                      <a:pt x="1554875" y="3107976"/>
                    </a:lnTo>
                    <a:close/>
                    <a:moveTo>
                      <a:pt x="1619090" y="3106639"/>
                    </a:moveTo>
                    <a:lnTo>
                      <a:pt x="1618569" y="3093859"/>
                    </a:lnTo>
                    <a:cubicBezTo>
                      <a:pt x="1639687" y="3092998"/>
                      <a:pt x="1661077" y="3091684"/>
                      <a:pt x="1682150" y="3089939"/>
                    </a:cubicBezTo>
                    <a:lnTo>
                      <a:pt x="1683192" y="3102696"/>
                    </a:lnTo>
                    <a:cubicBezTo>
                      <a:pt x="1661961" y="3104441"/>
                      <a:pt x="1640390" y="3105778"/>
                      <a:pt x="1619090" y="3106639"/>
                    </a:cubicBezTo>
                    <a:close/>
                    <a:moveTo>
                      <a:pt x="1426602" y="3102832"/>
                    </a:moveTo>
                    <a:cubicBezTo>
                      <a:pt x="1405323" y="3101110"/>
                      <a:pt x="1383827" y="3098912"/>
                      <a:pt x="1362731" y="3096329"/>
                    </a:cubicBezTo>
                    <a:lnTo>
                      <a:pt x="1364279" y="3083640"/>
                    </a:lnTo>
                    <a:cubicBezTo>
                      <a:pt x="1385213" y="3086200"/>
                      <a:pt x="1406522" y="3088376"/>
                      <a:pt x="1427622" y="3090098"/>
                    </a:cubicBezTo>
                    <a:lnTo>
                      <a:pt x="1426602" y="3102832"/>
                    </a:lnTo>
                    <a:close/>
                    <a:moveTo>
                      <a:pt x="1747068" y="3096102"/>
                    </a:moveTo>
                    <a:lnTo>
                      <a:pt x="1745505" y="3083413"/>
                    </a:lnTo>
                    <a:cubicBezTo>
                      <a:pt x="1766419" y="3080830"/>
                      <a:pt x="1787605" y="3077748"/>
                      <a:pt x="1808451" y="3074304"/>
                    </a:cubicBezTo>
                    <a:lnTo>
                      <a:pt x="1810558" y="3086903"/>
                    </a:lnTo>
                    <a:cubicBezTo>
                      <a:pt x="1789531" y="3090392"/>
                      <a:pt x="1768164" y="3093497"/>
                      <a:pt x="1747068" y="3096102"/>
                    </a:cubicBezTo>
                    <a:close/>
                    <a:moveTo>
                      <a:pt x="1299179" y="3087197"/>
                    </a:moveTo>
                    <a:cubicBezTo>
                      <a:pt x="1278095" y="3083708"/>
                      <a:pt x="1256861" y="3079742"/>
                      <a:pt x="1236065" y="3075437"/>
                    </a:cubicBezTo>
                    <a:lnTo>
                      <a:pt x="1238662" y="3062907"/>
                    </a:lnTo>
                    <a:cubicBezTo>
                      <a:pt x="1259297" y="3067212"/>
                      <a:pt x="1280357" y="3071132"/>
                      <a:pt x="1301253" y="3074576"/>
                    </a:cubicBezTo>
                    <a:lnTo>
                      <a:pt x="1299179" y="3087197"/>
                    </a:lnTo>
                    <a:close/>
                    <a:moveTo>
                      <a:pt x="1873618" y="3075075"/>
                    </a:moveTo>
                    <a:lnTo>
                      <a:pt x="1870990" y="3062567"/>
                    </a:lnTo>
                    <a:cubicBezTo>
                      <a:pt x="1891678" y="3058239"/>
                      <a:pt x="1912547" y="3053435"/>
                      <a:pt x="1933008" y="3048247"/>
                    </a:cubicBezTo>
                    <a:lnTo>
                      <a:pt x="1936135" y="3060641"/>
                    </a:lnTo>
                    <a:cubicBezTo>
                      <a:pt x="1915492" y="3065875"/>
                      <a:pt x="1894465" y="3070724"/>
                      <a:pt x="1873618" y="3075075"/>
                    </a:cubicBezTo>
                    <a:close/>
                    <a:moveTo>
                      <a:pt x="1173463" y="3061049"/>
                    </a:moveTo>
                    <a:cubicBezTo>
                      <a:pt x="1152802" y="3055860"/>
                      <a:pt x="1131970" y="3050150"/>
                      <a:pt x="1111522" y="3044077"/>
                    </a:cubicBezTo>
                    <a:lnTo>
                      <a:pt x="1115168" y="3031819"/>
                    </a:lnTo>
                    <a:cubicBezTo>
                      <a:pt x="1135441" y="3037846"/>
                      <a:pt x="1156099" y="3043488"/>
                      <a:pt x="1176585" y="3048654"/>
                    </a:cubicBezTo>
                    <a:lnTo>
                      <a:pt x="1173463" y="3061049"/>
                    </a:lnTo>
                    <a:close/>
                    <a:moveTo>
                      <a:pt x="1998016" y="3043624"/>
                    </a:moveTo>
                    <a:lnTo>
                      <a:pt x="1994368" y="3031366"/>
                    </a:lnTo>
                    <a:cubicBezTo>
                      <a:pt x="2014625" y="3025338"/>
                      <a:pt x="2035041" y="3018812"/>
                      <a:pt x="2054981" y="3011947"/>
                    </a:cubicBezTo>
                    <a:lnTo>
                      <a:pt x="2059127" y="3024047"/>
                    </a:lnTo>
                    <a:cubicBezTo>
                      <a:pt x="2039006" y="3030958"/>
                      <a:pt x="2018455" y="3037551"/>
                      <a:pt x="1998016" y="3043624"/>
                    </a:cubicBezTo>
                    <a:close/>
                    <a:moveTo>
                      <a:pt x="1050355" y="3024545"/>
                    </a:moveTo>
                    <a:cubicBezTo>
                      <a:pt x="1030120" y="3017612"/>
                      <a:pt x="1009772" y="3010179"/>
                      <a:pt x="989898" y="3002430"/>
                    </a:cubicBezTo>
                    <a:lnTo>
                      <a:pt x="994541" y="2990511"/>
                    </a:lnTo>
                    <a:cubicBezTo>
                      <a:pt x="1014252" y="2998193"/>
                      <a:pt x="1034425" y="3005580"/>
                      <a:pt x="1054497" y="3012445"/>
                    </a:cubicBezTo>
                    <a:lnTo>
                      <a:pt x="1050355" y="3024545"/>
                    </a:lnTo>
                    <a:close/>
                    <a:moveTo>
                      <a:pt x="2119400" y="3001932"/>
                    </a:moveTo>
                    <a:lnTo>
                      <a:pt x="2114755" y="2990013"/>
                    </a:lnTo>
                    <a:cubicBezTo>
                      <a:pt x="2134446" y="2982331"/>
                      <a:pt x="2154205" y="2974129"/>
                      <a:pt x="2173532" y="2965632"/>
                    </a:cubicBezTo>
                    <a:lnTo>
                      <a:pt x="2178676" y="2977324"/>
                    </a:lnTo>
                    <a:cubicBezTo>
                      <a:pt x="2159189" y="2985889"/>
                      <a:pt x="2139249" y="2994160"/>
                      <a:pt x="2119400" y="3001932"/>
                    </a:cubicBezTo>
                    <a:close/>
                    <a:moveTo>
                      <a:pt x="930416" y="2977800"/>
                    </a:moveTo>
                    <a:cubicBezTo>
                      <a:pt x="910818" y="2969212"/>
                      <a:pt x="891168" y="2960103"/>
                      <a:pt x="872044" y="2950745"/>
                    </a:cubicBezTo>
                    <a:lnTo>
                      <a:pt x="877661" y="2939257"/>
                    </a:lnTo>
                    <a:cubicBezTo>
                      <a:pt x="896636" y="2948547"/>
                      <a:pt x="916109" y="2957565"/>
                      <a:pt x="935557" y="2966108"/>
                    </a:cubicBezTo>
                    <a:lnTo>
                      <a:pt x="930416" y="2977800"/>
                    </a:lnTo>
                    <a:close/>
                    <a:moveTo>
                      <a:pt x="2236887" y="2950292"/>
                    </a:moveTo>
                    <a:lnTo>
                      <a:pt x="2231268" y="2938804"/>
                    </a:lnTo>
                    <a:cubicBezTo>
                      <a:pt x="2250301" y="2929468"/>
                      <a:pt x="2269335" y="2919657"/>
                      <a:pt x="2287847" y="2909596"/>
                    </a:cubicBezTo>
                    <a:lnTo>
                      <a:pt x="2293942" y="2920835"/>
                    </a:lnTo>
                    <a:cubicBezTo>
                      <a:pt x="2275271" y="2930964"/>
                      <a:pt x="2256079" y="2940866"/>
                      <a:pt x="2236887" y="2950292"/>
                    </a:cubicBezTo>
                    <a:close/>
                    <a:moveTo>
                      <a:pt x="814860" y="2921288"/>
                    </a:moveTo>
                    <a:cubicBezTo>
                      <a:pt x="796035" y="2911069"/>
                      <a:pt x="777223" y="2900374"/>
                      <a:pt x="758974" y="2889475"/>
                    </a:cubicBezTo>
                    <a:lnTo>
                      <a:pt x="765515" y="2878508"/>
                    </a:lnTo>
                    <a:cubicBezTo>
                      <a:pt x="783629" y="2889317"/>
                      <a:pt x="802277" y="2899921"/>
                      <a:pt x="820953" y="2910049"/>
                    </a:cubicBezTo>
                    <a:lnTo>
                      <a:pt x="814860" y="2921288"/>
                    </a:lnTo>
                    <a:close/>
                    <a:moveTo>
                      <a:pt x="2349774" y="2889067"/>
                    </a:moveTo>
                    <a:lnTo>
                      <a:pt x="2343203" y="2878100"/>
                    </a:lnTo>
                    <a:cubicBezTo>
                      <a:pt x="2361398" y="2867224"/>
                      <a:pt x="2379571" y="2855872"/>
                      <a:pt x="2397177" y="2844316"/>
                    </a:cubicBezTo>
                    <a:lnTo>
                      <a:pt x="2404201" y="2855011"/>
                    </a:lnTo>
                    <a:cubicBezTo>
                      <a:pt x="2386414" y="2866658"/>
                      <a:pt x="2368105" y="2878100"/>
                      <a:pt x="2349774" y="2889067"/>
                    </a:cubicBezTo>
                    <a:close/>
                    <a:moveTo>
                      <a:pt x="704447" y="2855419"/>
                    </a:moveTo>
                    <a:cubicBezTo>
                      <a:pt x="686560" y="2843727"/>
                      <a:pt x="668721" y="2831513"/>
                      <a:pt x="651393" y="2819119"/>
                    </a:cubicBezTo>
                    <a:lnTo>
                      <a:pt x="658832" y="2808718"/>
                    </a:lnTo>
                    <a:cubicBezTo>
                      <a:pt x="676008" y="2821022"/>
                      <a:pt x="693709" y="2833122"/>
                      <a:pt x="711435" y="2844724"/>
                    </a:cubicBezTo>
                    <a:lnTo>
                      <a:pt x="704447" y="2855419"/>
                    </a:lnTo>
                    <a:close/>
                    <a:moveTo>
                      <a:pt x="2457155" y="2818734"/>
                    </a:moveTo>
                    <a:lnTo>
                      <a:pt x="2449723" y="2808333"/>
                    </a:lnTo>
                    <a:cubicBezTo>
                      <a:pt x="2466830" y="2796097"/>
                      <a:pt x="2484006" y="2783272"/>
                      <a:pt x="2500751" y="2770221"/>
                    </a:cubicBezTo>
                    <a:lnTo>
                      <a:pt x="2508613" y="2780304"/>
                    </a:lnTo>
                    <a:cubicBezTo>
                      <a:pt x="2491733" y="2793469"/>
                      <a:pt x="2474421" y="2806407"/>
                      <a:pt x="2457155" y="2818734"/>
                    </a:cubicBezTo>
                    <a:close/>
                    <a:moveTo>
                      <a:pt x="599901" y="2780689"/>
                    </a:moveTo>
                    <a:cubicBezTo>
                      <a:pt x="583135" y="2767638"/>
                      <a:pt x="566359" y="2753997"/>
                      <a:pt x="550044" y="2740175"/>
                    </a:cubicBezTo>
                    <a:lnTo>
                      <a:pt x="558308" y="2730432"/>
                    </a:lnTo>
                    <a:cubicBezTo>
                      <a:pt x="574487" y="2744140"/>
                      <a:pt x="591127" y="2757645"/>
                      <a:pt x="607766" y="2770606"/>
                    </a:cubicBezTo>
                    <a:lnTo>
                      <a:pt x="599901" y="2780689"/>
                    </a:lnTo>
                    <a:close/>
                    <a:moveTo>
                      <a:pt x="2558418" y="2739790"/>
                    </a:moveTo>
                    <a:lnTo>
                      <a:pt x="2550170" y="2730046"/>
                    </a:lnTo>
                    <a:cubicBezTo>
                      <a:pt x="2566326" y="2716338"/>
                      <a:pt x="2582391" y="2702131"/>
                      <a:pt x="2597890" y="2687855"/>
                    </a:cubicBezTo>
                    <a:lnTo>
                      <a:pt x="2606546" y="2697259"/>
                    </a:lnTo>
                    <a:cubicBezTo>
                      <a:pt x="2590911" y="2711647"/>
                      <a:pt x="2574710" y="2725968"/>
                      <a:pt x="2558418" y="2739790"/>
                    </a:cubicBezTo>
                    <a:close/>
                    <a:moveTo>
                      <a:pt x="501896" y="2697644"/>
                    </a:moveTo>
                    <a:cubicBezTo>
                      <a:pt x="486155" y="2683165"/>
                      <a:pt x="470563" y="2668210"/>
                      <a:pt x="455559" y="2653187"/>
                    </a:cubicBezTo>
                    <a:lnTo>
                      <a:pt x="464597" y="2644146"/>
                    </a:lnTo>
                    <a:cubicBezTo>
                      <a:pt x="479478" y="2659033"/>
                      <a:pt x="494945" y="2673875"/>
                      <a:pt x="510561" y="2688241"/>
                    </a:cubicBezTo>
                    <a:lnTo>
                      <a:pt x="501896" y="2697644"/>
                    </a:lnTo>
                    <a:close/>
                    <a:moveTo>
                      <a:pt x="2652906" y="2652779"/>
                    </a:moveTo>
                    <a:lnTo>
                      <a:pt x="2643865" y="2643739"/>
                    </a:lnTo>
                    <a:cubicBezTo>
                      <a:pt x="2658820" y="2628784"/>
                      <a:pt x="2673639" y="2613330"/>
                      <a:pt x="2687959" y="2597786"/>
                    </a:cubicBezTo>
                    <a:lnTo>
                      <a:pt x="2697385" y="2606442"/>
                    </a:lnTo>
                    <a:cubicBezTo>
                      <a:pt x="2682929" y="2622122"/>
                      <a:pt x="2667974" y="2637711"/>
                      <a:pt x="2652906" y="2652779"/>
                    </a:cubicBezTo>
                    <a:close/>
                    <a:moveTo>
                      <a:pt x="411068" y="2606895"/>
                    </a:moveTo>
                    <a:cubicBezTo>
                      <a:pt x="396611" y="2591215"/>
                      <a:pt x="382307" y="2575036"/>
                      <a:pt x="368537" y="2558813"/>
                    </a:cubicBezTo>
                    <a:lnTo>
                      <a:pt x="378298" y="2550542"/>
                    </a:lnTo>
                    <a:cubicBezTo>
                      <a:pt x="391941" y="2566630"/>
                      <a:pt x="406124" y="2582672"/>
                      <a:pt x="420453" y="2598239"/>
                    </a:cubicBezTo>
                    <a:lnTo>
                      <a:pt x="411068" y="2606895"/>
                    </a:lnTo>
                    <a:close/>
                    <a:moveTo>
                      <a:pt x="2739916" y="2558314"/>
                    </a:moveTo>
                    <a:lnTo>
                      <a:pt x="2730150" y="2550044"/>
                    </a:lnTo>
                    <a:cubicBezTo>
                      <a:pt x="2743836" y="2533910"/>
                      <a:pt x="2757341" y="2517279"/>
                      <a:pt x="2770347" y="2500602"/>
                    </a:cubicBezTo>
                    <a:lnTo>
                      <a:pt x="2780431" y="2508464"/>
                    </a:lnTo>
                    <a:cubicBezTo>
                      <a:pt x="2767311" y="2525277"/>
                      <a:pt x="2753693" y="2542045"/>
                      <a:pt x="2739916" y="2558314"/>
                    </a:cubicBezTo>
                    <a:close/>
                    <a:moveTo>
                      <a:pt x="328032" y="2509031"/>
                    </a:moveTo>
                    <a:cubicBezTo>
                      <a:pt x="314937" y="2492241"/>
                      <a:pt x="302003" y="2474952"/>
                      <a:pt x="289620" y="2457640"/>
                    </a:cubicBezTo>
                    <a:lnTo>
                      <a:pt x="300007" y="2450208"/>
                    </a:lnTo>
                    <a:cubicBezTo>
                      <a:pt x="312302" y="2467361"/>
                      <a:pt x="325122" y="2484514"/>
                      <a:pt x="338117" y="2501168"/>
                    </a:cubicBezTo>
                    <a:lnTo>
                      <a:pt x="328032" y="2509031"/>
                    </a:lnTo>
                    <a:close/>
                    <a:moveTo>
                      <a:pt x="2818837" y="2457006"/>
                    </a:moveTo>
                    <a:lnTo>
                      <a:pt x="2808460" y="2449574"/>
                    </a:lnTo>
                    <a:cubicBezTo>
                      <a:pt x="2820763" y="2432330"/>
                      <a:pt x="2832886" y="2414656"/>
                      <a:pt x="2844442" y="2397005"/>
                    </a:cubicBezTo>
                    <a:lnTo>
                      <a:pt x="2855137" y="2404006"/>
                    </a:lnTo>
                    <a:cubicBezTo>
                      <a:pt x="2843468" y="2421794"/>
                      <a:pt x="2831277" y="2439626"/>
                      <a:pt x="2818837" y="2457006"/>
                    </a:cubicBezTo>
                    <a:close/>
                    <a:moveTo>
                      <a:pt x="253357" y="2404732"/>
                    </a:moveTo>
                    <a:cubicBezTo>
                      <a:pt x="241572" y="2386740"/>
                      <a:pt x="230125" y="2368455"/>
                      <a:pt x="219316" y="2350373"/>
                    </a:cubicBezTo>
                    <a:lnTo>
                      <a:pt x="230301" y="2343824"/>
                    </a:lnTo>
                    <a:cubicBezTo>
                      <a:pt x="241012" y="2361747"/>
                      <a:pt x="252360" y="2379897"/>
                      <a:pt x="264043" y="2397707"/>
                    </a:cubicBezTo>
                    <a:lnTo>
                      <a:pt x="253357" y="2404732"/>
                    </a:lnTo>
                    <a:close/>
                    <a:moveTo>
                      <a:pt x="2889171" y="2349534"/>
                    </a:moveTo>
                    <a:lnTo>
                      <a:pt x="2878227" y="2342986"/>
                    </a:lnTo>
                    <a:cubicBezTo>
                      <a:pt x="2888967" y="2324972"/>
                      <a:pt x="2899594" y="2306346"/>
                      <a:pt x="2909745" y="2287630"/>
                    </a:cubicBezTo>
                    <a:lnTo>
                      <a:pt x="2920984" y="2293725"/>
                    </a:lnTo>
                    <a:cubicBezTo>
                      <a:pt x="2910742" y="2312600"/>
                      <a:pt x="2900047" y="2331385"/>
                      <a:pt x="2889171" y="2349534"/>
                    </a:cubicBezTo>
                    <a:close/>
                    <a:moveTo>
                      <a:pt x="187546" y="2294677"/>
                    </a:moveTo>
                    <a:cubicBezTo>
                      <a:pt x="177336" y="2275893"/>
                      <a:pt x="167436" y="2256746"/>
                      <a:pt x="158123" y="2237735"/>
                    </a:cubicBezTo>
                    <a:lnTo>
                      <a:pt x="169607" y="2232115"/>
                    </a:lnTo>
                    <a:cubicBezTo>
                      <a:pt x="178845" y="2250968"/>
                      <a:pt x="188656" y="2269956"/>
                      <a:pt x="198780" y="2288582"/>
                    </a:cubicBezTo>
                    <a:lnTo>
                      <a:pt x="187546" y="2294677"/>
                    </a:lnTo>
                    <a:close/>
                    <a:moveTo>
                      <a:pt x="2950441" y="2236625"/>
                    </a:moveTo>
                    <a:lnTo>
                      <a:pt x="2938953" y="2231028"/>
                    </a:lnTo>
                    <a:cubicBezTo>
                      <a:pt x="2948334" y="2211813"/>
                      <a:pt x="2957352" y="2192372"/>
                      <a:pt x="2965758" y="2173225"/>
                    </a:cubicBezTo>
                    <a:lnTo>
                      <a:pt x="2977473" y="2178368"/>
                    </a:lnTo>
                    <a:cubicBezTo>
                      <a:pt x="2968999" y="2197674"/>
                      <a:pt x="2959890" y="2217274"/>
                      <a:pt x="2950441" y="2236625"/>
                    </a:cubicBezTo>
                    <a:close/>
                    <a:moveTo>
                      <a:pt x="131084" y="2179660"/>
                    </a:moveTo>
                    <a:cubicBezTo>
                      <a:pt x="122546" y="2160264"/>
                      <a:pt x="114283" y="2140369"/>
                      <a:pt x="106493" y="2120520"/>
                    </a:cubicBezTo>
                    <a:lnTo>
                      <a:pt x="118402" y="2115852"/>
                    </a:lnTo>
                    <a:cubicBezTo>
                      <a:pt x="126118" y="2135543"/>
                      <a:pt x="134318" y="2155256"/>
                      <a:pt x="142795" y="2174494"/>
                    </a:cubicBezTo>
                    <a:lnTo>
                      <a:pt x="131084" y="2179660"/>
                    </a:lnTo>
                    <a:close/>
                    <a:moveTo>
                      <a:pt x="3002081" y="2119024"/>
                    </a:moveTo>
                    <a:lnTo>
                      <a:pt x="2990162" y="2114380"/>
                    </a:lnTo>
                    <a:cubicBezTo>
                      <a:pt x="2997821" y="2094757"/>
                      <a:pt x="3005208" y="2074613"/>
                      <a:pt x="3012096" y="2054560"/>
                    </a:cubicBezTo>
                    <a:lnTo>
                      <a:pt x="3024173" y="2058729"/>
                    </a:lnTo>
                    <a:cubicBezTo>
                      <a:pt x="3017240" y="2078941"/>
                      <a:pt x="3009807" y="2099221"/>
                      <a:pt x="3002081" y="2119024"/>
                    </a:cubicBezTo>
                    <a:close/>
                    <a:moveTo>
                      <a:pt x="84337" y="2060247"/>
                    </a:moveTo>
                    <a:cubicBezTo>
                      <a:pt x="77358" y="2039990"/>
                      <a:pt x="70744" y="2019416"/>
                      <a:pt x="64689" y="1999113"/>
                    </a:cubicBezTo>
                    <a:lnTo>
                      <a:pt x="76948" y="1995465"/>
                    </a:lnTo>
                    <a:cubicBezTo>
                      <a:pt x="82952" y="2015586"/>
                      <a:pt x="89505" y="2036002"/>
                      <a:pt x="96421" y="2056078"/>
                    </a:cubicBezTo>
                    <a:lnTo>
                      <a:pt x="84337" y="2060247"/>
                    </a:lnTo>
                    <a:close/>
                    <a:moveTo>
                      <a:pt x="3043773" y="1997527"/>
                    </a:moveTo>
                    <a:lnTo>
                      <a:pt x="3031515" y="1993879"/>
                    </a:lnTo>
                    <a:cubicBezTo>
                      <a:pt x="3037542" y="1973599"/>
                      <a:pt x="3043229" y="1952934"/>
                      <a:pt x="3048396" y="1932473"/>
                    </a:cubicBezTo>
                    <a:lnTo>
                      <a:pt x="3060790" y="1935600"/>
                    </a:lnTo>
                    <a:cubicBezTo>
                      <a:pt x="3055578" y="1956242"/>
                      <a:pt x="3049846" y="1977089"/>
                      <a:pt x="3043773" y="1997527"/>
                    </a:cubicBezTo>
                    <a:close/>
                    <a:moveTo>
                      <a:pt x="47622" y="1937209"/>
                    </a:moveTo>
                    <a:cubicBezTo>
                      <a:pt x="42343" y="1916453"/>
                      <a:pt x="37473" y="1895403"/>
                      <a:pt x="33130" y="1874647"/>
                    </a:cubicBezTo>
                    <a:lnTo>
                      <a:pt x="45637" y="1872019"/>
                    </a:lnTo>
                    <a:cubicBezTo>
                      <a:pt x="49945" y="1892593"/>
                      <a:pt x="54787" y="1913462"/>
                      <a:pt x="60005" y="1934059"/>
                    </a:cubicBezTo>
                    <a:lnTo>
                      <a:pt x="47622" y="1937209"/>
                    </a:lnTo>
                    <a:close/>
                    <a:moveTo>
                      <a:pt x="3075224" y="1872993"/>
                    </a:moveTo>
                    <a:lnTo>
                      <a:pt x="3062716" y="1870387"/>
                    </a:lnTo>
                    <a:cubicBezTo>
                      <a:pt x="3067021" y="1849768"/>
                      <a:pt x="3070941" y="1828695"/>
                      <a:pt x="3074408" y="1807758"/>
                    </a:cubicBezTo>
                    <a:lnTo>
                      <a:pt x="3087029" y="1809843"/>
                    </a:lnTo>
                    <a:cubicBezTo>
                      <a:pt x="3083540" y="1830961"/>
                      <a:pt x="3079552" y="1852192"/>
                      <a:pt x="3075224" y="1872993"/>
                    </a:cubicBezTo>
                    <a:close/>
                    <a:moveTo>
                      <a:pt x="21247" y="1811542"/>
                    </a:moveTo>
                    <a:cubicBezTo>
                      <a:pt x="17751" y="1790628"/>
                      <a:pt x="14644" y="1769238"/>
                      <a:pt x="11998" y="1748006"/>
                    </a:cubicBezTo>
                    <a:lnTo>
                      <a:pt x="24680" y="1746420"/>
                    </a:lnTo>
                    <a:cubicBezTo>
                      <a:pt x="27302" y="1767493"/>
                      <a:pt x="30397" y="1788679"/>
                      <a:pt x="33855" y="1809435"/>
                    </a:cubicBezTo>
                    <a:lnTo>
                      <a:pt x="21247" y="1811542"/>
                    </a:lnTo>
                    <a:close/>
                    <a:moveTo>
                      <a:pt x="3096206" y="1746239"/>
                    </a:moveTo>
                    <a:lnTo>
                      <a:pt x="3083540" y="1744676"/>
                    </a:lnTo>
                    <a:cubicBezTo>
                      <a:pt x="3086100" y="1723784"/>
                      <a:pt x="3088275" y="1702462"/>
                      <a:pt x="3090020" y="1681298"/>
                    </a:cubicBezTo>
                    <a:lnTo>
                      <a:pt x="3102754" y="1682341"/>
                    </a:lnTo>
                    <a:cubicBezTo>
                      <a:pt x="3101010" y="1703686"/>
                      <a:pt x="3098812" y="1725189"/>
                      <a:pt x="3096206" y="1746239"/>
                    </a:cubicBezTo>
                    <a:close/>
                    <a:moveTo>
                      <a:pt x="5379" y="1684154"/>
                    </a:moveTo>
                    <a:cubicBezTo>
                      <a:pt x="3632" y="1663103"/>
                      <a:pt x="2284" y="1641532"/>
                      <a:pt x="1373" y="1620051"/>
                    </a:cubicBezTo>
                    <a:lnTo>
                      <a:pt x="14155" y="1619507"/>
                    </a:lnTo>
                    <a:cubicBezTo>
                      <a:pt x="15041" y="1640830"/>
                      <a:pt x="16378" y="1662219"/>
                      <a:pt x="18111" y="1683088"/>
                    </a:cubicBezTo>
                    <a:lnTo>
                      <a:pt x="5379" y="1684154"/>
                    </a:lnTo>
                    <a:close/>
                    <a:moveTo>
                      <a:pt x="3106674" y="1618193"/>
                    </a:moveTo>
                    <a:lnTo>
                      <a:pt x="3093895" y="1617672"/>
                    </a:lnTo>
                    <a:cubicBezTo>
                      <a:pt x="3094756" y="1596554"/>
                      <a:pt x="3095209" y="1575119"/>
                      <a:pt x="3095209" y="1554000"/>
                    </a:cubicBezTo>
                    <a:lnTo>
                      <a:pt x="3095209" y="1550805"/>
                    </a:lnTo>
                    <a:lnTo>
                      <a:pt x="3107989" y="1550805"/>
                    </a:lnTo>
                    <a:lnTo>
                      <a:pt x="3107989" y="1554000"/>
                    </a:lnTo>
                    <a:cubicBezTo>
                      <a:pt x="3107989" y="1575300"/>
                      <a:pt x="3107536" y="1596894"/>
                      <a:pt x="3106674" y="1618193"/>
                    </a:cubicBezTo>
                    <a:close/>
                    <a:moveTo>
                      <a:pt x="12796" y="1555858"/>
                    </a:moveTo>
                    <a:lnTo>
                      <a:pt x="14" y="1555858"/>
                    </a:lnTo>
                    <a:lnTo>
                      <a:pt x="0" y="1554114"/>
                    </a:lnTo>
                    <a:cubicBezTo>
                      <a:pt x="0" y="1533313"/>
                      <a:pt x="412" y="1512330"/>
                      <a:pt x="1224" y="1491643"/>
                    </a:cubicBezTo>
                    <a:lnTo>
                      <a:pt x="14006" y="1492164"/>
                    </a:lnTo>
                    <a:cubicBezTo>
                      <a:pt x="13194" y="1512670"/>
                      <a:pt x="12782" y="1533494"/>
                      <a:pt x="12782" y="1554000"/>
                    </a:cubicBezTo>
                    <a:lnTo>
                      <a:pt x="12796" y="1555858"/>
                    </a:lnTo>
                    <a:close/>
                    <a:moveTo>
                      <a:pt x="3093759" y="1487134"/>
                    </a:moveTo>
                    <a:cubicBezTo>
                      <a:pt x="3092875" y="1466034"/>
                      <a:pt x="3091515" y="1444650"/>
                      <a:pt x="3089748" y="1423582"/>
                    </a:cubicBezTo>
                    <a:lnTo>
                      <a:pt x="3102483" y="1422515"/>
                    </a:lnTo>
                    <a:cubicBezTo>
                      <a:pt x="3104272" y="1443755"/>
                      <a:pt x="3105632" y="1465315"/>
                      <a:pt x="3106538" y="1486590"/>
                    </a:cubicBezTo>
                    <a:lnTo>
                      <a:pt x="3093759" y="1487134"/>
                    </a:lnTo>
                    <a:close/>
                    <a:moveTo>
                      <a:pt x="17814" y="1428581"/>
                    </a:moveTo>
                    <a:lnTo>
                      <a:pt x="5082" y="1427550"/>
                    </a:lnTo>
                    <a:cubicBezTo>
                      <a:pt x="6804" y="1406218"/>
                      <a:pt x="8977" y="1384726"/>
                      <a:pt x="11549" y="1363665"/>
                    </a:cubicBezTo>
                    <a:lnTo>
                      <a:pt x="24232" y="1365213"/>
                    </a:lnTo>
                    <a:cubicBezTo>
                      <a:pt x="21682" y="1386104"/>
                      <a:pt x="19523" y="1407422"/>
                      <a:pt x="17814" y="1428581"/>
                    </a:cubicBezTo>
                    <a:close/>
                    <a:moveTo>
                      <a:pt x="3083132" y="1360236"/>
                    </a:moveTo>
                    <a:cubicBezTo>
                      <a:pt x="3080526" y="1339377"/>
                      <a:pt x="3077422" y="1318175"/>
                      <a:pt x="3073910" y="1297222"/>
                    </a:cubicBezTo>
                    <a:lnTo>
                      <a:pt x="3086531" y="1295112"/>
                    </a:lnTo>
                    <a:cubicBezTo>
                      <a:pt x="3090066" y="1316237"/>
                      <a:pt x="3093192" y="1337614"/>
                      <a:pt x="3095821" y="1358648"/>
                    </a:cubicBezTo>
                    <a:lnTo>
                      <a:pt x="3083132" y="1360236"/>
                    </a:lnTo>
                    <a:close/>
                    <a:moveTo>
                      <a:pt x="33243" y="1302168"/>
                    </a:moveTo>
                    <a:lnTo>
                      <a:pt x="20636" y="1300097"/>
                    </a:lnTo>
                    <a:cubicBezTo>
                      <a:pt x="24107" y="1278991"/>
                      <a:pt x="28050" y="1257748"/>
                      <a:pt x="32371" y="1236954"/>
                    </a:cubicBezTo>
                    <a:lnTo>
                      <a:pt x="44878" y="1239550"/>
                    </a:lnTo>
                    <a:cubicBezTo>
                      <a:pt x="40607" y="1260172"/>
                      <a:pt x="36687" y="1281241"/>
                      <a:pt x="33243" y="1302168"/>
                    </a:cubicBezTo>
                    <a:close/>
                    <a:moveTo>
                      <a:pt x="3062059" y="1234642"/>
                    </a:moveTo>
                    <a:cubicBezTo>
                      <a:pt x="3057708" y="1213977"/>
                      <a:pt x="3052882" y="1193104"/>
                      <a:pt x="3047648" y="1172607"/>
                    </a:cubicBezTo>
                    <a:lnTo>
                      <a:pt x="3060042" y="1169455"/>
                    </a:lnTo>
                    <a:cubicBezTo>
                      <a:pt x="3065299" y="1190120"/>
                      <a:pt x="3070194" y="1211168"/>
                      <a:pt x="3074567" y="1232007"/>
                    </a:cubicBezTo>
                    <a:lnTo>
                      <a:pt x="3062059" y="1234642"/>
                    </a:lnTo>
                    <a:close/>
                    <a:moveTo>
                      <a:pt x="59108" y="1177467"/>
                    </a:moveTo>
                    <a:lnTo>
                      <a:pt x="46700" y="1174351"/>
                    </a:lnTo>
                    <a:cubicBezTo>
                      <a:pt x="51943" y="1153476"/>
                      <a:pt x="57660" y="1132589"/>
                      <a:pt x="63676" y="1112273"/>
                    </a:cubicBezTo>
                    <a:lnTo>
                      <a:pt x="75935" y="1115905"/>
                    </a:lnTo>
                    <a:cubicBezTo>
                      <a:pt x="69969" y="1136051"/>
                      <a:pt x="64302" y="1156763"/>
                      <a:pt x="59108" y="1177467"/>
                    </a:cubicBezTo>
                    <a:close/>
                    <a:moveTo>
                      <a:pt x="3030722" y="1111359"/>
                    </a:moveTo>
                    <a:cubicBezTo>
                      <a:pt x="3024649" y="1091168"/>
                      <a:pt x="3018101" y="1070811"/>
                      <a:pt x="3011212" y="1050853"/>
                    </a:cubicBezTo>
                    <a:lnTo>
                      <a:pt x="3023289" y="1046684"/>
                    </a:lnTo>
                    <a:cubicBezTo>
                      <a:pt x="3030246" y="1066807"/>
                      <a:pt x="3036862" y="1087332"/>
                      <a:pt x="3042957" y="1107695"/>
                    </a:cubicBezTo>
                    <a:lnTo>
                      <a:pt x="3030722" y="1111359"/>
                    </a:lnTo>
                    <a:close/>
                    <a:moveTo>
                      <a:pt x="95308" y="1055118"/>
                    </a:moveTo>
                    <a:lnTo>
                      <a:pt x="83224" y="1050980"/>
                    </a:lnTo>
                    <a:cubicBezTo>
                      <a:pt x="90151" y="1030725"/>
                      <a:pt x="97579" y="1010400"/>
                      <a:pt x="105294" y="990564"/>
                    </a:cubicBezTo>
                    <a:lnTo>
                      <a:pt x="117204" y="995203"/>
                    </a:lnTo>
                    <a:cubicBezTo>
                      <a:pt x="109552" y="1014873"/>
                      <a:pt x="102187" y="1035028"/>
                      <a:pt x="95308" y="1055118"/>
                    </a:cubicBezTo>
                    <a:close/>
                    <a:moveTo>
                      <a:pt x="2989233" y="991199"/>
                    </a:moveTo>
                    <a:cubicBezTo>
                      <a:pt x="2981552" y="971576"/>
                      <a:pt x="2973326" y="951824"/>
                      <a:pt x="2964784" y="932487"/>
                    </a:cubicBezTo>
                    <a:lnTo>
                      <a:pt x="2976476" y="927332"/>
                    </a:lnTo>
                    <a:cubicBezTo>
                      <a:pt x="2985064" y="946824"/>
                      <a:pt x="2993380" y="966745"/>
                      <a:pt x="3001129" y="986531"/>
                    </a:cubicBezTo>
                    <a:lnTo>
                      <a:pt x="2989233" y="991199"/>
                    </a:lnTo>
                    <a:close/>
                    <a:moveTo>
                      <a:pt x="141571" y="936260"/>
                    </a:moveTo>
                    <a:lnTo>
                      <a:pt x="129861" y="931132"/>
                    </a:lnTo>
                    <a:cubicBezTo>
                      <a:pt x="138374" y="911704"/>
                      <a:pt x="147462" y="892075"/>
                      <a:pt x="156875" y="872790"/>
                    </a:cubicBezTo>
                    <a:lnTo>
                      <a:pt x="168358" y="878396"/>
                    </a:lnTo>
                    <a:cubicBezTo>
                      <a:pt x="159023" y="897527"/>
                      <a:pt x="150009" y="916995"/>
                      <a:pt x="141571" y="936260"/>
                    </a:cubicBezTo>
                    <a:close/>
                    <a:moveTo>
                      <a:pt x="2937910" y="874827"/>
                    </a:moveTo>
                    <a:cubicBezTo>
                      <a:pt x="2928688" y="856067"/>
                      <a:pt x="2918854" y="837059"/>
                      <a:pt x="2908658" y="818324"/>
                    </a:cubicBezTo>
                    <a:lnTo>
                      <a:pt x="2919896" y="812218"/>
                    </a:lnTo>
                    <a:cubicBezTo>
                      <a:pt x="2930161" y="831109"/>
                      <a:pt x="2940086" y="850276"/>
                      <a:pt x="2949376" y="869192"/>
                    </a:cubicBezTo>
                    <a:lnTo>
                      <a:pt x="2937910" y="874827"/>
                    </a:lnTo>
                    <a:close/>
                    <a:moveTo>
                      <a:pt x="197521" y="821698"/>
                    </a:moveTo>
                    <a:lnTo>
                      <a:pt x="186286" y="815619"/>
                    </a:lnTo>
                    <a:cubicBezTo>
                      <a:pt x="196372" y="796957"/>
                      <a:pt x="207058" y="778150"/>
                      <a:pt x="218031" y="759728"/>
                    </a:cubicBezTo>
                    <a:lnTo>
                      <a:pt x="229016" y="766270"/>
                    </a:lnTo>
                    <a:cubicBezTo>
                      <a:pt x="218129" y="784542"/>
                      <a:pt x="207531" y="803193"/>
                      <a:pt x="197521" y="821698"/>
                    </a:cubicBezTo>
                    <a:close/>
                    <a:moveTo>
                      <a:pt x="2877094" y="763075"/>
                    </a:moveTo>
                    <a:cubicBezTo>
                      <a:pt x="2866195" y="744894"/>
                      <a:pt x="2854820" y="726753"/>
                      <a:pt x="2843264" y="709158"/>
                    </a:cubicBezTo>
                    <a:lnTo>
                      <a:pt x="2853959" y="702143"/>
                    </a:lnTo>
                    <a:cubicBezTo>
                      <a:pt x="2865606" y="719885"/>
                      <a:pt x="2877071" y="738175"/>
                      <a:pt x="2888061" y="756504"/>
                    </a:cubicBezTo>
                    <a:lnTo>
                      <a:pt x="2877094" y="763075"/>
                    </a:lnTo>
                    <a:close/>
                    <a:moveTo>
                      <a:pt x="262769" y="712203"/>
                    </a:moveTo>
                    <a:lnTo>
                      <a:pt x="252058" y="705213"/>
                    </a:lnTo>
                    <a:cubicBezTo>
                      <a:pt x="263692" y="687396"/>
                      <a:pt x="275889" y="669543"/>
                      <a:pt x="288297" y="652150"/>
                    </a:cubicBezTo>
                    <a:lnTo>
                      <a:pt x="298709" y="659578"/>
                    </a:lnTo>
                    <a:cubicBezTo>
                      <a:pt x="286400" y="676824"/>
                      <a:pt x="274305" y="694529"/>
                      <a:pt x="262769" y="712203"/>
                    </a:cubicBezTo>
                    <a:close/>
                    <a:moveTo>
                      <a:pt x="2807236" y="656673"/>
                    </a:moveTo>
                    <a:cubicBezTo>
                      <a:pt x="2794977" y="639577"/>
                      <a:pt x="2782153" y="622433"/>
                      <a:pt x="2769078" y="605713"/>
                    </a:cubicBezTo>
                    <a:lnTo>
                      <a:pt x="2779139" y="597841"/>
                    </a:lnTo>
                    <a:cubicBezTo>
                      <a:pt x="2792327" y="614697"/>
                      <a:pt x="2805265" y="631986"/>
                      <a:pt x="2817614" y="649225"/>
                    </a:cubicBezTo>
                    <a:lnTo>
                      <a:pt x="2807236" y="656673"/>
                    </a:lnTo>
                    <a:close/>
                    <a:moveTo>
                      <a:pt x="336783" y="608491"/>
                    </a:moveTo>
                    <a:lnTo>
                      <a:pt x="326697" y="600640"/>
                    </a:lnTo>
                    <a:cubicBezTo>
                      <a:pt x="339767" y="583847"/>
                      <a:pt x="353385" y="567064"/>
                      <a:pt x="367180" y="550758"/>
                    </a:cubicBezTo>
                    <a:lnTo>
                      <a:pt x="376941" y="559015"/>
                    </a:lnTo>
                    <a:cubicBezTo>
                      <a:pt x="363260" y="575185"/>
                      <a:pt x="349753" y="591832"/>
                      <a:pt x="336783" y="608491"/>
                    </a:cubicBezTo>
                    <a:close/>
                    <a:moveTo>
                      <a:pt x="2728813" y="556357"/>
                    </a:moveTo>
                    <a:cubicBezTo>
                      <a:pt x="2715195" y="540335"/>
                      <a:pt x="2700988" y="524302"/>
                      <a:pt x="2686600" y="508689"/>
                    </a:cubicBezTo>
                    <a:lnTo>
                      <a:pt x="2695981" y="500020"/>
                    </a:lnTo>
                    <a:cubicBezTo>
                      <a:pt x="2710505" y="515755"/>
                      <a:pt x="2724848" y="531926"/>
                      <a:pt x="2738557" y="548080"/>
                    </a:cubicBezTo>
                    <a:lnTo>
                      <a:pt x="2728813" y="556357"/>
                    </a:lnTo>
                    <a:close/>
                    <a:moveTo>
                      <a:pt x="419082" y="511239"/>
                    </a:moveTo>
                    <a:lnTo>
                      <a:pt x="409670" y="502587"/>
                    </a:lnTo>
                    <a:cubicBezTo>
                      <a:pt x="424026" y="486962"/>
                      <a:pt x="438979" y="471359"/>
                      <a:pt x="454097" y="456207"/>
                    </a:cubicBezTo>
                    <a:lnTo>
                      <a:pt x="463136" y="465232"/>
                    </a:lnTo>
                    <a:cubicBezTo>
                      <a:pt x="448156" y="480262"/>
                      <a:pt x="433326" y="495740"/>
                      <a:pt x="419082" y="511239"/>
                    </a:cubicBezTo>
                    <a:close/>
                    <a:moveTo>
                      <a:pt x="2642437" y="462801"/>
                    </a:moveTo>
                    <a:cubicBezTo>
                      <a:pt x="2627528" y="447905"/>
                      <a:pt x="2612029" y="433083"/>
                      <a:pt x="2596440" y="418747"/>
                    </a:cubicBezTo>
                    <a:lnTo>
                      <a:pt x="2605073" y="409334"/>
                    </a:lnTo>
                    <a:cubicBezTo>
                      <a:pt x="2620821" y="423791"/>
                      <a:pt x="2636410" y="438732"/>
                      <a:pt x="2651478" y="453751"/>
                    </a:cubicBezTo>
                    <a:lnTo>
                      <a:pt x="2642437" y="462801"/>
                    </a:lnTo>
                    <a:close/>
                    <a:moveTo>
                      <a:pt x="509050" y="421088"/>
                    </a:moveTo>
                    <a:lnTo>
                      <a:pt x="500387" y="411693"/>
                    </a:lnTo>
                    <a:cubicBezTo>
                      <a:pt x="515990" y="397298"/>
                      <a:pt x="532157" y="382975"/>
                      <a:pt x="548447" y="369126"/>
                    </a:cubicBezTo>
                    <a:lnTo>
                      <a:pt x="556735" y="378869"/>
                    </a:lnTo>
                    <a:cubicBezTo>
                      <a:pt x="540568" y="392605"/>
                      <a:pt x="524528" y="406810"/>
                      <a:pt x="509050" y="421088"/>
                    </a:cubicBezTo>
                    <a:close/>
                    <a:moveTo>
                      <a:pt x="2548607" y="376619"/>
                    </a:moveTo>
                    <a:cubicBezTo>
                      <a:pt x="2532496" y="362986"/>
                      <a:pt x="2515864" y="349481"/>
                      <a:pt x="2499142" y="336486"/>
                    </a:cubicBezTo>
                    <a:lnTo>
                      <a:pt x="2506982" y="326393"/>
                    </a:lnTo>
                    <a:cubicBezTo>
                      <a:pt x="2523840" y="339497"/>
                      <a:pt x="2540631" y="353111"/>
                      <a:pt x="2556877" y="366858"/>
                    </a:cubicBezTo>
                    <a:lnTo>
                      <a:pt x="2548607" y="376619"/>
                    </a:lnTo>
                    <a:close/>
                    <a:moveTo>
                      <a:pt x="606105" y="338650"/>
                    </a:moveTo>
                    <a:lnTo>
                      <a:pt x="598240" y="328576"/>
                    </a:lnTo>
                    <a:cubicBezTo>
                      <a:pt x="615042" y="315458"/>
                      <a:pt x="632330" y="302518"/>
                      <a:pt x="649633" y="290112"/>
                    </a:cubicBezTo>
                    <a:lnTo>
                      <a:pt x="657072" y="300499"/>
                    </a:lnTo>
                    <a:cubicBezTo>
                      <a:pt x="639921" y="312803"/>
                      <a:pt x="622771" y="325639"/>
                      <a:pt x="606105" y="338650"/>
                    </a:cubicBezTo>
                    <a:close/>
                    <a:moveTo>
                      <a:pt x="2448046" y="298426"/>
                    </a:moveTo>
                    <a:cubicBezTo>
                      <a:pt x="2430871" y="286183"/>
                      <a:pt x="2413151" y="274092"/>
                      <a:pt x="2395387" y="262493"/>
                    </a:cubicBezTo>
                    <a:lnTo>
                      <a:pt x="2402388" y="251789"/>
                    </a:lnTo>
                    <a:cubicBezTo>
                      <a:pt x="2420289" y="263485"/>
                      <a:pt x="2438144" y="275676"/>
                      <a:pt x="2455456" y="288021"/>
                    </a:cubicBezTo>
                    <a:lnTo>
                      <a:pt x="2448046" y="298426"/>
                    </a:lnTo>
                    <a:close/>
                    <a:moveTo>
                      <a:pt x="709577" y="264487"/>
                    </a:moveTo>
                    <a:lnTo>
                      <a:pt x="702562" y="253801"/>
                    </a:lnTo>
                    <a:cubicBezTo>
                      <a:pt x="720388" y="242111"/>
                      <a:pt x="738676" y="230639"/>
                      <a:pt x="756925" y="219706"/>
                    </a:cubicBezTo>
                    <a:lnTo>
                      <a:pt x="763492" y="230673"/>
                    </a:lnTo>
                    <a:cubicBezTo>
                      <a:pt x="745392" y="241515"/>
                      <a:pt x="727253" y="252892"/>
                      <a:pt x="709577" y="264487"/>
                    </a:cubicBezTo>
                    <a:close/>
                    <a:moveTo>
                      <a:pt x="2341300" y="228763"/>
                    </a:moveTo>
                    <a:cubicBezTo>
                      <a:pt x="2323150" y="217952"/>
                      <a:pt x="2304501" y="207364"/>
                      <a:pt x="2285876" y="197292"/>
                    </a:cubicBezTo>
                    <a:lnTo>
                      <a:pt x="2291926" y="186044"/>
                    </a:lnTo>
                    <a:cubicBezTo>
                      <a:pt x="2310733" y="196202"/>
                      <a:pt x="2329540" y="206879"/>
                      <a:pt x="2347848" y="217775"/>
                    </a:cubicBezTo>
                    <a:lnTo>
                      <a:pt x="2341300" y="228763"/>
                    </a:lnTo>
                    <a:close/>
                    <a:moveTo>
                      <a:pt x="818768" y="199120"/>
                    </a:moveTo>
                    <a:lnTo>
                      <a:pt x="812650" y="187890"/>
                    </a:lnTo>
                    <a:cubicBezTo>
                      <a:pt x="831337" y="177732"/>
                      <a:pt x="850500" y="167815"/>
                      <a:pt x="869635" y="158411"/>
                    </a:cubicBezTo>
                    <a:lnTo>
                      <a:pt x="875278" y="169883"/>
                    </a:lnTo>
                    <a:cubicBezTo>
                      <a:pt x="856303" y="179212"/>
                      <a:pt x="837292" y="189048"/>
                      <a:pt x="818768" y="199120"/>
                    </a:cubicBezTo>
                    <a:close/>
                    <a:moveTo>
                      <a:pt x="2229160" y="168143"/>
                    </a:moveTo>
                    <a:cubicBezTo>
                      <a:pt x="2210127" y="158860"/>
                      <a:pt x="2190663" y="149848"/>
                      <a:pt x="2171289" y="141369"/>
                    </a:cubicBezTo>
                    <a:lnTo>
                      <a:pt x="2176410" y="129659"/>
                    </a:lnTo>
                    <a:cubicBezTo>
                      <a:pt x="2195942" y="138206"/>
                      <a:pt x="2215588" y="147292"/>
                      <a:pt x="2234780" y="156657"/>
                    </a:cubicBezTo>
                    <a:lnTo>
                      <a:pt x="2229160" y="168143"/>
                    </a:lnTo>
                    <a:close/>
                    <a:moveTo>
                      <a:pt x="932949" y="143010"/>
                    </a:moveTo>
                    <a:lnTo>
                      <a:pt x="927781" y="131313"/>
                    </a:lnTo>
                    <a:cubicBezTo>
                      <a:pt x="939065" y="126340"/>
                      <a:pt x="950424" y="121495"/>
                      <a:pt x="961860" y="116782"/>
                    </a:cubicBezTo>
                    <a:cubicBezTo>
                      <a:pt x="970237" y="113327"/>
                      <a:pt x="978650" y="109944"/>
                      <a:pt x="987113" y="106635"/>
                    </a:cubicBezTo>
                    <a:lnTo>
                      <a:pt x="991770" y="118538"/>
                    </a:lnTo>
                    <a:cubicBezTo>
                      <a:pt x="983368" y="121821"/>
                      <a:pt x="975029" y="125173"/>
                      <a:pt x="966729" y="128596"/>
                    </a:cubicBezTo>
                    <a:cubicBezTo>
                      <a:pt x="955395" y="133273"/>
                      <a:pt x="944136" y="138079"/>
                      <a:pt x="932949" y="143010"/>
                    </a:cubicBezTo>
                    <a:close/>
                    <a:moveTo>
                      <a:pt x="2112331" y="117034"/>
                    </a:moveTo>
                    <a:cubicBezTo>
                      <a:pt x="2092640" y="109366"/>
                      <a:pt x="2072496" y="102020"/>
                      <a:pt x="2052511" y="95190"/>
                    </a:cubicBezTo>
                    <a:lnTo>
                      <a:pt x="2056635" y="83095"/>
                    </a:lnTo>
                    <a:cubicBezTo>
                      <a:pt x="2076801" y="89979"/>
                      <a:pt x="2097104" y="97388"/>
                      <a:pt x="2116976" y="105120"/>
                    </a:cubicBezTo>
                    <a:lnTo>
                      <a:pt x="2112331" y="117034"/>
                    </a:lnTo>
                    <a:close/>
                    <a:moveTo>
                      <a:pt x="1051540" y="96543"/>
                    </a:moveTo>
                    <a:lnTo>
                      <a:pt x="1047370" y="84459"/>
                    </a:lnTo>
                    <a:cubicBezTo>
                      <a:pt x="1067530" y="77510"/>
                      <a:pt x="1088102" y="70895"/>
                      <a:pt x="1108513" y="64805"/>
                    </a:cubicBezTo>
                    <a:lnTo>
                      <a:pt x="1112159" y="77050"/>
                    </a:lnTo>
                    <a:cubicBezTo>
                      <a:pt x="1091936" y="83093"/>
                      <a:pt x="1071538" y="89653"/>
                      <a:pt x="1051540" y="96543"/>
                    </a:cubicBezTo>
                    <a:close/>
                    <a:moveTo>
                      <a:pt x="1991808" y="75858"/>
                    </a:moveTo>
                    <a:cubicBezTo>
                      <a:pt x="1971505" y="69853"/>
                      <a:pt x="1950818" y="64204"/>
                      <a:pt x="1930334" y="59067"/>
                    </a:cubicBezTo>
                    <a:lnTo>
                      <a:pt x="1933461" y="46673"/>
                    </a:lnTo>
                    <a:cubicBezTo>
                      <a:pt x="1954103" y="51851"/>
                      <a:pt x="1974949" y="57545"/>
                      <a:pt x="1995433" y="63599"/>
                    </a:cubicBezTo>
                    <a:lnTo>
                      <a:pt x="1991808" y="75858"/>
                    </a:lnTo>
                    <a:close/>
                    <a:moveTo>
                      <a:pt x="1173549" y="60098"/>
                    </a:moveTo>
                    <a:lnTo>
                      <a:pt x="1170404" y="47708"/>
                    </a:lnTo>
                    <a:cubicBezTo>
                      <a:pt x="1191076" y="42463"/>
                      <a:pt x="1212121" y="37582"/>
                      <a:pt x="1232970" y="33207"/>
                    </a:cubicBezTo>
                    <a:lnTo>
                      <a:pt x="1235592" y="45715"/>
                    </a:lnTo>
                    <a:cubicBezTo>
                      <a:pt x="1214931" y="50056"/>
                      <a:pt x="1194046" y="54896"/>
                      <a:pt x="1173549" y="60098"/>
                    </a:cubicBezTo>
                    <a:close/>
                    <a:moveTo>
                      <a:pt x="1868225" y="44849"/>
                    </a:moveTo>
                    <a:cubicBezTo>
                      <a:pt x="1847538" y="40564"/>
                      <a:pt x="1826488" y="36651"/>
                      <a:pt x="1805596" y="33225"/>
                    </a:cubicBezTo>
                    <a:lnTo>
                      <a:pt x="1807658" y="20611"/>
                    </a:lnTo>
                    <a:cubicBezTo>
                      <a:pt x="1828731" y="24068"/>
                      <a:pt x="1849962" y="28013"/>
                      <a:pt x="1870831" y="32334"/>
                    </a:cubicBezTo>
                    <a:lnTo>
                      <a:pt x="1868225" y="44849"/>
                    </a:lnTo>
                    <a:close/>
                    <a:moveTo>
                      <a:pt x="1298169" y="33918"/>
                    </a:moveTo>
                    <a:lnTo>
                      <a:pt x="1296071" y="21311"/>
                    </a:lnTo>
                    <a:cubicBezTo>
                      <a:pt x="1317105" y="17796"/>
                      <a:pt x="1338475" y="14678"/>
                      <a:pt x="1359611" y="12046"/>
                    </a:cubicBezTo>
                    <a:lnTo>
                      <a:pt x="1361183" y="24728"/>
                    </a:lnTo>
                    <a:cubicBezTo>
                      <a:pt x="1340237" y="27338"/>
                      <a:pt x="1319029" y="30431"/>
                      <a:pt x="1298169" y="33918"/>
                    </a:cubicBezTo>
                    <a:close/>
                    <a:moveTo>
                      <a:pt x="1742536" y="24200"/>
                    </a:moveTo>
                    <a:cubicBezTo>
                      <a:pt x="1721486" y="21637"/>
                      <a:pt x="1700164" y="19482"/>
                      <a:pt x="1679136" y="17790"/>
                    </a:cubicBezTo>
                    <a:lnTo>
                      <a:pt x="1680156" y="5051"/>
                    </a:lnTo>
                    <a:cubicBezTo>
                      <a:pt x="1701365" y="6755"/>
                      <a:pt x="1722868" y="8930"/>
                      <a:pt x="1744077" y="11511"/>
                    </a:cubicBezTo>
                    <a:lnTo>
                      <a:pt x="1742536" y="24200"/>
                    </a:lnTo>
                    <a:close/>
                    <a:moveTo>
                      <a:pt x="1424540" y="18145"/>
                    </a:moveTo>
                    <a:lnTo>
                      <a:pt x="1423498" y="5406"/>
                    </a:lnTo>
                    <a:cubicBezTo>
                      <a:pt x="1444752" y="3639"/>
                      <a:pt x="1466301" y="2289"/>
                      <a:pt x="1487555" y="1396"/>
                    </a:cubicBezTo>
                    <a:lnTo>
                      <a:pt x="1488098" y="14166"/>
                    </a:lnTo>
                    <a:cubicBezTo>
                      <a:pt x="1467026" y="15052"/>
                      <a:pt x="1445636" y="16392"/>
                      <a:pt x="1424540" y="18145"/>
                    </a:cubicBezTo>
                    <a:close/>
                    <a:moveTo>
                      <a:pt x="1615510" y="13987"/>
                    </a:moveTo>
                    <a:cubicBezTo>
                      <a:pt x="1595140" y="13188"/>
                      <a:pt x="1574452" y="12782"/>
                      <a:pt x="1553991" y="12782"/>
                    </a:cubicBezTo>
                    <a:lnTo>
                      <a:pt x="1551793" y="12784"/>
                    </a:lnTo>
                    <a:lnTo>
                      <a:pt x="1551793" y="2"/>
                    </a:lnTo>
                    <a:lnTo>
                      <a:pt x="1553968" y="0"/>
                    </a:lnTo>
                    <a:cubicBezTo>
                      <a:pt x="1574611" y="0"/>
                      <a:pt x="1595479" y="408"/>
                      <a:pt x="1616009" y="1217"/>
                    </a:cubicBezTo>
                    <a:lnTo>
                      <a:pt x="1615510" y="13987"/>
                    </a:lnTo>
                    <a:close/>
                  </a:path>
                </a:pathLst>
              </a:custGeom>
              <a:solidFill>
                <a:srgbClr val="808080"/>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8" name="Freeform: Shape 7">
                <a:extLst>
                  <a:ext uri="{FF2B5EF4-FFF2-40B4-BE49-F238E27FC236}">
                    <a16:creationId xmlns:a16="http://schemas.microsoft.com/office/drawing/2014/main" id="{2B88525F-E171-46B5-3BC9-0118F1A1BFEB}"/>
                  </a:ext>
                </a:extLst>
              </p:cNvPr>
              <p:cNvSpPr/>
              <p:nvPr/>
            </p:nvSpPr>
            <p:spPr>
              <a:xfrm>
                <a:off x="2527372" y="2913695"/>
                <a:ext cx="1236531" cy="261767"/>
              </a:xfrm>
              <a:custGeom>
                <a:avLst/>
                <a:gdLst>
                  <a:gd name="connsiteX0" fmla="*/ 1178887 w 1236531"/>
                  <a:gd name="connsiteY0" fmla="*/ 261768 h 261767"/>
                  <a:gd name="connsiteX1" fmla="*/ 618259 w 1236531"/>
                  <a:gd name="connsiteY1" fmla="*/ 151226 h 261767"/>
                  <a:gd name="connsiteX2" fmla="*/ 57633 w 1236531"/>
                  <a:gd name="connsiteY2" fmla="*/ 261768 h 261767"/>
                  <a:gd name="connsiteX3" fmla="*/ 0 w 1236531"/>
                  <a:gd name="connsiteY3" fmla="*/ 121957 h 261767"/>
                  <a:gd name="connsiteX4" fmla="*/ 618259 w 1236531"/>
                  <a:gd name="connsiteY4" fmla="*/ 0 h 261767"/>
                  <a:gd name="connsiteX5" fmla="*/ 1236532 w 1236531"/>
                  <a:gd name="connsiteY5" fmla="*/ 121957 h 261767"/>
                  <a:gd name="connsiteX6" fmla="*/ 1178887 w 1236531"/>
                  <a:gd name="connsiteY6" fmla="*/ 261768 h 26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31" h="261767">
                    <a:moveTo>
                      <a:pt x="1178887" y="261768"/>
                    </a:moveTo>
                    <a:cubicBezTo>
                      <a:pt x="1000947" y="188416"/>
                      <a:pt x="812333" y="151226"/>
                      <a:pt x="618259" y="151226"/>
                    </a:cubicBezTo>
                    <a:cubicBezTo>
                      <a:pt x="424194" y="151226"/>
                      <a:pt x="235574" y="188418"/>
                      <a:pt x="57633" y="261768"/>
                    </a:cubicBezTo>
                    <a:lnTo>
                      <a:pt x="0" y="121957"/>
                    </a:lnTo>
                    <a:cubicBezTo>
                      <a:pt x="196313" y="41033"/>
                      <a:pt x="404324" y="0"/>
                      <a:pt x="618259" y="0"/>
                    </a:cubicBezTo>
                    <a:cubicBezTo>
                      <a:pt x="832205" y="0"/>
                      <a:pt x="1040214" y="41033"/>
                      <a:pt x="1236532" y="121957"/>
                    </a:cubicBezTo>
                    <a:lnTo>
                      <a:pt x="1178887" y="261768"/>
                    </a:lnTo>
                    <a:close/>
                  </a:path>
                </a:pathLst>
              </a:custGeom>
              <a:solidFill>
                <a:srgbClr val="FF5D2E"/>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9" name="Freeform: Shape 8">
                <a:extLst>
                  <a:ext uri="{FF2B5EF4-FFF2-40B4-BE49-F238E27FC236}">
                    <a16:creationId xmlns:a16="http://schemas.microsoft.com/office/drawing/2014/main" id="{B8A057C2-9356-A4F0-BB0E-8DC15F1F063A}"/>
                  </a:ext>
                </a:extLst>
              </p:cNvPr>
              <p:cNvSpPr/>
              <p:nvPr/>
            </p:nvSpPr>
            <p:spPr>
              <a:xfrm>
                <a:off x="2527372" y="5897866"/>
                <a:ext cx="1236531" cy="261756"/>
              </a:xfrm>
              <a:custGeom>
                <a:avLst/>
                <a:gdLst>
                  <a:gd name="connsiteX0" fmla="*/ 618259 w 1236531"/>
                  <a:gd name="connsiteY0" fmla="*/ 261757 h 261756"/>
                  <a:gd name="connsiteX1" fmla="*/ 0 w 1236531"/>
                  <a:gd name="connsiteY1" fmla="*/ 139806 h 261756"/>
                  <a:gd name="connsiteX2" fmla="*/ 57633 w 1236531"/>
                  <a:gd name="connsiteY2" fmla="*/ 0 h 261756"/>
                  <a:gd name="connsiteX3" fmla="*/ 618259 w 1236531"/>
                  <a:gd name="connsiteY3" fmla="*/ 110531 h 261756"/>
                  <a:gd name="connsiteX4" fmla="*/ 1178887 w 1236531"/>
                  <a:gd name="connsiteY4" fmla="*/ 0 h 261756"/>
                  <a:gd name="connsiteX5" fmla="*/ 1236532 w 1236531"/>
                  <a:gd name="connsiteY5" fmla="*/ 139806 h 261756"/>
                  <a:gd name="connsiteX6" fmla="*/ 618259 w 1236531"/>
                  <a:gd name="connsiteY6" fmla="*/ 261757 h 26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31" h="261756">
                    <a:moveTo>
                      <a:pt x="618259" y="261757"/>
                    </a:moveTo>
                    <a:cubicBezTo>
                      <a:pt x="404324" y="261757"/>
                      <a:pt x="196310" y="220744"/>
                      <a:pt x="0" y="139806"/>
                    </a:cubicBezTo>
                    <a:lnTo>
                      <a:pt x="57633" y="0"/>
                    </a:lnTo>
                    <a:cubicBezTo>
                      <a:pt x="235574" y="73347"/>
                      <a:pt x="424196" y="110531"/>
                      <a:pt x="618259" y="110531"/>
                    </a:cubicBezTo>
                    <a:cubicBezTo>
                      <a:pt x="812333" y="110531"/>
                      <a:pt x="1000947" y="73347"/>
                      <a:pt x="1178887" y="0"/>
                    </a:cubicBezTo>
                    <a:lnTo>
                      <a:pt x="1236532" y="139806"/>
                    </a:lnTo>
                    <a:cubicBezTo>
                      <a:pt x="1040214" y="220721"/>
                      <a:pt x="832205" y="261757"/>
                      <a:pt x="618259" y="261757"/>
                    </a:cubicBezTo>
                    <a:close/>
                  </a:path>
                </a:pathLst>
              </a:custGeom>
              <a:solidFill>
                <a:srgbClr val="FF5D2E"/>
              </a:solidFill>
              <a:ln w="2265" cap="flat">
                <a:noFill/>
                <a:prstDash val="solid"/>
                <a:miter/>
              </a:ln>
            </p:spPr>
            <p:txBody>
              <a:bodyPr rtlCol="0" anchor="ctr"/>
              <a:lstStyle/>
              <a:p>
                <a:endParaRPr lang="en-US" sz="2200" dirty="0">
                  <a:solidFill>
                    <a:schemeClr val="tx1">
                      <a:lumMod val="75000"/>
                      <a:lumOff val="25000"/>
                    </a:schemeClr>
                  </a:solidFill>
                </a:endParaRPr>
              </a:p>
            </p:txBody>
          </p:sp>
        </p:grpSp>
        <p:pic>
          <p:nvPicPr>
            <p:cNvPr id="208" name="Picture 207" descr="A clipboard with a pen and gear&#10;&#10;Description automatically generated">
              <a:extLst>
                <a:ext uri="{FF2B5EF4-FFF2-40B4-BE49-F238E27FC236}">
                  <a16:creationId xmlns:a16="http://schemas.microsoft.com/office/drawing/2014/main" id="{5D259FE1-1247-1116-A9BE-A4C793C2B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484" y="2436396"/>
              <a:ext cx="1228725" cy="1228725"/>
            </a:xfrm>
            <a:prstGeom prst="rect">
              <a:avLst/>
            </a:prstGeom>
          </p:spPr>
        </p:pic>
        <p:sp>
          <p:nvSpPr>
            <p:cNvPr id="210" name="TextBox 209">
              <a:extLst>
                <a:ext uri="{FF2B5EF4-FFF2-40B4-BE49-F238E27FC236}">
                  <a16:creationId xmlns:a16="http://schemas.microsoft.com/office/drawing/2014/main" id="{0983BD73-B59D-7659-28D0-93FDA12AE200}"/>
                </a:ext>
              </a:extLst>
            </p:cNvPr>
            <p:cNvSpPr txBox="1"/>
            <p:nvPr/>
          </p:nvSpPr>
          <p:spPr>
            <a:xfrm>
              <a:off x="3301788" y="4256505"/>
              <a:ext cx="1822802" cy="769441"/>
            </a:xfrm>
            <a:prstGeom prst="rect">
              <a:avLst/>
            </a:prstGeom>
            <a:noFill/>
          </p:spPr>
          <p:txBody>
            <a:bodyPr wrap="square">
              <a:spAutoFit/>
            </a:bodyPr>
            <a:lstStyle/>
            <a:p>
              <a:pPr algn="ctr"/>
              <a:r>
                <a:rPr lang="en-US" sz="2200" b="0" i="0" u="none" strike="noStrike" dirty="0">
                  <a:solidFill>
                    <a:schemeClr val="bg1">
                      <a:lumMod val="50000"/>
                    </a:schemeClr>
                  </a:solidFill>
                  <a:effectLst/>
                  <a:latin typeface="Open Sans" panose="020B0606030504020204" pitchFamily="34" charset="0"/>
                </a:rPr>
                <a:t>Project planning</a:t>
              </a:r>
              <a:endParaRPr lang="en-US" sz="2200" dirty="0">
                <a:solidFill>
                  <a:schemeClr val="bg1">
                    <a:lumMod val="50000"/>
                  </a:schemeClr>
                </a:solidFill>
                <a:latin typeface="Open Sans" panose="020B0606030504020204" pitchFamily="34" charset="0"/>
              </a:endParaRPr>
            </a:p>
          </p:txBody>
        </p:sp>
      </p:grpSp>
      <p:grpSp>
        <p:nvGrpSpPr>
          <p:cNvPr id="219" name="Group 218">
            <a:extLst>
              <a:ext uri="{FF2B5EF4-FFF2-40B4-BE49-F238E27FC236}">
                <a16:creationId xmlns:a16="http://schemas.microsoft.com/office/drawing/2014/main" id="{4A551326-4EB4-AB0F-B338-12AA5622FAF6}"/>
              </a:ext>
            </a:extLst>
          </p:cNvPr>
          <p:cNvGrpSpPr/>
          <p:nvPr/>
        </p:nvGrpSpPr>
        <p:grpSpPr>
          <a:xfrm>
            <a:off x="5250952" y="2490892"/>
            <a:ext cx="3182266" cy="3064643"/>
            <a:chOff x="5250952" y="1942252"/>
            <a:chExt cx="3182266" cy="3064643"/>
          </a:xfrm>
        </p:grpSpPr>
        <p:grpSp>
          <p:nvGrpSpPr>
            <p:cNvPr id="10" name="Group 9">
              <a:extLst>
                <a:ext uri="{FF2B5EF4-FFF2-40B4-BE49-F238E27FC236}">
                  <a16:creationId xmlns:a16="http://schemas.microsoft.com/office/drawing/2014/main" id="{D55F6240-1724-9E71-806F-DC0F06799CDE}"/>
                </a:ext>
              </a:extLst>
            </p:cNvPr>
            <p:cNvGrpSpPr/>
            <p:nvPr/>
          </p:nvGrpSpPr>
          <p:grpSpPr>
            <a:xfrm>
              <a:off x="5250952" y="1942252"/>
              <a:ext cx="3182266" cy="3064643"/>
              <a:chOff x="4160813" y="2913695"/>
              <a:chExt cx="4659156" cy="4486940"/>
            </a:xfrm>
          </p:grpSpPr>
          <p:grpSp>
            <p:nvGrpSpPr>
              <p:cNvPr id="11" name="Graphic 2">
                <a:extLst>
                  <a:ext uri="{FF2B5EF4-FFF2-40B4-BE49-F238E27FC236}">
                    <a16:creationId xmlns:a16="http://schemas.microsoft.com/office/drawing/2014/main" id="{AF96DEFC-C1AA-F161-8006-617A6721FBF4}"/>
                  </a:ext>
                </a:extLst>
              </p:cNvPr>
              <p:cNvGrpSpPr/>
              <p:nvPr/>
            </p:nvGrpSpPr>
            <p:grpSpPr>
              <a:xfrm>
                <a:off x="4936392" y="2913695"/>
                <a:ext cx="3107995" cy="3245927"/>
                <a:chOff x="4936392" y="2913695"/>
                <a:chExt cx="3107995" cy="3245927"/>
              </a:xfrm>
            </p:grpSpPr>
            <p:sp>
              <p:nvSpPr>
                <p:cNvPr id="14" name="Freeform: Shape 13">
                  <a:extLst>
                    <a:ext uri="{FF2B5EF4-FFF2-40B4-BE49-F238E27FC236}">
                      <a16:creationId xmlns:a16="http://schemas.microsoft.com/office/drawing/2014/main" id="{2EBE604E-ACB2-307B-E27F-AC6077F3A0CF}"/>
                    </a:ext>
                  </a:extLst>
                </p:cNvPr>
                <p:cNvSpPr/>
                <p:nvPr/>
              </p:nvSpPr>
              <p:spPr>
                <a:xfrm>
                  <a:off x="5156026" y="3201897"/>
                  <a:ext cx="2668750" cy="2668756"/>
                </a:xfrm>
                <a:custGeom>
                  <a:avLst/>
                  <a:gdLst>
                    <a:gd name="connsiteX0" fmla="*/ 2668751 w 2668750"/>
                    <a:gd name="connsiteY0" fmla="*/ 1334369 h 2668756"/>
                    <a:gd name="connsiteX1" fmla="*/ 1334364 w 2668750"/>
                    <a:gd name="connsiteY1" fmla="*/ 2668756 h 2668756"/>
                    <a:gd name="connsiteX2" fmla="*/ 0 w 2668750"/>
                    <a:gd name="connsiteY2" fmla="*/ 1334369 h 2668756"/>
                    <a:gd name="connsiteX3" fmla="*/ 825919 w 2668750"/>
                    <a:gd name="connsiteY3" fmla="*/ 100275 h 2668756"/>
                    <a:gd name="connsiteX4" fmla="*/ 1334364 w 2668750"/>
                    <a:gd name="connsiteY4" fmla="*/ 0 h 2668756"/>
                    <a:gd name="connsiteX5" fmla="*/ 1842809 w 2668750"/>
                    <a:gd name="connsiteY5" fmla="*/ 100275 h 2668756"/>
                    <a:gd name="connsiteX6" fmla="*/ 2668751 w 2668750"/>
                    <a:gd name="connsiteY6" fmla="*/ 1334369 h 266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50" h="2668756">
                      <a:moveTo>
                        <a:pt x="2668751" y="1334369"/>
                      </a:moveTo>
                      <a:cubicBezTo>
                        <a:pt x="2668751" y="2071307"/>
                        <a:pt x="2071370" y="2668756"/>
                        <a:pt x="1334364" y="2668756"/>
                      </a:cubicBezTo>
                      <a:cubicBezTo>
                        <a:pt x="597449" y="2668756"/>
                        <a:pt x="0" y="2071307"/>
                        <a:pt x="0" y="1334369"/>
                      </a:cubicBezTo>
                      <a:cubicBezTo>
                        <a:pt x="0" y="777393"/>
                        <a:pt x="341199" y="300238"/>
                        <a:pt x="825919" y="100275"/>
                      </a:cubicBezTo>
                      <a:cubicBezTo>
                        <a:pt x="982652" y="35670"/>
                        <a:pt x="1154339" y="0"/>
                        <a:pt x="1334364" y="0"/>
                      </a:cubicBezTo>
                      <a:cubicBezTo>
                        <a:pt x="1514390" y="0"/>
                        <a:pt x="1686100" y="35670"/>
                        <a:pt x="1842809" y="100275"/>
                      </a:cubicBezTo>
                      <a:cubicBezTo>
                        <a:pt x="2327620" y="300238"/>
                        <a:pt x="2668751" y="777393"/>
                        <a:pt x="2668751" y="1334369"/>
                      </a:cubicBezTo>
                      <a:close/>
                    </a:path>
                  </a:pathLst>
                </a:custGeom>
                <a:solidFill>
                  <a:srgbClr val="F9F9F9"/>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15" name="Freeform: Shape 14">
                  <a:extLst>
                    <a:ext uri="{FF2B5EF4-FFF2-40B4-BE49-F238E27FC236}">
                      <a16:creationId xmlns:a16="http://schemas.microsoft.com/office/drawing/2014/main" id="{4BF9703A-FD33-47BD-1482-52FDCD8EBE97}"/>
                    </a:ext>
                  </a:extLst>
                </p:cNvPr>
                <p:cNvSpPr/>
                <p:nvPr/>
              </p:nvSpPr>
              <p:spPr>
                <a:xfrm>
                  <a:off x="4936392" y="2982266"/>
                  <a:ext cx="3107995" cy="3107975"/>
                </a:xfrm>
                <a:custGeom>
                  <a:avLst/>
                  <a:gdLst>
                    <a:gd name="connsiteX0" fmla="*/ 1554904 w 3107995"/>
                    <a:gd name="connsiteY0" fmla="*/ 3107976 h 3107975"/>
                    <a:gd name="connsiteX1" fmla="*/ 1553998 w 3107995"/>
                    <a:gd name="connsiteY1" fmla="*/ 3107976 h 3107975"/>
                    <a:gd name="connsiteX2" fmla="*/ 1490712 w 3107995"/>
                    <a:gd name="connsiteY2" fmla="*/ 3106729 h 3107975"/>
                    <a:gd name="connsiteX3" fmla="*/ 1491210 w 3107995"/>
                    <a:gd name="connsiteY3" fmla="*/ 3093950 h 3107975"/>
                    <a:gd name="connsiteX4" fmla="*/ 1553998 w 3107995"/>
                    <a:gd name="connsiteY4" fmla="*/ 3095196 h 3107975"/>
                    <a:gd name="connsiteX5" fmla="*/ 1554904 w 3107995"/>
                    <a:gd name="connsiteY5" fmla="*/ 3107976 h 3107975"/>
                    <a:gd name="connsiteX6" fmla="*/ 1619097 w 3107995"/>
                    <a:gd name="connsiteY6" fmla="*/ 3106639 h 3107975"/>
                    <a:gd name="connsiteX7" fmla="*/ 1618576 w 3107995"/>
                    <a:gd name="connsiteY7" fmla="*/ 3093859 h 3107975"/>
                    <a:gd name="connsiteX8" fmla="*/ 1682157 w 3107995"/>
                    <a:gd name="connsiteY8" fmla="*/ 3089939 h 3107975"/>
                    <a:gd name="connsiteX9" fmla="*/ 1683199 w 3107995"/>
                    <a:gd name="connsiteY9" fmla="*/ 3102696 h 3107975"/>
                    <a:gd name="connsiteX10" fmla="*/ 1619097 w 3107995"/>
                    <a:gd name="connsiteY10" fmla="*/ 3106639 h 3107975"/>
                    <a:gd name="connsiteX11" fmla="*/ 1426609 w 3107995"/>
                    <a:gd name="connsiteY11" fmla="*/ 3102832 h 3107975"/>
                    <a:gd name="connsiteX12" fmla="*/ 1362734 w 3107995"/>
                    <a:gd name="connsiteY12" fmla="*/ 3096329 h 3107975"/>
                    <a:gd name="connsiteX13" fmla="*/ 1364297 w 3107995"/>
                    <a:gd name="connsiteY13" fmla="*/ 3083640 h 3107975"/>
                    <a:gd name="connsiteX14" fmla="*/ 1427629 w 3107995"/>
                    <a:gd name="connsiteY14" fmla="*/ 3090098 h 3107975"/>
                    <a:gd name="connsiteX15" fmla="*/ 1426609 w 3107995"/>
                    <a:gd name="connsiteY15" fmla="*/ 3102832 h 3107975"/>
                    <a:gd name="connsiteX16" fmla="*/ 1747075 w 3107995"/>
                    <a:gd name="connsiteY16" fmla="*/ 3096102 h 3107975"/>
                    <a:gd name="connsiteX17" fmla="*/ 1745512 w 3107995"/>
                    <a:gd name="connsiteY17" fmla="*/ 3083413 h 3107975"/>
                    <a:gd name="connsiteX18" fmla="*/ 1808458 w 3107995"/>
                    <a:gd name="connsiteY18" fmla="*/ 3074304 h 3107975"/>
                    <a:gd name="connsiteX19" fmla="*/ 1810565 w 3107995"/>
                    <a:gd name="connsiteY19" fmla="*/ 3086903 h 3107975"/>
                    <a:gd name="connsiteX20" fmla="*/ 1747075 w 3107995"/>
                    <a:gd name="connsiteY20" fmla="*/ 3096102 h 3107975"/>
                    <a:gd name="connsiteX21" fmla="*/ 1299198 w 3107995"/>
                    <a:gd name="connsiteY21" fmla="*/ 3087197 h 3107975"/>
                    <a:gd name="connsiteX22" fmla="*/ 1236070 w 3107995"/>
                    <a:gd name="connsiteY22" fmla="*/ 3075437 h 3107975"/>
                    <a:gd name="connsiteX23" fmla="*/ 1238676 w 3107995"/>
                    <a:gd name="connsiteY23" fmla="*/ 3062907 h 3107975"/>
                    <a:gd name="connsiteX24" fmla="*/ 1301260 w 3107995"/>
                    <a:gd name="connsiteY24" fmla="*/ 3074576 h 3107975"/>
                    <a:gd name="connsiteX25" fmla="*/ 1299198 w 3107995"/>
                    <a:gd name="connsiteY25" fmla="*/ 3087197 h 3107975"/>
                    <a:gd name="connsiteX26" fmla="*/ 1873625 w 3107995"/>
                    <a:gd name="connsiteY26" fmla="*/ 3075075 h 3107975"/>
                    <a:gd name="connsiteX27" fmla="*/ 1870997 w 3107995"/>
                    <a:gd name="connsiteY27" fmla="*/ 3062567 h 3107975"/>
                    <a:gd name="connsiteX28" fmla="*/ 1933015 w 3107995"/>
                    <a:gd name="connsiteY28" fmla="*/ 3048247 h 3107975"/>
                    <a:gd name="connsiteX29" fmla="*/ 1936141 w 3107995"/>
                    <a:gd name="connsiteY29" fmla="*/ 3060641 h 3107975"/>
                    <a:gd name="connsiteX30" fmla="*/ 1873625 w 3107995"/>
                    <a:gd name="connsiteY30" fmla="*/ 3075075 h 3107975"/>
                    <a:gd name="connsiteX31" fmla="*/ 1173463 w 3107995"/>
                    <a:gd name="connsiteY31" fmla="*/ 3061049 h 3107975"/>
                    <a:gd name="connsiteX32" fmla="*/ 1111536 w 3107995"/>
                    <a:gd name="connsiteY32" fmla="*/ 3044077 h 3107975"/>
                    <a:gd name="connsiteX33" fmla="*/ 1115184 w 3107995"/>
                    <a:gd name="connsiteY33" fmla="*/ 3031819 h 3107975"/>
                    <a:gd name="connsiteX34" fmla="*/ 1176590 w 3107995"/>
                    <a:gd name="connsiteY34" fmla="*/ 3048654 h 3107975"/>
                    <a:gd name="connsiteX35" fmla="*/ 1173463 w 3107995"/>
                    <a:gd name="connsiteY35" fmla="*/ 3061049 h 3107975"/>
                    <a:gd name="connsiteX36" fmla="*/ 1998023 w 3107995"/>
                    <a:gd name="connsiteY36" fmla="*/ 3043624 h 3107975"/>
                    <a:gd name="connsiteX37" fmla="*/ 1994375 w 3107995"/>
                    <a:gd name="connsiteY37" fmla="*/ 3031366 h 3107975"/>
                    <a:gd name="connsiteX38" fmla="*/ 2054987 w 3107995"/>
                    <a:gd name="connsiteY38" fmla="*/ 3011947 h 3107975"/>
                    <a:gd name="connsiteX39" fmla="*/ 2059134 w 3107995"/>
                    <a:gd name="connsiteY39" fmla="*/ 3024047 h 3107975"/>
                    <a:gd name="connsiteX40" fmla="*/ 1998023 w 3107995"/>
                    <a:gd name="connsiteY40" fmla="*/ 3043624 h 3107975"/>
                    <a:gd name="connsiteX41" fmla="*/ 1050357 w 3107995"/>
                    <a:gd name="connsiteY41" fmla="*/ 3024545 h 3107975"/>
                    <a:gd name="connsiteX42" fmla="*/ 989903 w 3107995"/>
                    <a:gd name="connsiteY42" fmla="*/ 3002430 h 3107975"/>
                    <a:gd name="connsiteX43" fmla="*/ 994547 w 3107995"/>
                    <a:gd name="connsiteY43" fmla="*/ 2990511 h 3107975"/>
                    <a:gd name="connsiteX44" fmla="*/ 1054504 w 3107995"/>
                    <a:gd name="connsiteY44" fmla="*/ 3012445 h 3107975"/>
                    <a:gd name="connsiteX45" fmla="*/ 1050357 w 3107995"/>
                    <a:gd name="connsiteY45" fmla="*/ 3024545 h 3107975"/>
                    <a:gd name="connsiteX46" fmla="*/ 2119407 w 3107995"/>
                    <a:gd name="connsiteY46" fmla="*/ 3001932 h 3107975"/>
                    <a:gd name="connsiteX47" fmla="*/ 2114762 w 3107995"/>
                    <a:gd name="connsiteY47" fmla="*/ 2990013 h 3107975"/>
                    <a:gd name="connsiteX48" fmla="*/ 2173539 w 3107995"/>
                    <a:gd name="connsiteY48" fmla="*/ 2965632 h 3107975"/>
                    <a:gd name="connsiteX49" fmla="*/ 2178683 w 3107995"/>
                    <a:gd name="connsiteY49" fmla="*/ 2977324 h 3107975"/>
                    <a:gd name="connsiteX50" fmla="*/ 2119407 w 3107995"/>
                    <a:gd name="connsiteY50" fmla="*/ 3001932 h 3107975"/>
                    <a:gd name="connsiteX51" fmla="*/ 930423 w 3107995"/>
                    <a:gd name="connsiteY51" fmla="*/ 2977800 h 3107975"/>
                    <a:gd name="connsiteX52" fmla="*/ 872053 w 3107995"/>
                    <a:gd name="connsiteY52" fmla="*/ 2950745 h 3107975"/>
                    <a:gd name="connsiteX53" fmla="*/ 877673 w 3107995"/>
                    <a:gd name="connsiteY53" fmla="*/ 2939257 h 3107975"/>
                    <a:gd name="connsiteX54" fmla="*/ 935567 w 3107995"/>
                    <a:gd name="connsiteY54" fmla="*/ 2966108 h 3107975"/>
                    <a:gd name="connsiteX55" fmla="*/ 930423 w 3107995"/>
                    <a:gd name="connsiteY55" fmla="*/ 2977800 h 3107975"/>
                    <a:gd name="connsiteX56" fmla="*/ 2236894 w 3107995"/>
                    <a:gd name="connsiteY56" fmla="*/ 2950292 h 3107975"/>
                    <a:gd name="connsiteX57" fmla="*/ 2231274 w 3107995"/>
                    <a:gd name="connsiteY57" fmla="*/ 2938804 h 3107975"/>
                    <a:gd name="connsiteX58" fmla="*/ 2287854 w 3107995"/>
                    <a:gd name="connsiteY58" fmla="*/ 2909596 h 3107975"/>
                    <a:gd name="connsiteX59" fmla="*/ 2293949 w 3107995"/>
                    <a:gd name="connsiteY59" fmla="*/ 2920835 h 3107975"/>
                    <a:gd name="connsiteX60" fmla="*/ 2236894 w 3107995"/>
                    <a:gd name="connsiteY60" fmla="*/ 2950292 h 3107975"/>
                    <a:gd name="connsiteX61" fmla="*/ 814862 w 3107995"/>
                    <a:gd name="connsiteY61" fmla="*/ 2921288 h 3107975"/>
                    <a:gd name="connsiteX62" fmla="*/ 758985 w 3107995"/>
                    <a:gd name="connsiteY62" fmla="*/ 2889475 h 3107975"/>
                    <a:gd name="connsiteX63" fmla="*/ 765534 w 3107995"/>
                    <a:gd name="connsiteY63" fmla="*/ 2878508 h 3107975"/>
                    <a:gd name="connsiteX64" fmla="*/ 820957 w 3107995"/>
                    <a:gd name="connsiteY64" fmla="*/ 2910049 h 3107975"/>
                    <a:gd name="connsiteX65" fmla="*/ 814862 w 3107995"/>
                    <a:gd name="connsiteY65" fmla="*/ 2921288 h 3107975"/>
                    <a:gd name="connsiteX66" fmla="*/ 2349781 w 3107995"/>
                    <a:gd name="connsiteY66" fmla="*/ 2889067 h 3107975"/>
                    <a:gd name="connsiteX67" fmla="*/ 2343210 w 3107995"/>
                    <a:gd name="connsiteY67" fmla="*/ 2878100 h 3107975"/>
                    <a:gd name="connsiteX68" fmla="*/ 2397183 w 3107995"/>
                    <a:gd name="connsiteY68" fmla="*/ 2844316 h 3107975"/>
                    <a:gd name="connsiteX69" fmla="*/ 2404208 w 3107995"/>
                    <a:gd name="connsiteY69" fmla="*/ 2855011 h 3107975"/>
                    <a:gd name="connsiteX70" fmla="*/ 2349781 w 3107995"/>
                    <a:gd name="connsiteY70" fmla="*/ 2889067 h 3107975"/>
                    <a:gd name="connsiteX71" fmla="*/ 704445 w 3107995"/>
                    <a:gd name="connsiteY71" fmla="*/ 2855419 h 3107975"/>
                    <a:gd name="connsiteX72" fmla="*/ 651400 w 3107995"/>
                    <a:gd name="connsiteY72" fmla="*/ 2819119 h 3107975"/>
                    <a:gd name="connsiteX73" fmla="*/ 658832 w 3107995"/>
                    <a:gd name="connsiteY73" fmla="*/ 2808718 h 3107975"/>
                    <a:gd name="connsiteX74" fmla="*/ 711446 w 3107995"/>
                    <a:gd name="connsiteY74" fmla="*/ 2844724 h 3107975"/>
                    <a:gd name="connsiteX75" fmla="*/ 704445 w 3107995"/>
                    <a:gd name="connsiteY75" fmla="*/ 2855419 h 3107975"/>
                    <a:gd name="connsiteX76" fmla="*/ 2457162 w 3107995"/>
                    <a:gd name="connsiteY76" fmla="*/ 2818734 h 3107975"/>
                    <a:gd name="connsiteX77" fmla="*/ 2449730 w 3107995"/>
                    <a:gd name="connsiteY77" fmla="*/ 2808333 h 3107975"/>
                    <a:gd name="connsiteX78" fmla="*/ 2500758 w 3107995"/>
                    <a:gd name="connsiteY78" fmla="*/ 2770221 h 3107975"/>
                    <a:gd name="connsiteX79" fmla="*/ 2508621 w 3107995"/>
                    <a:gd name="connsiteY79" fmla="*/ 2780304 h 3107975"/>
                    <a:gd name="connsiteX80" fmla="*/ 2457162 w 3107995"/>
                    <a:gd name="connsiteY80" fmla="*/ 2818734 h 3107975"/>
                    <a:gd name="connsiteX81" fmla="*/ 599919 w 3107995"/>
                    <a:gd name="connsiteY81" fmla="*/ 2780689 h 3107975"/>
                    <a:gd name="connsiteX82" fmla="*/ 550047 w 3107995"/>
                    <a:gd name="connsiteY82" fmla="*/ 2740175 h 3107975"/>
                    <a:gd name="connsiteX83" fmla="*/ 558317 w 3107995"/>
                    <a:gd name="connsiteY83" fmla="*/ 2730432 h 3107975"/>
                    <a:gd name="connsiteX84" fmla="*/ 607782 w 3107995"/>
                    <a:gd name="connsiteY84" fmla="*/ 2770606 h 3107975"/>
                    <a:gd name="connsiteX85" fmla="*/ 599919 w 3107995"/>
                    <a:gd name="connsiteY85" fmla="*/ 2780689 h 3107975"/>
                    <a:gd name="connsiteX86" fmla="*/ 2558425 w 3107995"/>
                    <a:gd name="connsiteY86" fmla="*/ 2739790 h 3107975"/>
                    <a:gd name="connsiteX87" fmla="*/ 2550177 w 3107995"/>
                    <a:gd name="connsiteY87" fmla="*/ 2730046 h 3107975"/>
                    <a:gd name="connsiteX88" fmla="*/ 2597897 w 3107995"/>
                    <a:gd name="connsiteY88" fmla="*/ 2687855 h 3107975"/>
                    <a:gd name="connsiteX89" fmla="*/ 2606553 w 3107995"/>
                    <a:gd name="connsiteY89" fmla="*/ 2697259 h 3107975"/>
                    <a:gd name="connsiteX90" fmla="*/ 2558425 w 3107995"/>
                    <a:gd name="connsiteY90" fmla="*/ 2739790 h 3107975"/>
                    <a:gd name="connsiteX91" fmla="*/ 501896 w 3107995"/>
                    <a:gd name="connsiteY91" fmla="*/ 2697644 h 3107975"/>
                    <a:gd name="connsiteX92" fmla="*/ 455559 w 3107995"/>
                    <a:gd name="connsiteY92" fmla="*/ 2653187 h 3107975"/>
                    <a:gd name="connsiteX93" fmla="*/ 464600 w 3107995"/>
                    <a:gd name="connsiteY93" fmla="*/ 2644146 h 3107975"/>
                    <a:gd name="connsiteX94" fmla="*/ 510575 w 3107995"/>
                    <a:gd name="connsiteY94" fmla="*/ 2688241 h 3107975"/>
                    <a:gd name="connsiteX95" fmla="*/ 501896 w 3107995"/>
                    <a:gd name="connsiteY95" fmla="*/ 2697644 h 3107975"/>
                    <a:gd name="connsiteX96" fmla="*/ 2652913 w 3107995"/>
                    <a:gd name="connsiteY96" fmla="*/ 2652779 h 3107975"/>
                    <a:gd name="connsiteX97" fmla="*/ 2643872 w 3107995"/>
                    <a:gd name="connsiteY97" fmla="*/ 2643739 h 3107975"/>
                    <a:gd name="connsiteX98" fmla="*/ 2687966 w 3107995"/>
                    <a:gd name="connsiteY98" fmla="*/ 2597786 h 3107975"/>
                    <a:gd name="connsiteX99" fmla="*/ 2697392 w 3107995"/>
                    <a:gd name="connsiteY99" fmla="*/ 2606442 h 3107975"/>
                    <a:gd name="connsiteX100" fmla="*/ 2652913 w 3107995"/>
                    <a:gd name="connsiteY100" fmla="*/ 2652779 h 3107975"/>
                    <a:gd name="connsiteX101" fmla="*/ 411079 w 3107995"/>
                    <a:gd name="connsiteY101" fmla="*/ 2606895 h 3107975"/>
                    <a:gd name="connsiteX102" fmla="*/ 368548 w 3107995"/>
                    <a:gd name="connsiteY102" fmla="*/ 2558813 h 3107975"/>
                    <a:gd name="connsiteX103" fmla="*/ 378314 w 3107995"/>
                    <a:gd name="connsiteY103" fmla="*/ 2550542 h 3107975"/>
                    <a:gd name="connsiteX104" fmla="*/ 420460 w 3107995"/>
                    <a:gd name="connsiteY104" fmla="*/ 2598239 h 3107975"/>
                    <a:gd name="connsiteX105" fmla="*/ 411079 w 3107995"/>
                    <a:gd name="connsiteY105" fmla="*/ 2606895 h 3107975"/>
                    <a:gd name="connsiteX106" fmla="*/ 2739923 w 3107995"/>
                    <a:gd name="connsiteY106" fmla="*/ 2558314 h 3107975"/>
                    <a:gd name="connsiteX107" fmla="*/ 2730157 w 3107995"/>
                    <a:gd name="connsiteY107" fmla="*/ 2550044 h 3107975"/>
                    <a:gd name="connsiteX108" fmla="*/ 2770354 w 3107995"/>
                    <a:gd name="connsiteY108" fmla="*/ 2500602 h 3107975"/>
                    <a:gd name="connsiteX109" fmla="*/ 2780438 w 3107995"/>
                    <a:gd name="connsiteY109" fmla="*/ 2508464 h 3107975"/>
                    <a:gd name="connsiteX110" fmla="*/ 2739923 w 3107995"/>
                    <a:gd name="connsiteY110" fmla="*/ 2558314 h 3107975"/>
                    <a:gd name="connsiteX111" fmla="*/ 328034 w 3107995"/>
                    <a:gd name="connsiteY111" fmla="*/ 2509031 h 3107975"/>
                    <a:gd name="connsiteX112" fmla="*/ 289627 w 3107995"/>
                    <a:gd name="connsiteY112" fmla="*/ 2457640 h 3107975"/>
                    <a:gd name="connsiteX113" fmla="*/ 300005 w 3107995"/>
                    <a:gd name="connsiteY113" fmla="*/ 2450208 h 3107975"/>
                    <a:gd name="connsiteX114" fmla="*/ 338117 w 3107995"/>
                    <a:gd name="connsiteY114" fmla="*/ 2501168 h 3107975"/>
                    <a:gd name="connsiteX115" fmla="*/ 328034 w 3107995"/>
                    <a:gd name="connsiteY115" fmla="*/ 2509031 h 3107975"/>
                    <a:gd name="connsiteX116" fmla="*/ 2818867 w 3107995"/>
                    <a:gd name="connsiteY116" fmla="*/ 2457006 h 3107975"/>
                    <a:gd name="connsiteX117" fmla="*/ 2808466 w 3107995"/>
                    <a:gd name="connsiteY117" fmla="*/ 2449574 h 3107975"/>
                    <a:gd name="connsiteX118" fmla="*/ 2844449 w 3107995"/>
                    <a:gd name="connsiteY118" fmla="*/ 2397005 h 3107975"/>
                    <a:gd name="connsiteX119" fmla="*/ 2855121 w 3107995"/>
                    <a:gd name="connsiteY119" fmla="*/ 2404006 h 3107975"/>
                    <a:gd name="connsiteX120" fmla="*/ 2818867 w 3107995"/>
                    <a:gd name="connsiteY120" fmla="*/ 2457006 h 3107975"/>
                    <a:gd name="connsiteX121" fmla="*/ 253373 w 3107995"/>
                    <a:gd name="connsiteY121" fmla="*/ 2404732 h 3107975"/>
                    <a:gd name="connsiteX122" fmla="*/ 219316 w 3107995"/>
                    <a:gd name="connsiteY122" fmla="*/ 2350373 h 3107975"/>
                    <a:gd name="connsiteX123" fmla="*/ 230306 w 3107995"/>
                    <a:gd name="connsiteY123" fmla="*/ 2343824 h 3107975"/>
                    <a:gd name="connsiteX124" fmla="*/ 264045 w 3107995"/>
                    <a:gd name="connsiteY124" fmla="*/ 2397707 h 3107975"/>
                    <a:gd name="connsiteX125" fmla="*/ 253373 w 3107995"/>
                    <a:gd name="connsiteY125" fmla="*/ 2404732 h 3107975"/>
                    <a:gd name="connsiteX126" fmla="*/ 2889178 w 3107995"/>
                    <a:gd name="connsiteY126" fmla="*/ 2349534 h 3107975"/>
                    <a:gd name="connsiteX127" fmla="*/ 2878233 w 3107995"/>
                    <a:gd name="connsiteY127" fmla="*/ 2342986 h 3107975"/>
                    <a:gd name="connsiteX128" fmla="*/ 2909752 w 3107995"/>
                    <a:gd name="connsiteY128" fmla="*/ 2287630 h 3107975"/>
                    <a:gd name="connsiteX129" fmla="*/ 2920991 w 3107995"/>
                    <a:gd name="connsiteY129" fmla="*/ 2293725 h 3107975"/>
                    <a:gd name="connsiteX130" fmla="*/ 2889178 w 3107995"/>
                    <a:gd name="connsiteY130" fmla="*/ 2349534 h 3107975"/>
                    <a:gd name="connsiteX131" fmla="*/ 187548 w 3107995"/>
                    <a:gd name="connsiteY131" fmla="*/ 2294677 h 3107975"/>
                    <a:gd name="connsiteX132" fmla="*/ 158137 w 3107995"/>
                    <a:gd name="connsiteY132" fmla="*/ 2237735 h 3107975"/>
                    <a:gd name="connsiteX133" fmla="*/ 169625 w 3107995"/>
                    <a:gd name="connsiteY133" fmla="*/ 2232115 h 3107975"/>
                    <a:gd name="connsiteX134" fmla="*/ 198787 w 3107995"/>
                    <a:gd name="connsiteY134" fmla="*/ 2288582 h 3107975"/>
                    <a:gd name="connsiteX135" fmla="*/ 187548 w 3107995"/>
                    <a:gd name="connsiteY135" fmla="*/ 2294677 h 3107975"/>
                    <a:gd name="connsiteX136" fmla="*/ 2950448 w 3107995"/>
                    <a:gd name="connsiteY136" fmla="*/ 2236625 h 3107975"/>
                    <a:gd name="connsiteX137" fmla="*/ 2938960 w 3107995"/>
                    <a:gd name="connsiteY137" fmla="*/ 2231028 h 3107975"/>
                    <a:gd name="connsiteX138" fmla="*/ 2965765 w 3107995"/>
                    <a:gd name="connsiteY138" fmla="*/ 2173225 h 3107975"/>
                    <a:gd name="connsiteX139" fmla="*/ 2977480 w 3107995"/>
                    <a:gd name="connsiteY139" fmla="*/ 2178368 h 3107975"/>
                    <a:gd name="connsiteX140" fmla="*/ 2950448 w 3107995"/>
                    <a:gd name="connsiteY140" fmla="*/ 2236625 h 3107975"/>
                    <a:gd name="connsiteX141" fmla="*/ 131082 w 3107995"/>
                    <a:gd name="connsiteY141" fmla="*/ 2179660 h 3107975"/>
                    <a:gd name="connsiteX142" fmla="*/ 106497 w 3107995"/>
                    <a:gd name="connsiteY142" fmla="*/ 2120520 h 3107975"/>
                    <a:gd name="connsiteX143" fmla="*/ 118416 w 3107995"/>
                    <a:gd name="connsiteY143" fmla="*/ 2115852 h 3107975"/>
                    <a:gd name="connsiteX144" fmla="*/ 142797 w 3107995"/>
                    <a:gd name="connsiteY144" fmla="*/ 2174494 h 3107975"/>
                    <a:gd name="connsiteX145" fmla="*/ 131082 w 3107995"/>
                    <a:gd name="connsiteY145" fmla="*/ 2179660 h 3107975"/>
                    <a:gd name="connsiteX146" fmla="*/ 3002088 w 3107995"/>
                    <a:gd name="connsiteY146" fmla="*/ 2119024 h 3107975"/>
                    <a:gd name="connsiteX147" fmla="*/ 2990169 w 3107995"/>
                    <a:gd name="connsiteY147" fmla="*/ 2114380 h 3107975"/>
                    <a:gd name="connsiteX148" fmla="*/ 3012103 w 3107995"/>
                    <a:gd name="connsiteY148" fmla="*/ 2054560 h 3107975"/>
                    <a:gd name="connsiteX149" fmla="*/ 3024180 w 3107995"/>
                    <a:gd name="connsiteY149" fmla="*/ 2058729 h 3107975"/>
                    <a:gd name="connsiteX150" fmla="*/ 3002088 w 3107995"/>
                    <a:gd name="connsiteY150" fmla="*/ 2119024 h 3107975"/>
                    <a:gd name="connsiteX151" fmla="*/ 84337 w 3107995"/>
                    <a:gd name="connsiteY151" fmla="*/ 2060247 h 3107975"/>
                    <a:gd name="connsiteX152" fmla="*/ 64691 w 3107995"/>
                    <a:gd name="connsiteY152" fmla="*/ 1999113 h 3107975"/>
                    <a:gd name="connsiteX153" fmla="*/ 76950 w 3107995"/>
                    <a:gd name="connsiteY153" fmla="*/ 1995465 h 3107975"/>
                    <a:gd name="connsiteX154" fmla="*/ 96437 w 3107995"/>
                    <a:gd name="connsiteY154" fmla="*/ 2056078 h 3107975"/>
                    <a:gd name="connsiteX155" fmla="*/ 84337 w 3107995"/>
                    <a:gd name="connsiteY155" fmla="*/ 2060247 h 3107975"/>
                    <a:gd name="connsiteX156" fmla="*/ 3043780 w 3107995"/>
                    <a:gd name="connsiteY156" fmla="*/ 1997527 h 3107975"/>
                    <a:gd name="connsiteX157" fmla="*/ 3031522 w 3107995"/>
                    <a:gd name="connsiteY157" fmla="*/ 1993879 h 3107975"/>
                    <a:gd name="connsiteX158" fmla="*/ 3048403 w 3107995"/>
                    <a:gd name="connsiteY158" fmla="*/ 1932473 h 3107975"/>
                    <a:gd name="connsiteX159" fmla="*/ 3060797 w 3107995"/>
                    <a:gd name="connsiteY159" fmla="*/ 1935600 h 3107975"/>
                    <a:gd name="connsiteX160" fmla="*/ 3043780 w 3107995"/>
                    <a:gd name="connsiteY160" fmla="*/ 1997527 h 3107975"/>
                    <a:gd name="connsiteX161" fmla="*/ 47629 w 3107995"/>
                    <a:gd name="connsiteY161" fmla="*/ 1937209 h 3107975"/>
                    <a:gd name="connsiteX162" fmla="*/ 33127 w 3107995"/>
                    <a:gd name="connsiteY162" fmla="*/ 1874647 h 3107975"/>
                    <a:gd name="connsiteX163" fmla="*/ 45635 w 3107995"/>
                    <a:gd name="connsiteY163" fmla="*/ 1872019 h 3107975"/>
                    <a:gd name="connsiteX164" fmla="*/ 60024 w 3107995"/>
                    <a:gd name="connsiteY164" fmla="*/ 1934059 h 3107975"/>
                    <a:gd name="connsiteX165" fmla="*/ 47629 w 3107995"/>
                    <a:gd name="connsiteY165" fmla="*/ 1937209 h 3107975"/>
                    <a:gd name="connsiteX166" fmla="*/ 3075230 w 3107995"/>
                    <a:gd name="connsiteY166" fmla="*/ 1872993 h 3107975"/>
                    <a:gd name="connsiteX167" fmla="*/ 3062723 w 3107995"/>
                    <a:gd name="connsiteY167" fmla="*/ 1870387 h 3107975"/>
                    <a:gd name="connsiteX168" fmla="*/ 3074415 w 3107995"/>
                    <a:gd name="connsiteY168" fmla="*/ 1807758 h 3107975"/>
                    <a:gd name="connsiteX169" fmla="*/ 3087036 w 3107995"/>
                    <a:gd name="connsiteY169" fmla="*/ 1809843 h 3107975"/>
                    <a:gd name="connsiteX170" fmla="*/ 3075230 w 3107995"/>
                    <a:gd name="connsiteY170" fmla="*/ 1872993 h 3107975"/>
                    <a:gd name="connsiteX171" fmla="*/ 21254 w 3107995"/>
                    <a:gd name="connsiteY171" fmla="*/ 1811542 h 3107975"/>
                    <a:gd name="connsiteX172" fmla="*/ 12009 w 3107995"/>
                    <a:gd name="connsiteY172" fmla="*/ 1748006 h 3107975"/>
                    <a:gd name="connsiteX173" fmla="*/ 24676 w 3107995"/>
                    <a:gd name="connsiteY173" fmla="*/ 1746420 h 3107975"/>
                    <a:gd name="connsiteX174" fmla="*/ 33853 w 3107995"/>
                    <a:gd name="connsiteY174" fmla="*/ 1809435 h 3107975"/>
                    <a:gd name="connsiteX175" fmla="*/ 21254 w 3107995"/>
                    <a:gd name="connsiteY175" fmla="*/ 1811542 h 3107975"/>
                    <a:gd name="connsiteX176" fmla="*/ 3096213 w 3107995"/>
                    <a:gd name="connsiteY176" fmla="*/ 1746239 h 3107975"/>
                    <a:gd name="connsiteX177" fmla="*/ 3083547 w 3107995"/>
                    <a:gd name="connsiteY177" fmla="*/ 1744676 h 3107975"/>
                    <a:gd name="connsiteX178" fmla="*/ 3090027 w 3107995"/>
                    <a:gd name="connsiteY178" fmla="*/ 1681298 h 3107975"/>
                    <a:gd name="connsiteX179" fmla="*/ 3102761 w 3107995"/>
                    <a:gd name="connsiteY179" fmla="*/ 1682341 h 3107975"/>
                    <a:gd name="connsiteX180" fmla="*/ 3096213 w 3107995"/>
                    <a:gd name="connsiteY180" fmla="*/ 1746239 h 3107975"/>
                    <a:gd name="connsiteX181" fmla="*/ 5393 w 3107995"/>
                    <a:gd name="connsiteY181" fmla="*/ 1684154 h 3107975"/>
                    <a:gd name="connsiteX182" fmla="*/ 1382 w 3107995"/>
                    <a:gd name="connsiteY182" fmla="*/ 1620051 h 3107975"/>
                    <a:gd name="connsiteX183" fmla="*/ 14162 w 3107995"/>
                    <a:gd name="connsiteY183" fmla="*/ 1619507 h 3107975"/>
                    <a:gd name="connsiteX184" fmla="*/ 18127 w 3107995"/>
                    <a:gd name="connsiteY184" fmla="*/ 1683088 h 3107975"/>
                    <a:gd name="connsiteX185" fmla="*/ 5393 w 3107995"/>
                    <a:gd name="connsiteY185" fmla="*/ 1684154 h 3107975"/>
                    <a:gd name="connsiteX186" fmla="*/ 3106681 w 3107995"/>
                    <a:gd name="connsiteY186" fmla="*/ 1618193 h 3107975"/>
                    <a:gd name="connsiteX187" fmla="*/ 3093901 w 3107995"/>
                    <a:gd name="connsiteY187" fmla="*/ 1617672 h 3107975"/>
                    <a:gd name="connsiteX188" fmla="*/ 3095216 w 3107995"/>
                    <a:gd name="connsiteY188" fmla="*/ 1554000 h 3107975"/>
                    <a:gd name="connsiteX189" fmla="*/ 3095216 w 3107995"/>
                    <a:gd name="connsiteY189" fmla="*/ 1550805 h 3107975"/>
                    <a:gd name="connsiteX190" fmla="*/ 3107996 w 3107995"/>
                    <a:gd name="connsiteY190" fmla="*/ 1550805 h 3107975"/>
                    <a:gd name="connsiteX191" fmla="*/ 3107996 w 3107995"/>
                    <a:gd name="connsiteY191" fmla="*/ 1554000 h 3107975"/>
                    <a:gd name="connsiteX192" fmla="*/ 3106681 w 3107995"/>
                    <a:gd name="connsiteY192" fmla="*/ 1618193 h 3107975"/>
                    <a:gd name="connsiteX193" fmla="*/ 12802 w 3107995"/>
                    <a:gd name="connsiteY193" fmla="*/ 1555858 h 3107975"/>
                    <a:gd name="connsiteX194" fmla="*/ 23 w 3107995"/>
                    <a:gd name="connsiteY194" fmla="*/ 1555858 h 3107975"/>
                    <a:gd name="connsiteX195" fmla="*/ 0 w 3107995"/>
                    <a:gd name="connsiteY195" fmla="*/ 1554114 h 3107975"/>
                    <a:gd name="connsiteX196" fmla="*/ 1224 w 3107995"/>
                    <a:gd name="connsiteY196" fmla="*/ 1491643 h 3107975"/>
                    <a:gd name="connsiteX197" fmla="*/ 14026 w 3107995"/>
                    <a:gd name="connsiteY197" fmla="*/ 1492164 h 3107975"/>
                    <a:gd name="connsiteX198" fmla="*/ 12780 w 3107995"/>
                    <a:gd name="connsiteY198" fmla="*/ 1554000 h 3107975"/>
                    <a:gd name="connsiteX199" fmla="*/ 12802 w 3107995"/>
                    <a:gd name="connsiteY199" fmla="*/ 1555858 h 3107975"/>
                    <a:gd name="connsiteX200" fmla="*/ 3093766 w 3107995"/>
                    <a:gd name="connsiteY200" fmla="*/ 1487134 h 3107975"/>
                    <a:gd name="connsiteX201" fmla="*/ 3089755 w 3107995"/>
                    <a:gd name="connsiteY201" fmla="*/ 1423582 h 3107975"/>
                    <a:gd name="connsiteX202" fmla="*/ 3102489 w 3107995"/>
                    <a:gd name="connsiteY202" fmla="*/ 1422515 h 3107975"/>
                    <a:gd name="connsiteX203" fmla="*/ 3106545 w 3107995"/>
                    <a:gd name="connsiteY203" fmla="*/ 1486590 h 3107975"/>
                    <a:gd name="connsiteX204" fmla="*/ 3093766 w 3107995"/>
                    <a:gd name="connsiteY204" fmla="*/ 1487134 h 3107975"/>
                    <a:gd name="connsiteX205" fmla="*/ 17810 w 3107995"/>
                    <a:gd name="connsiteY205" fmla="*/ 1428581 h 3107975"/>
                    <a:gd name="connsiteX206" fmla="*/ 5098 w 3107995"/>
                    <a:gd name="connsiteY206" fmla="*/ 1427550 h 3107975"/>
                    <a:gd name="connsiteX207" fmla="*/ 11556 w 3107995"/>
                    <a:gd name="connsiteY207" fmla="*/ 1363665 h 3107975"/>
                    <a:gd name="connsiteX208" fmla="*/ 24245 w 3107995"/>
                    <a:gd name="connsiteY208" fmla="*/ 1365213 h 3107975"/>
                    <a:gd name="connsiteX209" fmla="*/ 17810 w 3107995"/>
                    <a:gd name="connsiteY209" fmla="*/ 1428581 h 3107975"/>
                    <a:gd name="connsiteX210" fmla="*/ 3083161 w 3107995"/>
                    <a:gd name="connsiteY210" fmla="*/ 1360236 h 3107975"/>
                    <a:gd name="connsiteX211" fmla="*/ 3073917 w 3107995"/>
                    <a:gd name="connsiteY211" fmla="*/ 1297222 h 3107975"/>
                    <a:gd name="connsiteX212" fmla="*/ 3086537 w 3107995"/>
                    <a:gd name="connsiteY212" fmla="*/ 1295112 h 3107975"/>
                    <a:gd name="connsiteX213" fmla="*/ 3095828 w 3107995"/>
                    <a:gd name="connsiteY213" fmla="*/ 1358648 h 3107975"/>
                    <a:gd name="connsiteX214" fmla="*/ 3083161 w 3107995"/>
                    <a:gd name="connsiteY214" fmla="*/ 1360236 h 3107975"/>
                    <a:gd name="connsiteX215" fmla="*/ 33241 w 3107995"/>
                    <a:gd name="connsiteY215" fmla="*/ 1302168 h 3107975"/>
                    <a:gd name="connsiteX216" fmla="*/ 20642 w 3107995"/>
                    <a:gd name="connsiteY216" fmla="*/ 1300097 h 3107975"/>
                    <a:gd name="connsiteX217" fmla="*/ 32380 w 3107995"/>
                    <a:gd name="connsiteY217" fmla="*/ 1236954 h 3107975"/>
                    <a:gd name="connsiteX218" fmla="*/ 44888 w 3107995"/>
                    <a:gd name="connsiteY218" fmla="*/ 1239550 h 3107975"/>
                    <a:gd name="connsiteX219" fmla="*/ 33241 w 3107995"/>
                    <a:gd name="connsiteY219" fmla="*/ 1302168 h 3107975"/>
                    <a:gd name="connsiteX220" fmla="*/ 3062066 w 3107995"/>
                    <a:gd name="connsiteY220" fmla="*/ 1234642 h 3107975"/>
                    <a:gd name="connsiteX221" fmla="*/ 3047655 w 3107995"/>
                    <a:gd name="connsiteY221" fmla="*/ 1172607 h 3107975"/>
                    <a:gd name="connsiteX222" fmla="*/ 3060049 w 3107995"/>
                    <a:gd name="connsiteY222" fmla="*/ 1169455 h 3107975"/>
                    <a:gd name="connsiteX223" fmla="*/ 3074574 w 3107995"/>
                    <a:gd name="connsiteY223" fmla="*/ 1232007 h 3107975"/>
                    <a:gd name="connsiteX224" fmla="*/ 3062066 w 3107995"/>
                    <a:gd name="connsiteY224" fmla="*/ 1234642 h 3107975"/>
                    <a:gd name="connsiteX225" fmla="*/ 59117 w 3107995"/>
                    <a:gd name="connsiteY225" fmla="*/ 1177467 h 3107975"/>
                    <a:gd name="connsiteX226" fmla="*/ 46700 w 3107995"/>
                    <a:gd name="connsiteY226" fmla="*/ 1174351 h 3107975"/>
                    <a:gd name="connsiteX227" fmla="*/ 63672 w 3107995"/>
                    <a:gd name="connsiteY227" fmla="*/ 1112273 h 3107975"/>
                    <a:gd name="connsiteX228" fmla="*/ 75930 w 3107995"/>
                    <a:gd name="connsiteY228" fmla="*/ 1115905 h 3107975"/>
                    <a:gd name="connsiteX229" fmla="*/ 59117 w 3107995"/>
                    <a:gd name="connsiteY229" fmla="*/ 1177467 h 3107975"/>
                    <a:gd name="connsiteX230" fmla="*/ 3030728 w 3107995"/>
                    <a:gd name="connsiteY230" fmla="*/ 1111359 h 3107975"/>
                    <a:gd name="connsiteX231" fmla="*/ 3011219 w 3107995"/>
                    <a:gd name="connsiteY231" fmla="*/ 1050853 h 3107975"/>
                    <a:gd name="connsiteX232" fmla="*/ 3023296 w 3107995"/>
                    <a:gd name="connsiteY232" fmla="*/ 1046684 h 3107975"/>
                    <a:gd name="connsiteX233" fmla="*/ 3042964 w 3107995"/>
                    <a:gd name="connsiteY233" fmla="*/ 1107695 h 3107975"/>
                    <a:gd name="connsiteX234" fmla="*/ 3030728 w 3107995"/>
                    <a:gd name="connsiteY234" fmla="*/ 1111359 h 3107975"/>
                    <a:gd name="connsiteX235" fmla="*/ 95326 w 3107995"/>
                    <a:gd name="connsiteY235" fmla="*/ 1055118 h 3107975"/>
                    <a:gd name="connsiteX236" fmla="*/ 83226 w 3107995"/>
                    <a:gd name="connsiteY236" fmla="*/ 1050980 h 3107975"/>
                    <a:gd name="connsiteX237" fmla="*/ 105296 w 3107995"/>
                    <a:gd name="connsiteY237" fmla="*/ 990564 h 3107975"/>
                    <a:gd name="connsiteX238" fmla="*/ 117215 w 3107995"/>
                    <a:gd name="connsiteY238" fmla="*/ 995203 h 3107975"/>
                    <a:gd name="connsiteX239" fmla="*/ 95326 w 3107995"/>
                    <a:gd name="connsiteY239" fmla="*/ 1055118 h 3107975"/>
                    <a:gd name="connsiteX240" fmla="*/ 2989240 w 3107995"/>
                    <a:gd name="connsiteY240" fmla="*/ 991199 h 3107975"/>
                    <a:gd name="connsiteX241" fmla="*/ 2964791 w 3107995"/>
                    <a:gd name="connsiteY241" fmla="*/ 932487 h 3107975"/>
                    <a:gd name="connsiteX242" fmla="*/ 2976483 w 3107995"/>
                    <a:gd name="connsiteY242" fmla="*/ 927332 h 3107975"/>
                    <a:gd name="connsiteX243" fmla="*/ 3001136 w 3107995"/>
                    <a:gd name="connsiteY243" fmla="*/ 986531 h 3107975"/>
                    <a:gd name="connsiteX244" fmla="*/ 2989240 w 3107995"/>
                    <a:gd name="connsiteY244" fmla="*/ 991199 h 3107975"/>
                    <a:gd name="connsiteX245" fmla="*/ 141573 w 3107995"/>
                    <a:gd name="connsiteY245" fmla="*/ 936260 h 3107975"/>
                    <a:gd name="connsiteX246" fmla="*/ 129881 w 3107995"/>
                    <a:gd name="connsiteY246" fmla="*/ 931132 h 3107975"/>
                    <a:gd name="connsiteX247" fmla="*/ 156891 w 3107995"/>
                    <a:gd name="connsiteY247" fmla="*/ 872790 h 3107975"/>
                    <a:gd name="connsiteX248" fmla="*/ 168379 w 3107995"/>
                    <a:gd name="connsiteY248" fmla="*/ 878396 h 3107975"/>
                    <a:gd name="connsiteX249" fmla="*/ 141573 w 3107995"/>
                    <a:gd name="connsiteY249" fmla="*/ 936260 h 3107975"/>
                    <a:gd name="connsiteX250" fmla="*/ 2937917 w 3107995"/>
                    <a:gd name="connsiteY250" fmla="*/ 874827 h 3107975"/>
                    <a:gd name="connsiteX251" fmla="*/ 2908664 w 3107995"/>
                    <a:gd name="connsiteY251" fmla="*/ 818324 h 3107975"/>
                    <a:gd name="connsiteX252" fmla="*/ 2919904 w 3107995"/>
                    <a:gd name="connsiteY252" fmla="*/ 812218 h 3107975"/>
                    <a:gd name="connsiteX253" fmla="*/ 2949383 w 3107995"/>
                    <a:gd name="connsiteY253" fmla="*/ 869192 h 3107975"/>
                    <a:gd name="connsiteX254" fmla="*/ 2937917 w 3107995"/>
                    <a:gd name="connsiteY254" fmla="*/ 874827 h 3107975"/>
                    <a:gd name="connsiteX255" fmla="*/ 197518 w 3107995"/>
                    <a:gd name="connsiteY255" fmla="*/ 821698 h 3107975"/>
                    <a:gd name="connsiteX256" fmla="*/ 186302 w 3107995"/>
                    <a:gd name="connsiteY256" fmla="*/ 815619 h 3107975"/>
                    <a:gd name="connsiteX257" fmla="*/ 218047 w 3107995"/>
                    <a:gd name="connsiteY257" fmla="*/ 759728 h 3107975"/>
                    <a:gd name="connsiteX258" fmla="*/ 229014 w 3107995"/>
                    <a:gd name="connsiteY258" fmla="*/ 766270 h 3107975"/>
                    <a:gd name="connsiteX259" fmla="*/ 197518 w 3107995"/>
                    <a:gd name="connsiteY259" fmla="*/ 821698 h 3107975"/>
                    <a:gd name="connsiteX260" fmla="*/ 2877101 w 3107995"/>
                    <a:gd name="connsiteY260" fmla="*/ 763075 h 3107975"/>
                    <a:gd name="connsiteX261" fmla="*/ 2843271 w 3107995"/>
                    <a:gd name="connsiteY261" fmla="*/ 709158 h 3107975"/>
                    <a:gd name="connsiteX262" fmla="*/ 2853966 w 3107995"/>
                    <a:gd name="connsiteY262" fmla="*/ 702143 h 3107975"/>
                    <a:gd name="connsiteX263" fmla="*/ 2888068 w 3107995"/>
                    <a:gd name="connsiteY263" fmla="*/ 756504 h 3107975"/>
                    <a:gd name="connsiteX264" fmla="*/ 2877101 w 3107995"/>
                    <a:gd name="connsiteY264" fmla="*/ 763075 h 3107975"/>
                    <a:gd name="connsiteX265" fmla="*/ 262776 w 3107995"/>
                    <a:gd name="connsiteY265" fmla="*/ 712203 h 3107975"/>
                    <a:gd name="connsiteX266" fmla="*/ 252058 w 3107995"/>
                    <a:gd name="connsiteY266" fmla="*/ 705213 h 3107975"/>
                    <a:gd name="connsiteX267" fmla="*/ 288313 w 3107995"/>
                    <a:gd name="connsiteY267" fmla="*/ 652150 h 3107975"/>
                    <a:gd name="connsiteX268" fmla="*/ 298713 w 3107995"/>
                    <a:gd name="connsiteY268" fmla="*/ 659578 h 3107975"/>
                    <a:gd name="connsiteX269" fmla="*/ 262776 w 3107995"/>
                    <a:gd name="connsiteY269" fmla="*/ 712203 h 3107975"/>
                    <a:gd name="connsiteX270" fmla="*/ 2807243 w 3107995"/>
                    <a:gd name="connsiteY270" fmla="*/ 656673 h 3107975"/>
                    <a:gd name="connsiteX271" fmla="*/ 2769085 w 3107995"/>
                    <a:gd name="connsiteY271" fmla="*/ 605713 h 3107975"/>
                    <a:gd name="connsiteX272" fmla="*/ 2779146 w 3107995"/>
                    <a:gd name="connsiteY272" fmla="*/ 597841 h 3107975"/>
                    <a:gd name="connsiteX273" fmla="*/ 2817643 w 3107995"/>
                    <a:gd name="connsiteY273" fmla="*/ 649225 h 3107975"/>
                    <a:gd name="connsiteX274" fmla="*/ 2807243 w 3107995"/>
                    <a:gd name="connsiteY274" fmla="*/ 656673 h 3107975"/>
                    <a:gd name="connsiteX275" fmla="*/ 336780 w 3107995"/>
                    <a:gd name="connsiteY275" fmla="*/ 608491 h 3107975"/>
                    <a:gd name="connsiteX276" fmla="*/ 326697 w 3107995"/>
                    <a:gd name="connsiteY276" fmla="*/ 600640 h 3107975"/>
                    <a:gd name="connsiteX277" fmla="*/ 367189 w 3107995"/>
                    <a:gd name="connsiteY277" fmla="*/ 550758 h 3107975"/>
                    <a:gd name="connsiteX278" fmla="*/ 376955 w 3107995"/>
                    <a:gd name="connsiteY278" fmla="*/ 559015 h 3107975"/>
                    <a:gd name="connsiteX279" fmla="*/ 336780 w 3107995"/>
                    <a:gd name="connsiteY279" fmla="*/ 608491 h 3107975"/>
                    <a:gd name="connsiteX280" fmla="*/ 2728820 w 3107995"/>
                    <a:gd name="connsiteY280" fmla="*/ 556357 h 3107975"/>
                    <a:gd name="connsiteX281" fmla="*/ 2686606 w 3107995"/>
                    <a:gd name="connsiteY281" fmla="*/ 508689 h 3107975"/>
                    <a:gd name="connsiteX282" fmla="*/ 2695987 w 3107995"/>
                    <a:gd name="connsiteY282" fmla="*/ 500020 h 3107975"/>
                    <a:gd name="connsiteX283" fmla="*/ 2738564 w 3107995"/>
                    <a:gd name="connsiteY283" fmla="*/ 548080 h 3107975"/>
                    <a:gd name="connsiteX284" fmla="*/ 2728820 w 3107995"/>
                    <a:gd name="connsiteY284" fmla="*/ 556357 h 3107975"/>
                    <a:gd name="connsiteX285" fmla="*/ 419101 w 3107995"/>
                    <a:gd name="connsiteY285" fmla="*/ 511239 h 3107975"/>
                    <a:gd name="connsiteX286" fmla="*/ 409674 w 3107995"/>
                    <a:gd name="connsiteY286" fmla="*/ 502587 h 3107975"/>
                    <a:gd name="connsiteX287" fmla="*/ 454109 w 3107995"/>
                    <a:gd name="connsiteY287" fmla="*/ 456207 h 3107975"/>
                    <a:gd name="connsiteX288" fmla="*/ 463150 w 3107995"/>
                    <a:gd name="connsiteY288" fmla="*/ 465232 h 3107975"/>
                    <a:gd name="connsiteX289" fmla="*/ 419101 w 3107995"/>
                    <a:gd name="connsiteY289" fmla="*/ 511239 h 3107975"/>
                    <a:gd name="connsiteX290" fmla="*/ 2642444 w 3107995"/>
                    <a:gd name="connsiteY290" fmla="*/ 462801 h 3107975"/>
                    <a:gd name="connsiteX291" fmla="*/ 2596447 w 3107995"/>
                    <a:gd name="connsiteY291" fmla="*/ 418747 h 3107975"/>
                    <a:gd name="connsiteX292" fmla="*/ 2605079 w 3107995"/>
                    <a:gd name="connsiteY292" fmla="*/ 409334 h 3107975"/>
                    <a:gd name="connsiteX293" fmla="*/ 2651485 w 3107995"/>
                    <a:gd name="connsiteY293" fmla="*/ 453751 h 3107975"/>
                    <a:gd name="connsiteX294" fmla="*/ 2642444 w 3107995"/>
                    <a:gd name="connsiteY294" fmla="*/ 462801 h 3107975"/>
                    <a:gd name="connsiteX295" fmla="*/ 509057 w 3107995"/>
                    <a:gd name="connsiteY295" fmla="*/ 421088 h 3107975"/>
                    <a:gd name="connsiteX296" fmla="*/ 500401 w 3107995"/>
                    <a:gd name="connsiteY296" fmla="*/ 411693 h 3107975"/>
                    <a:gd name="connsiteX297" fmla="*/ 548461 w 3107995"/>
                    <a:gd name="connsiteY297" fmla="*/ 369126 h 3107975"/>
                    <a:gd name="connsiteX298" fmla="*/ 556754 w 3107995"/>
                    <a:gd name="connsiteY298" fmla="*/ 378869 h 3107975"/>
                    <a:gd name="connsiteX299" fmla="*/ 509057 w 3107995"/>
                    <a:gd name="connsiteY299" fmla="*/ 421088 h 3107975"/>
                    <a:gd name="connsiteX300" fmla="*/ 2548613 w 3107995"/>
                    <a:gd name="connsiteY300" fmla="*/ 376619 h 3107975"/>
                    <a:gd name="connsiteX301" fmla="*/ 2499149 w 3107995"/>
                    <a:gd name="connsiteY301" fmla="*/ 336486 h 3107975"/>
                    <a:gd name="connsiteX302" fmla="*/ 2506989 w 3107995"/>
                    <a:gd name="connsiteY302" fmla="*/ 326393 h 3107975"/>
                    <a:gd name="connsiteX303" fmla="*/ 2556884 w 3107995"/>
                    <a:gd name="connsiteY303" fmla="*/ 366858 h 3107975"/>
                    <a:gd name="connsiteX304" fmla="*/ 2548613 w 3107995"/>
                    <a:gd name="connsiteY304" fmla="*/ 376619 h 3107975"/>
                    <a:gd name="connsiteX305" fmla="*/ 606105 w 3107995"/>
                    <a:gd name="connsiteY305" fmla="*/ 338650 h 3107975"/>
                    <a:gd name="connsiteX306" fmla="*/ 598242 w 3107995"/>
                    <a:gd name="connsiteY306" fmla="*/ 328576 h 3107975"/>
                    <a:gd name="connsiteX307" fmla="*/ 649633 w 3107995"/>
                    <a:gd name="connsiteY307" fmla="*/ 290112 h 3107975"/>
                    <a:gd name="connsiteX308" fmla="*/ 657088 w 3107995"/>
                    <a:gd name="connsiteY308" fmla="*/ 300499 h 3107975"/>
                    <a:gd name="connsiteX309" fmla="*/ 606105 w 3107995"/>
                    <a:gd name="connsiteY309" fmla="*/ 338650 h 3107975"/>
                    <a:gd name="connsiteX310" fmla="*/ 2448053 w 3107995"/>
                    <a:gd name="connsiteY310" fmla="*/ 298426 h 3107975"/>
                    <a:gd name="connsiteX311" fmla="*/ 2395394 w 3107995"/>
                    <a:gd name="connsiteY311" fmla="*/ 262493 h 3107975"/>
                    <a:gd name="connsiteX312" fmla="*/ 2402395 w 3107995"/>
                    <a:gd name="connsiteY312" fmla="*/ 251789 h 3107975"/>
                    <a:gd name="connsiteX313" fmla="*/ 2455463 w 3107995"/>
                    <a:gd name="connsiteY313" fmla="*/ 288021 h 3107975"/>
                    <a:gd name="connsiteX314" fmla="*/ 2448053 w 3107995"/>
                    <a:gd name="connsiteY314" fmla="*/ 298426 h 3107975"/>
                    <a:gd name="connsiteX315" fmla="*/ 709589 w 3107995"/>
                    <a:gd name="connsiteY315" fmla="*/ 264487 h 3107975"/>
                    <a:gd name="connsiteX316" fmla="*/ 702564 w 3107995"/>
                    <a:gd name="connsiteY316" fmla="*/ 253801 h 3107975"/>
                    <a:gd name="connsiteX317" fmla="*/ 756923 w 3107995"/>
                    <a:gd name="connsiteY317" fmla="*/ 219706 h 3107975"/>
                    <a:gd name="connsiteX318" fmla="*/ 763494 w 3107995"/>
                    <a:gd name="connsiteY318" fmla="*/ 230673 h 3107975"/>
                    <a:gd name="connsiteX319" fmla="*/ 709589 w 3107995"/>
                    <a:gd name="connsiteY319" fmla="*/ 264487 h 3107975"/>
                    <a:gd name="connsiteX320" fmla="*/ 2341307 w 3107995"/>
                    <a:gd name="connsiteY320" fmla="*/ 228763 h 3107975"/>
                    <a:gd name="connsiteX321" fmla="*/ 2285883 w 3107995"/>
                    <a:gd name="connsiteY321" fmla="*/ 197292 h 3107975"/>
                    <a:gd name="connsiteX322" fmla="*/ 2291955 w 3107995"/>
                    <a:gd name="connsiteY322" fmla="*/ 186044 h 3107975"/>
                    <a:gd name="connsiteX323" fmla="*/ 2347855 w 3107995"/>
                    <a:gd name="connsiteY323" fmla="*/ 217775 h 3107975"/>
                    <a:gd name="connsiteX324" fmla="*/ 2341307 w 3107995"/>
                    <a:gd name="connsiteY324" fmla="*/ 228763 h 3107975"/>
                    <a:gd name="connsiteX325" fmla="*/ 818782 w 3107995"/>
                    <a:gd name="connsiteY325" fmla="*/ 199120 h 3107975"/>
                    <a:gd name="connsiteX326" fmla="*/ 812664 w 3107995"/>
                    <a:gd name="connsiteY326" fmla="*/ 187890 h 3107975"/>
                    <a:gd name="connsiteX327" fmla="*/ 869652 w 3107995"/>
                    <a:gd name="connsiteY327" fmla="*/ 158411 h 3107975"/>
                    <a:gd name="connsiteX328" fmla="*/ 875294 w 3107995"/>
                    <a:gd name="connsiteY328" fmla="*/ 169883 h 3107975"/>
                    <a:gd name="connsiteX329" fmla="*/ 818782 w 3107995"/>
                    <a:gd name="connsiteY329" fmla="*/ 199120 h 3107975"/>
                    <a:gd name="connsiteX330" fmla="*/ 2229167 w 3107995"/>
                    <a:gd name="connsiteY330" fmla="*/ 168143 h 3107975"/>
                    <a:gd name="connsiteX331" fmla="*/ 2171319 w 3107995"/>
                    <a:gd name="connsiteY331" fmla="*/ 141369 h 3107975"/>
                    <a:gd name="connsiteX332" fmla="*/ 2176417 w 3107995"/>
                    <a:gd name="connsiteY332" fmla="*/ 129659 h 3107975"/>
                    <a:gd name="connsiteX333" fmla="*/ 2234787 w 3107995"/>
                    <a:gd name="connsiteY333" fmla="*/ 156657 h 3107975"/>
                    <a:gd name="connsiteX334" fmla="*/ 2229167 w 3107995"/>
                    <a:gd name="connsiteY334" fmla="*/ 168143 h 3107975"/>
                    <a:gd name="connsiteX335" fmla="*/ 932961 w 3107995"/>
                    <a:gd name="connsiteY335" fmla="*/ 143010 h 3107975"/>
                    <a:gd name="connsiteX336" fmla="*/ 927794 w 3107995"/>
                    <a:gd name="connsiteY336" fmla="*/ 131313 h 3107975"/>
                    <a:gd name="connsiteX337" fmla="*/ 961873 w 3107995"/>
                    <a:gd name="connsiteY337" fmla="*/ 116782 h 3107975"/>
                    <a:gd name="connsiteX338" fmla="*/ 987116 w 3107995"/>
                    <a:gd name="connsiteY338" fmla="*/ 106635 h 3107975"/>
                    <a:gd name="connsiteX339" fmla="*/ 991783 w 3107995"/>
                    <a:gd name="connsiteY339" fmla="*/ 118538 h 3107975"/>
                    <a:gd name="connsiteX340" fmla="*/ 966745 w 3107995"/>
                    <a:gd name="connsiteY340" fmla="*/ 128596 h 3107975"/>
                    <a:gd name="connsiteX341" fmla="*/ 932961 w 3107995"/>
                    <a:gd name="connsiteY341" fmla="*/ 143010 h 3107975"/>
                    <a:gd name="connsiteX342" fmla="*/ 2112360 w 3107995"/>
                    <a:gd name="connsiteY342" fmla="*/ 117034 h 3107975"/>
                    <a:gd name="connsiteX343" fmla="*/ 2052518 w 3107995"/>
                    <a:gd name="connsiteY343" fmla="*/ 95190 h 3107975"/>
                    <a:gd name="connsiteX344" fmla="*/ 2056642 w 3107995"/>
                    <a:gd name="connsiteY344" fmla="*/ 83095 h 3107975"/>
                    <a:gd name="connsiteX345" fmla="*/ 2117005 w 3107995"/>
                    <a:gd name="connsiteY345" fmla="*/ 105120 h 3107975"/>
                    <a:gd name="connsiteX346" fmla="*/ 2112360 w 3107995"/>
                    <a:gd name="connsiteY346" fmla="*/ 117034 h 3107975"/>
                    <a:gd name="connsiteX347" fmla="*/ 1051558 w 3107995"/>
                    <a:gd name="connsiteY347" fmla="*/ 96543 h 3107975"/>
                    <a:gd name="connsiteX348" fmla="*/ 1047388 w 3107995"/>
                    <a:gd name="connsiteY348" fmla="*/ 84459 h 3107975"/>
                    <a:gd name="connsiteX349" fmla="*/ 1108522 w 3107995"/>
                    <a:gd name="connsiteY349" fmla="*/ 64805 h 3107975"/>
                    <a:gd name="connsiteX350" fmla="*/ 1112171 w 3107995"/>
                    <a:gd name="connsiteY350" fmla="*/ 77050 h 3107975"/>
                    <a:gd name="connsiteX351" fmla="*/ 1051558 w 3107995"/>
                    <a:gd name="connsiteY351" fmla="*/ 96543 h 3107975"/>
                    <a:gd name="connsiteX352" fmla="*/ 1991814 w 3107995"/>
                    <a:gd name="connsiteY352" fmla="*/ 75858 h 3107975"/>
                    <a:gd name="connsiteX353" fmla="*/ 1930341 w 3107995"/>
                    <a:gd name="connsiteY353" fmla="*/ 59067 h 3107975"/>
                    <a:gd name="connsiteX354" fmla="*/ 1933468 w 3107995"/>
                    <a:gd name="connsiteY354" fmla="*/ 46673 h 3107975"/>
                    <a:gd name="connsiteX355" fmla="*/ 1995440 w 3107995"/>
                    <a:gd name="connsiteY355" fmla="*/ 63599 h 3107975"/>
                    <a:gd name="connsiteX356" fmla="*/ 1991814 w 3107995"/>
                    <a:gd name="connsiteY356" fmla="*/ 75858 h 3107975"/>
                    <a:gd name="connsiteX357" fmla="*/ 1173553 w 3107995"/>
                    <a:gd name="connsiteY357" fmla="*/ 60098 h 3107975"/>
                    <a:gd name="connsiteX358" fmla="*/ 1170404 w 3107995"/>
                    <a:gd name="connsiteY358" fmla="*/ 47708 h 3107975"/>
                    <a:gd name="connsiteX359" fmla="*/ 1232988 w 3107995"/>
                    <a:gd name="connsiteY359" fmla="*/ 33207 h 3107975"/>
                    <a:gd name="connsiteX360" fmla="*/ 1235594 w 3107995"/>
                    <a:gd name="connsiteY360" fmla="*/ 45715 h 3107975"/>
                    <a:gd name="connsiteX361" fmla="*/ 1173553 w 3107995"/>
                    <a:gd name="connsiteY361" fmla="*/ 60098 h 3107975"/>
                    <a:gd name="connsiteX362" fmla="*/ 1868255 w 3107995"/>
                    <a:gd name="connsiteY362" fmla="*/ 44849 h 3107975"/>
                    <a:gd name="connsiteX363" fmla="*/ 1805603 w 3107995"/>
                    <a:gd name="connsiteY363" fmla="*/ 33225 h 3107975"/>
                    <a:gd name="connsiteX364" fmla="*/ 1807688 w 3107995"/>
                    <a:gd name="connsiteY364" fmla="*/ 20611 h 3107975"/>
                    <a:gd name="connsiteX365" fmla="*/ 1870838 w 3107995"/>
                    <a:gd name="connsiteY365" fmla="*/ 32334 h 3107975"/>
                    <a:gd name="connsiteX366" fmla="*/ 1868255 w 3107995"/>
                    <a:gd name="connsiteY366" fmla="*/ 44849 h 3107975"/>
                    <a:gd name="connsiteX367" fmla="*/ 1298178 w 3107995"/>
                    <a:gd name="connsiteY367" fmla="*/ 33918 h 3107975"/>
                    <a:gd name="connsiteX368" fmla="*/ 1296071 w 3107995"/>
                    <a:gd name="connsiteY368" fmla="*/ 21311 h 3107975"/>
                    <a:gd name="connsiteX369" fmla="*/ 1359629 w 3107995"/>
                    <a:gd name="connsiteY369" fmla="*/ 12046 h 3107975"/>
                    <a:gd name="connsiteX370" fmla="*/ 1361192 w 3107995"/>
                    <a:gd name="connsiteY370" fmla="*/ 24728 h 3107975"/>
                    <a:gd name="connsiteX371" fmla="*/ 1298178 w 3107995"/>
                    <a:gd name="connsiteY371" fmla="*/ 33918 h 3107975"/>
                    <a:gd name="connsiteX372" fmla="*/ 1742543 w 3107995"/>
                    <a:gd name="connsiteY372" fmla="*/ 24200 h 3107975"/>
                    <a:gd name="connsiteX373" fmla="*/ 1679143 w 3107995"/>
                    <a:gd name="connsiteY373" fmla="*/ 17790 h 3107975"/>
                    <a:gd name="connsiteX374" fmla="*/ 1680163 w 3107995"/>
                    <a:gd name="connsiteY374" fmla="*/ 5051 h 3107975"/>
                    <a:gd name="connsiteX375" fmla="*/ 1744084 w 3107995"/>
                    <a:gd name="connsiteY375" fmla="*/ 11511 h 3107975"/>
                    <a:gd name="connsiteX376" fmla="*/ 1742543 w 3107995"/>
                    <a:gd name="connsiteY376" fmla="*/ 24200 h 3107975"/>
                    <a:gd name="connsiteX377" fmla="*/ 1424547 w 3107995"/>
                    <a:gd name="connsiteY377" fmla="*/ 18145 h 3107975"/>
                    <a:gd name="connsiteX378" fmla="*/ 1423505 w 3107995"/>
                    <a:gd name="connsiteY378" fmla="*/ 5406 h 3107975"/>
                    <a:gd name="connsiteX379" fmla="*/ 1487562 w 3107995"/>
                    <a:gd name="connsiteY379" fmla="*/ 1396 h 3107975"/>
                    <a:gd name="connsiteX380" fmla="*/ 1488105 w 3107995"/>
                    <a:gd name="connsiteY380" fmla="*/ 14166 h 3107975"/>
                    <a:gd name="connsiteX381" fmla="*/ 1424547 w 3107995"/>
                    <a:gd name="connsiteY381" fmla="*/ 18145 h 3107975"/>
                    <a:gd name="connsiteX382" fmla="*/ 1615517 w 3107995"/>
                    <a:gd name="connsiteY382" fmla="*/ 13987 h 3107975"/>
                    <a:gd name="connsiteX383" fmla="*/ 1553998 w 3107995"/>
                    <a:gd name="connsiteY383" fmla="*/ 12782 h 3107975"/>
                    <a:gd name="connsiteX384" fmla="*/ 1551800 w 3107995"/>
                    <a:gd name="connsiteY384" fmla="*/ 12784 h 3107975"/>
                    <a:gd name="connsiteX385" fmla="*/ 1551800 w 3107995"/>
                    <a:gd name="connsiteY385" fmla="*/ 2 h 3107975"/>
                    <a:gd name="connsiteX386" fmla="*/ 1553975 w 3107995"/>
                    <a:gd name="connsiteY386" fmla="*/ 0 h 3107975"/>
                    <a:gd name="connsiteX387" fmla="*/ 1616015 w 3107995"/>
                    <a:gd name="connsiteY387" fmla="*/ 1217 h 3107975"/>
                    <a:gd name="connsiteX388" fmla="*/ 1615517 w 3107995"/>
                    <a:gd name="connsiteY388" fmla="*/ 13987 h 31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3107995" h="3107975">
                      <a:moveTo>
                        <a:pt x="1554904" y="3107976"/>
                      </a:moveTo>
                      <a:lnTo>
                        <a:pt x="1553998" y="3107976"/>
                      </a:lnTo>
                      <a:cubicBezTo>
                        <a:pt x="1532948" y="3107976"/>
                        <a:pt x="1511671" y="3107568"/>
                        <a:pt x="1490712" y="3106729"/>
                      </a:cubicBezTo>
                      <a:lnTo>
                        <a:pt x="1491210" y="3093950"/>
                      </a:lnTo>
                      <a:cubicBezTo>
                        <a:pt x="1512011" y="3094788"/>
                        <a:pt x="1533129" y="3095196"/>
                        <a:pt x="1553998" y="3095196"/>
                      </a:cubicBezTo>
                      <a:lnTo>
                        <a:pt x="1554904" y="3107976"/>
                      </a:lnTo>
                      <a:close/>
                      <a:moveTo>
                        <a:pt x="1619097" y="3106639"/>
                      </a:moveTo>
                      <a:lnTo>
                        <a:pt x="1618576" y="3093859"/>
                      </a:lnTo>
                      <a:cubicBezTo>
                        <a:pt x="1639694" y="3092998"/>
                        <a:pt x="1661084" y="3091684"/>
                        <a:pt x="1682157" y="3089939"/>
                      </a:cubicBezTo>
                      <a:lnTo>
                        <a:pt x="1683199" y="3102696"/>
                      </a:lnTo>
                      <a:cubicBezTo>
                        <a:pt x="1661968" y="3104441"/>
                        <a:pt x="1640396" y="3105778"/>
                        <a:pt x="1619097" y="3106639"/>
                      </a:cubicBezTo>
                      <a:close/>
                      <a:moveTo>
                        <a:pt x="1426609" y="3102832"/>
                      </a:moveTo>
                      <a:cubicBezTo>
                        <a:pt x="1405332" y="3101110"/>
                        <a:pt x="1383829" y="3098912"/>
                        <a:pt x="1362734" y="3096329"/>
                      </a:cubicBezTo>
                      <a:lnTo>
                        <a:pt x="1364297" y="3083640"/>
                      </a:lnTo>
                      <a:cubicBezTo>
                        <a:pt x="1385211" y="3086200"/>
                        <a:pt x="1406533" y="3088376"/>
                        <a:pt x="1427629" y="3090098"/>
                      </a:cubicBezTo>
                      <a:lnTo>
                        <a:pt x="1426609" y="3102832"/>
                      </a:lnTo>
                      <a:close/>
                      <a:moveTo>
                        <a:pt x="1747075" y="3096102"/>
                      </a:moveTo>
                      <a:lnTo>
                        <a:pt x="1745512" y="3083413"/>
                      </a:lnTo>
                      <a:cubicBezTo>
                        <a:pt x="1766426" y="3080830"/>
                        <a:pt x="1787612" y="3077748"/>
                        <a:pt x="1808458" y="3074304"/>
                      </a:cubicBezTo>
                      <a:lnTo>
                        <a:pt x="1810565" y="3086903"/>
                      </a:lnTo>
                      <a:cubicBezTo>
                        <a:pt x="1789538" y="3090392"/>
                        <a:pt x="1768171" y="3093497"/>
                        <a:pt x="1747075" y="3096102"/>
                      </a:cubicBezTo>
                      <a:close/>
                      <a:moveTo>
                        <a:pt x="1299198" y="3087197"/>
                      </a:moveTo>
                      <a:cubicBezTo>
                        <a:pt x="1278102" y="3083708"/>
                        <a:pt x="1256870" y="3079742"/>
                        <a:pt x="1236070" y="3075437"/>
                      </a:cubicBezTo>
                      <a:lnTo>
                        <a:pt x="1238676" y="3062907"/>
                      </a:lnTo>
                      <a:cubicBezTo>
                        <a:pt x="1259318" y="3067212"/>
                        <a:pt x="1280368" y="3071132"/>
                        <a:pt x="1301260" y="3074576"/>
                      </a:cubicBezTo>
                      <a:lnTo>
                        <a:pt x="1299198" y="3087197"/>
                      </a:lnTo>
                      <a:close/>
                      <a:moveTo>
                        <a:pt x="1873625" y="3075075"/>
                      </a:moveTo>
                      <a:lnTo>
                        <a:pt x="1870997" y="3062567"/>
                      </a:lnTo>
                      <a:cubicBezTo>
                        <a:pt x="1891685" y="3058239"/>
                        <a:pt x="1912553" y="3053435"/>
                        <a:pt x="1933015" y="3048247"/>
                      </a:cubicBezTo>
                      <a:lnTo>
                        <a:pt x="1936141" y="3060641"/>
                      </a:lnTo>
                      <a:cubicBezTo>
                        <a:pt x="1915499" y="3065875"/>
                        <a:pt x="1894472" y="3070724"/>
                        <a:pt x="1873625" y="3075075"/>
                      </a:cubicBezTo>
                      <a:close/>
                      <a:moveTo>
                        <a:pt x="1173463" y="3061049"/>
                      </a:moveTo>
                      <a:cubicBezTo>
                        <a:pt x="1152821" y="3055860"/>
                        <a:pt x="1131975" y="3050150"/>
                        <a:pt x="1111536" y="3044077"/>
                      </a:cubicBezTo>
                      <a:lnTo>
                        <a:pt x="1115184" y="3031819"/>
                      </a:lnTo>
                      <a:cubicBezTo>
                        <a:pt x="1135441" y="3037846"/>
                        <a:pt x="1156106" y="3043488"/>
                        <a:pt x="1176590" y="3048654"/>
                      </a:cubicBezTo>
                      <a:lnTo>
                        <a:pt x="1173463" y="3061049"/>
                      </a:lnTo>
                      <a:close/>
                      <a:moveTo>
                        <a:pt x="1998023" y="3043624"/>
                      </a:moveTo>
                      <a:lnTo>
                        <a:pt x="1994375" y="3031366"/>
                      </a:lnTo>
                      <a:cubicBezTo>
                        <a:pt x="2014632" y="3025338"/>
                        <a:pt x="2035048" y="3018812"/>
                        <a:pt x="2054987" y="3011947"/>
                      </a:cubicBezTo>
                      <a:lnTo>
                        <a:pt x="2059134" y="3024047"/>
                      </a:lnTo>
                      <a:cubicBezTo>
                        <a:pt x="2039013" y="3030958"/>
                        <a:pt x="2018461" y="3037551"/>
                        <a:pt x="1998023" y="3043624"/>
                      </a:cubicBezTo>
                      <a:close/>
                      <a:moveTo>
                        <a:pt x="1050357" y="3024545"/>
                      </a:moveTo>
                      <a:cubicBezTo>
                        <a:pt x="1030123" y="3017612"/>
                        <a:pt x="1009775" y="3010179"/>
                        <a:pt x="989903" y="3002430"/>
                      </a:cubicBezTo>
                      <a:lnTo>
                        <a:pt x="994547" y="2990511"/>
                      </a:lnTo>
                      <a:cubicBezTo>
                        <a:pt x="1014261" y="2998193"/>
                        <a:pt x="1034427" y="3005580"/>
                        <a:pt x="1054504" y="3012445"/>
                      </a:cubicBezTo>
                      <a:lnTo>
                        <a:pt x="1050357" y="3024545"/>
                      </a:lnTo>
                      <a:close/>
                      <a:moveTo>
                        <a:pt x="2119407" y="3001932"/>
                      </a:moveTo>
                      <a:lnTo>
                        <a:pt x="2114762" y="2990013"/>
                      </a:lnTo>
                      <a:cubicBezTo>
                        <a:pt x="2134453" y="2982331"/>
                        <a:pt x="2154211" y="2974129"/>
                        <a:pt x="2173539" y="2965632"/>
                      </a:cubicBezTo>
                      <a:lnTo>
                        <a:pt x="2178683" y="2977324"/>
                      </a:lnTo>
                      <a:cubicBezTo>
                        <a:pt x="2159197" y="2985889"/>
                        <a:pt x="2139257" y="2994160"/>
                        <a:pt x="2119407" y="3001932"/>
                      </a:cubicBezTo>
                      <a:close/>
                      <a:moveTo>
                        <a:pt x="930423" y="2977800"/>
                      </a:moveTo>
                      <a:cubicBezTo>
                        <a:pt x="910823" y="2969212"/>
                        <a:pt x="891178" y="2960103"/>
                        <a:pt x="872053" y="2950745"/>
                      </a:cubicBezTo>
                      <a:lnTo>
                        <a:pt x="877673" y="2939257"/>
                      </a:lnTo>
                      <a:cubicBezTo>
                        <a:pt x="896638" y="2948547"/>
                        <a:pt x="916125" y="2957565"/>
                        <a:pt x="935567" y="2966108"/>
                      </a:cubicBezTo>
                      <a:lnTo>
                        <a:pt x="930423" y="2977800"/>
                      </a:lnTo>
                      <a:close/>
                      <a:moveTo>
                        <a:pt x="2236894" y="2950292"/>
                      </a:moveTo>
                      <a:lnTo>
                        <a:pt x="2231274" y="2938804"/>
                      </a:lnTo>
                      <a:cubicBezTo>
                        <a:pt x="2250308" y="2929468"/>
                        <a:pt x="2269342" y="2919657"/>
                        <a:pt x="2287854" y="2909596"/>
                      </a:cubicBezTo>
                      <a:lnTo>
                        <a:pt x="2293949" y="2920835"/>
                      </a:lnTo>
                      <a:cubicBezTo>
                        <a:pt x="2275301" y="2930964"/>
                        <a:pt x="2256086" y="2940866"/>
                        <a:pt x="2236894" y="2950292"/>
                      </a:cubicBezTo>
                      <a:close/>
                      <a:moveTo>
                        <a:pt x="814862" y="2921288"/>
                      </a:moveTo>
                      <a:cubicBezTo>
                        <a:pt x="796033" y="2911069"/>
                        <a:pt x="777225" y="2900374"/>
                        <a:pt x="758985" y="2889475"/>
                      </a:cubicBezTo>
                      <a:lnTo>
                        <a:pt x="765534" y="2878508"/>
                      </a:lnTo>
                      <a:cubicBezTo>
                        <a:pt x="783638" y="2889317"/>
                        <a:pt x="802286" y="2899921"/>
                        <a:pt x="820957" y="2910049"/>
                      </a:cubicBezTo>
                      <a:lnTo>
                        <a:pt x="814862" y="2921288"/>
                      </a:lnTo>
                      <a:close/>
                      <a:moveTo>
                        <a:pt x="2349781" y="2889067"/>
                      </a:moveTo>
                      <a:lnTo>
                        <a:pt x="2343210" y="2878100"/>
                      </a:lnTo>
                      <a:cubicBezTo>
                        <a:pt x="2361405" y="2867224"/>
                        <a:pt x="2379577" y="2855872"/>
                        <a:pt x="2397183" y="2844316"/>
                      </a:cubicBezTo>
                      <a:lnTo>
                        <a:pt x="2404208" y="2855011"/>
                      </a:lnTo>
                      <a:cubicBezTo>
                        <a:pt x="2386420" y="2866658"/>
                        <a:pt x="2368112" y="2878100"/>
                        <a:pt x="2349781" y="2889067"/>
                      </a:cubicBezTo>
                      <a:close/>
                      <a:moveTo>
                        <a:pt x="704445" y="2855419"/>
                      </a:moveTo>
                      <a:cubicBezTo>
                        <a:pt x="686567" y="2843727"/>
                        <a:pt x="668735" y="2831513"/>
                        <a:pt x="651400" y="2819119"/>
                      </a:cubicBezTo>
                      <a:lnTo>
                        <a:pt x="658832" y="2808718"/>
                      </a:lnTo>
                      <a:cubicBezTo>
                        <a:pt x="676008" y="2821022"/>
                        <a:pt x="693727" y="2833122"/>
                        <a:pt x="711446" y="2844724"/>
                      </a:cubicBezTo>
                      <a:lnTo>
                        <a:pt x="704445" y="2855419"/>
                      </a:lnTo>
                      <a:close/>
                      <a:moveTo>
                        <a:pt x="2457162" y="2818734"/>
                      </a:moveTo>
                      <a:lnTo>
                        <a:pt x="2449730" y="2808333"/>
                      </a:lnTo>
                      <a:cubicBezTo>
                        <a:pt x="2466837" y="2796097"/>
                        <a:pt x="2484035" y="2783272"/>
                        <a:pt x="2500758" y="2770221"/>
                      </a:cubicBezTo>
                      <a:lnTo>
                        <a:pt x="2508621" y="2780304"/>
                      </a:lnTo>
                      <a:cubicBezTo>
                        <a:pt x="2491739" y="2793469"/>
                        <a:pt x="2474428" y="2806407"/>
                        <a:pt x="2457162" y="2818734"/>
                      </a:cubicBezTo>
                      <a:close/>
                      <a:moveTo>
                        <a:pt x="599919" y="2780689"/>
                      </a:moveTo>
                      <a:cubicBezTo>
                        <a:pt x="583152" y="2767638"/>
                        <a:pt x="566361" y="2753997"/>
                        <a:pt x="550047" y="2740175"/>
                      </a:cubicBezTo>
                      <a:lnTo>
                        <a:pt x="558317" y="2730432"/>
                      </a:lnTo>
                      <a:cubicBezTo>
                        <a:pt x="574496" y="2744140"/>
                        <a:pt x="591128" y="2757645"/>
                        <a:pt x="607782" y="2770606"/>
                      </a:cubicBezTo>
                      <a:lnTo>
                        <a:pt x="599919" y="2780689"/>
                      </a:lnTo>
                      <a:close/>
                      <a:moveTo>
                        <a:pt x="2558425" y="2739790"/>
                      </a:moveTo>
                      <a:lnTo>
                        <a:pt x="2550177" y="2730046"/>
                      </a:lnTo>
                      <a:cubicBezTo>
                        <a:pt x="2566333" y="2716338"/>
                        <a:pt x="2582398" y="2702131"/>
                        <a:pt x="2597897" y="2687855"/>
                      </a:cubicBezTo>
                      <a:lnTo>
                        <a:pt x="2606553" y="2697259"/>
                      </a:lnTo>
                      <a:cubicBezTo>
                        <a:pt x="2590918" y="2711647"/>
                        <a:pt x="2574717" y="2725968"/>
                        <a:pt x="2558425" y="2739790"/>
                      </a:cubicBezTo>
                      <a:close/>
                      <a:moveTo>
                        <a:pt x="501896" y="2697644"/>
                      </a:moveTo>
                      <a:cubicBezTo>
                        <a:pt x="486171" y="2683165"/>
                        <a:pt x="470581" y="2668210"/>
                        <a:pt x="455559" y="2653187"/>
                      </a:cubicBezTo>
                      <a:lnTo>
                        <a:pt x="464600" y="2644146"/>
                      </a:lnTo>
                      <a:cubicBezTo>
                        <a:pt x="479487" y="2659033"/>
                        <a:pt x="494962" y="2673875"/>
                        <a:pt x="510575" y="2688241"/>
                      </a:cubicBezTo>
                      <a:lnTo>
                        <a:pt x="501896" y="2697644"/>
                      </a:lnTo>
                      <a:close/>
                      <a:moveTo>
                        <a:pt x="2652913" y="2652779"/>
                      </a:moveTo>
                      <a:lnTo>
                        <a:pt x="2643872" y="2643739"/>
                      </a:lnTo>
                      <a:cubicBezTo>
                        <a:pt x="2658827" y="2628784"/>
                        <a:pt x="2673645" y="2613330"/>
                        <a:pt x="2687966" y="2597786"/>
                      </a:cubicBezTo>
                      <a:lnTo>
                        <a:pt x="2697392" y="2606442"/>
                      </a:lnTo>
                      <a:cubicBezTo>
                        <a:pt x="2682936" y="2622122"/>
                        <a:pt x="2667981" y="2637711"/>
                        <a:pt x="2652913" y="2652779"/>
                      </a:cubicBezTo>
                      <a:close/>
                      <a:moveTo>
                        <a:pt x="411079" y="2606895"/>
                      </a:moveTo>
                      <a:cubicBezTo>
                        <a:pt x="396623" y="2591215"/>
                        <a:pt x="382325" y="2575036"/>
                        <a:pt x="368548" y="2558813"/>
                      </a:cubicBezTo>
                      <a:lnTo>
                        <a:pt x="378314" y="2550542"/>
                      </a:lnTo>
                      <a:cubicBezTo>
                        <a:pt x="391955" y="2566630"/>
                        <a:pt x="406139" y="2582672"/>
                        <a:pt x="420460" y="2598239"/>
                      </a:cubicBezTo>
                      <a:lnTo>
                        <a:pt x="411079" y="2606895"/>
                      </a:lnTo>
                      <a:close/>
                      <a:moveTo>
                        <a:pt x="2739923" y="2558314"/>
                      </a:moveTo>
                      <a:lnTo>
                        <a:pt x="2730157" y="2550044"/>
                      </a:lnTo>
                      <a:cubicBezTo>
                        <a:pt x="2743843" y="2533910"/>
                        <a:pt x="2757348" y="2517279"/>
                        <a:pt x="2770354" y="2500602"/>
                      </a:cubicBezTo>
                      <a:lnTo>
                        <a:pt x="2780438" y="2508464"/>
                      </a:lnTo>
                      <a:cubicBezTo>
                        <a:pt x="2767318" y="2525277"/>
                        <a:pt x="2753700" y="2542045"/>
                        <a:pt x="2739923" y="2558314"/>
                      </a:cubicBezTo>
                      <a:close/>
                      <a:moveTo>
                        <a:pt x="328034" y="2509031"/>
                      </a:moveTo>
                      <a:cubicBezTo>
                        <a:pt x="314937" y="2492241"/>
                        <a:pt x="302022" y="2474952"/>
                        <a:pt x="289627" y="2457640"/>
                      </a:cubicBezTo>
                      <a:lnTo>
                        <a:pt x="300005" y="2450208"/>
                      </a:lnTo>
                      <a:cubicBezTo>
                        <a:pt x="312309" y="2467361"/>
                        <a:pt x="325134" y="2484514"/>
                        <a:pt x="338117" y="2501168"/>
                      </a:cubicBezTo>
                      <a:lnTo>
                        <a:pt x="328034" y="2509031"/>
                      </a:lnTo>
                      <a:close/>
                      <a:moveTo>
                        <a:pt x="2818867" y="2457006"/>
                      </a:moveTo>
                      <a:lnTo>
                        <a:pt x="2808466" y="2449574"/>
                      </a:lnTo>
                      <a:cubicBezTo>
                        <a:pt x="2820771" y="2432330"/>
                        <a:pt x="2832893" y="2414656"/>
                        <a:pt x="2844449" y="2397005"/>
                      </a:cubicBezTo>
                      <a:lnTo>
                        <a:pt x="2855121" y="2404006"/>
                      </a:lnTo>
                      <a:cubicBezTo>
                        <a:pt x="2843475" y="2421794"/>
                        <a:pt x="2831284" y="2439626"/>
                        <a:pt x="2818867" y="2457006"/>
                      </a:cubicBezTo>
                      <a:close/>
                      <a:moveTo>
                        <a:pt x="253373" y="2404732"/>
                      </a:moveTo>
                      <a:cubicBezTo>
                        <a:pt x="241590" y="2386740"/>
                        <a:pt x="230125" y="2368455"/>
                        <a:pt x="219316" y="2350373"/>
                      </a:cubicBezTo>
                      <a:lnTo>
                        <a:pt x="230306" y="2343824"/>
                      </a:lnTo>
                      <a:cubicBezTo>
                        <a:pt x="241023" y="2361747"/>
                        <a:pt x="252376" y="2379897"/>
                        <a:pt x="264045" y="2397707"/>
                      </a:cubicBezTo>
                      <a:lnTo>
                        <a:pt x="253373" y="2404732"/>
                      </a:lnTo>
                      <a:close/>
                      <a:moveTo>
                        <a:pt x="2889178" y="2349534"/>
                      </a:moveTo>
                      <a:lnTo>
                        <a:pt x="2878233" y="2342986"/>
                      </a:lnTo>
                      <a:cubicBezTo>
                        <a:pt x="2888996" y="2324972"/>
                        <a:pt x="2899601" y="2306346"/>
                        <a:pt x="2909752" y="2287630"/>
                      </a:cubicBezTo>
                      <a:lnTo>
                        <a:pt x="2920991" y="2293725"/>
                      </a:lnTo>
                      <a:cubicBezTo>
                        <a:pt x="2910749" y="2312600"/>
                        <a:pt x="2900054" y="2331385"/>
                        <a:pt x="2889178" y="2349534"/>
                      </a:cubicBezTo>
                      <a:close/>
                      <a:moveTo>
                        <a:pt x="187548" y="2294677"/>
                      </a:moveTo>
                      <a:cubicBezTo>
                        <a:pt x="177352" y="2275893"/>
                        <a:pt x="167450" y="2256746"/>
                        <a:pt x="158137" y="2237735"/>
                      </a:cubicBezTo>
                      <a:lnTo>
                        <a:pt x="169625" y="2232115"/>
                      </a:lnTo>
                      <a:cubicBezTo>
                        <a:pt x="178847" y="2250968"/>
                        <a:pt x="188659" y="2269956"/>
                        <a:pt x="198787" y="2288582"/>
                      </a:cubicBezTo>
                      <a:lnTo>
                        <a:pt x="187548" y="2294677"/>
                      </a:lnTo>
                      <a:close/>
                      <a:moveTo>
                        <a:pt x="2950448" y="2236625"/>
                      </a:moveTo>
                      <a:lnTo>
                        <a:pt x="2938960" y="2231028"/>
                      </a:lnTo>
                      <a:cubicBezTo>
                        <a:pt x="2948340" y="2211813"/>
                        <a:pt x="2957381" y="2192372"/>
                        <a:pt x="2965765" y="2173225"/>
                      </a:cubicBezTo>
                      <a:lnTo>
                        <a:pt x="2977480" y="2178368"/>
                      </a:lnTo>
                      <a:cubicBezTo>
                        <a:pt x="2969005" y="2197674"/>
                        <a:pt x="2959896" y="2217274"/>
                        <a:pt x="2950448" y="2236625"/>
                      </a:cubicBezTo>
                      <a:close/>
                      <a:moveTo>
                        <a:pt x="131082" y="2179660"/>
                      </a:moveTo>
                      <a:cubicBezTo>
                        <a:pt x="122563" y="2160264"/>
                        <a:pt x="114292" y="2140369"/>
                        <a:pt x="106497" y="2120520"/>
                      </a:cubicBezTo>
                      <a:lnTo>
                        <a:pt x="118416" y="2115852"/>
                      </a:lnTo>
                      <a:cubicBezTo>
                        <a:pt x="126120" y="2135543"/>
                        <a:pt x="134322" y="2155256"/>
                        <a:pt x="142797" y="2174494"/>
                      </a:cubicBezTo>
                      <a:lnTo>
                        <a:pt x="131082" y="2179660"/>
                      </a:lnTo>
                      <a:close/>
                      <a:moveTo>
                        <a:pt x="3002088" y="2119024"/>
                      </a:moveTo>
                      <a:lnTo>
                        <a:pt x="2990169" y="2114380"/>
                      </a:lnTo>
                      <a:cubicBezTo>
                        <a:pt x="2997850" y="2094757"/>
                        <a:pt x="3005214" y="2074613"/>
                        <a:pt x="3012103" y="2054560"/>
                      </a:cubicBezTo>
                      <a:lnTo>
                        <a:pt x="3024180" y="2058729"/>
                      </a:lnTo>
                      <a:cubicBezTo>
                        <a:pt x="3017246" y="2078941"/>
                        <a:pt x="3009814" y="2099221"/>
                        <a:pt x="3002088" y="2119024"/>
                      </a:cubicBezTo>
                      <a:close/>
                      <a:moveTo>
                        <a:pt x="84337" y="2060247"/>
                      </a:moveTo>
                      <a:cubicBezTo>
                        <a:pt x="77358" y="2039990"/>
                        <a:pt x="70742" y="2019416"/>
                        <a:pt x="64691" y="1999113"/>
                      </a:cubicBezTo>
                      <a:lnTo>
                        <a:pt x="76950" y="1995465"/>
                      </a:lnTo>
                      <a:cubicBezTo>
                        <a:pt x="82954" y="2015586"/>
                        <a:pt x="89503" y="2036002"/>
                        <a:pt x="96437" y="2056078"/>
                      </a:cubicBezTo>
                      <a:lnTo>
                        <a:pt x="84337" y="2060247"/>
                      </a:lnTo>
                      <a:close/>
                      <a:moveTo>
                        <a:pt x="3043780" y="1997527"/>
                      </a:moveTo>
                      <a:lnTo>
                        <a:pt x="3031522" y="1993879"/>
                      </a:lnTo>
                      <a:cubicBezTo>
                        <a:pt x="3037549" y="1973599"/>
                        <a:pt x="3043236" y="1952934"/>
                        <a:pt x="3048403" y="1932473"/>
                      </a:cubicBezTo>
                      <a:lnTo>
                        <a:pt x="3060797" y="1935600"/>
                      </a:lnTo>
                      <a:cubicBezTo>
                        <a:pt x="3055585" y="1956242"/>
                        <a:pt x="3049852" y="1977089"/>
                        <a:pt x="3043780" y="1997527"/>
                      </a:cubicBezTo>
                      <a:close/>
                      <a:moveTo>
                        <a:pt x="47629" y="1937209"/>
                      </a:moveTo>
                      <a:cubicBezTo>
                        <a:pt x="42350" y="1916453"/>
                        <a:pt x="37478" y="1895403"/>
                        <a:pt x="33127" y="1874647"/>
                      </a:cubicBezTo>
                      <a:lnTo>
                        <a:pt x="45635" y="1872019"/>
                      </a:lnTo>
                      <a:cubicBezTo>
                        <a:pt x="49963" y="1892593"/>
                        <a:pt x="54790" y="1913462"/>
                        <a:pt x="60024" y="1934059"/>
                      </a:cubicBezTo>
                      <a:lnTo>
                        <a:pt x="47629" y="1937209"/>
                      </a:lnTo>
                      <a:close/>
                      <a:moveTo>
                        <a:pt x="3075230" y="1872993"/>
                      </a:moveTo>
                      <a:lnTo>
                        <a:pt x="3062723" y="1870387"/>
                      </a:lnTo>
                      <a:cubicBezTo>
                        <a:pt x="3067028" y="1849768"/>
                        <a:pt x="3070948" y="1828695"/>
                        <a:pt x="3074415" y="1807758"/>
                      </a:cubicBezTo>
                      <a:lnTo>
                        <a:pt x="3087036" y="1809843"/>
                      </a:lnTo>
                      <a:cubicBezTo>
                        <a:pt x="3083524" y="1830961"/>
                        <a:pt x="3079559" y="1852192"/>
                        <a:pt x="3075230" y="1872993"/>
                      </a:cubicBezTo>
                      <a:close/>
                      <a:moveTo>
                        <a:pt x="21254" y="1811542"/>
                      </a:moveTo>
                      <a:cubicBezTo>
                        <a:pt x="17765" y="1790628"/>
                        <a:pt x="14661" y="1769238"/>
                        <a:pt x="12009" y="1748006"/>
                      </a:cubicBezTo>
                      <a:lnTo>
                        <a:pt x="24676" y="1746420"/>
                      </a:lnTo>
                      <a:cubicBezTo>
                        <a:pt x="27304" y="1767493"/>
                        <a:pt x="30408" y="1788679"/>
                        <a:pt x="33853" y="1809435"/>
                      </a:cubicBezTo>
                      <a:lnTo>
                        <a:pt x="21254" y="1811542"/>
                      </a:lnTo>
                      <a:close/>
                      <a:moveTo>
                        <a:pt x="3096213" y="1746239"/>
                      </a:moveTo>
                      <a:lnTo>
                        <a:pt x="3083547" y="1744676"/>
                      </a:lnTo>
                      <a:cubicBezTo>
                        <a:pt x="3086107" y="1723784"/>
                        <a:pt x="3088305" y="1702462"/>
                        <a:pt x="3090027" y="1681298"/>
                      </a:cubicBezTo>
                      <a:lnTo>
                        <a:pt x="3102761" y="1682341"/>
                      </a:lnTo>
                      <a:cubicBezTo>
                        <a:pt x="3101017" y="1703686"/>
                        <a:pt x="3098819" y="1725189"/>
                        <a:pt x="3096213" y="1746239"/>
                      </a:cubicBezTo>
                      <a:close/>
                      <a:moveTo>
                        <a:pt x="5393" y="1684154"/>
                      </a:moveTo>
                      <a:cubicBezTo>
                        <a:pt x="3648" y="1663103"/>
                        <a:pt x="2289" y="1641532"/>
                        <a:pt x="1382" y="1620051"/>
                      </a:cubicBezTo>
                      <a:lnTo>
                        <a:pt x="14162" y="1619507"/>
                      </a:lnTo>
                      <a:cubicBezTo>
                        <a:pt x="15046" y="1640830"/>
                        <a:pt x="16382" y="1662219"/>
                        <a:pt x="18127" y="1683088"/>
                      </a:cubicBezTo>
                      <a:lnTo>
                        <a:pt x="5393" y="1684154"/>
                      </a:lnTo>
                      <a:close/>
                      <a:moveTo>
                        <a:pt x="3106681" y="1618193"/>
                      </a:moveTo>
                      <a:lnTo>
                        <a:pt x="3093901" y="1617672"/>
                      </a:lnTo>
                      <a:cubicBezTo>
                        <a:pt x="3094763" y="1596554"/>
                        <a:pt x="3095216" y="1575119"/>
                        <a:pt x="3095216" y="1554000"/>
                      </a:cubicBezTo>
                      <a:lnTo>
                        <a:pt x="3095216" y="1550805"/>
                      </a:lnTo>
                      <a:lnTo>
                        <a:pt x="3107996" y="1550805"/>
                      </a:lnTo>
                      <a:lnTo>
                        <a:pt x="3107996" y="1554000"/>
                      </a:lnTo>
                      <a:cubicBezTo>
                        <a:pt x="3107996" y="1575300"/>
                        <a:pt x="3107565" y="1596894"/>
                        <a:pt x="3106681" y="1618193"/>
                      </a:cubicBezTo>
                      <a:close/>
                      <a:moveTo>
                        <a:pt x="12802" y="1555858"/>
                      </a:moveTo>
                      <a:lnTo>
                        <a:pt x="23" y="1555858"/>
                      </a:lnTo>
                      <a:lnTo>
                        <a:pt x="0" y="1554114"/>
                      </a:lnTo>
                      <a:cubicBezTo>
                        <a:pt x="0" y="1533313"/>
                        <a:pt x="431" y="1512330"/>
                        <a:pt x="1224" y="1491643"/>
                      </a:cubicBezTo>
                      <a:lnTo>
                        <a:pt x="14026" y="1492164"/>
                      </a:lnTo>
                      <a:cubicBezTo>
                        <a:pt x="13210" y="1512670"/>
                        <a:pt x="12780" y="1533494"/>
                        <a:pt x="12780" y="1554000"/>
                      </a:cubicBezTo>
                      <a:lnTo>
                        <a:pt x="12802" y="1555858"/>
                      </a:lnTo>
                      <a:close/>
                      <a:moveTo>
                        <a:pt x="3093766" y="1487134"/>
                      </a:moveTo>
                      <a:cubicBezTo>
                        <a:pt x="3092882" y="1466034"/>
                        <a:pt x="3091523" y="1444650"/>
                        <a:pt x="3089755" y="1423582"/>
                      </a:cubicBezTo>
                      <a:lnTo>
                        <a:pt x="3102489" y="1422515"/>
                      </a:lnTo>
                      <a:cubicBezTo>
                        <a:pt x="3104279" y="1443755"/>
                        <a:pt x="3105639" y="1465315"/>
                        <a:pt x="3106545" y="1486590"/>
                      </a:cubicBezTo>
                      <a:lnTo>
                        <a:pt x="3093766" y="1487134"/>
                      </a:lnTo>
                      <a:close/>
                      <a:moveTo>
                        <a:pt x="17810" y="1428581"/>
                      </a:moveTo>
                      <a:lnTo>
                        <a:pt x="5098" y="1427550"/>
                      </a:lnTo>
                      <a:cubicBezTo>
                        <a:pt x="6820" y="1406218"/>
                        <a:pt x="8996" y="1384726"/>
                        <a:pt x="11556" y="1363665"/>
                      </a:cubicBezTo>
                      <a:lnTo>
                        <a:pt x="24245" y="1365213"/>
                      </a:lnTo>
                      <a:cubicBezTo>
                        <a:pt x="21685" y="1386104"/>
                        <a:pt x="19532" y="1407422"/>
                        <a:pt x="17810" y="1428581"/>
                      </a:cubicBezTo>
                      <a:close/>
                      <a:moveTo>
                        <a:pt x="3083161" y="1360236"/>
                      </a:moveTo>
                      <a:cubicBezTo>
                        <a:pt x="3080533" y="1339377"/>
                        <a:pt x="3077429" y="1318175"/>
                        <a:pt x="3073917" y="1297222"/>
                      </a:cubicBezTo>
                      <a:lnTo>
                        <a:pt x="3086537" y="1295112"/>
                      </a:lnTo>
                      <a:cubicBezTo>
                        <a:pt x="3090072" y="1316237"/>
                        <a:pt x="3093199" y="1337614"/>
                        <a:pt x="3095828" y="1358648"/>
                      </a:cubicBezTo>
                      <a:lnTo>
                        <a:pt x="3083161" y="1360236"/>
                      </a:lnTo>
                      <a:close/>
                      <a:moveTo>
                        <a:pt x="33241" y="1302168"/>
                      </a:moveTo>
                      <a:lnTo>
                        <a:pt x="20642" y="1300097"/>
                      </a:lnTo>
                      <a:cubicBezTo>
                        <a:pt x="24109" y="1278991"/>
                        <a:pt x="28052" y="1257748"/>
                        <a:pt x="32380" y="1236954"/>
                      </a:cubicBezTo>
                      <a:lnTo>
                        <a:pt x="44888" y="1239550"/>
                      </a:lnTo>
                      <a:cubicBezTo>
                        <a:pt x="40628" y="1260172"/>
                        <a:pt x="36708" y="1281241"/>
                        <a:pt x="33241" y="1302168"/>
                      </a:cubicBezTo>
                      <a:close/>
                      <a:moveTo>
                        <a:pt x="3062066" y="1234642"/>
                      </a:moveTo>
                      <a:cubicBezTo>
                        <a:pt x="3057715" y="1213977"/>
                        <a:pt x="3052866" y="1193104"/>
                        <a:pt x="3047655" y="1172607"/>
                      </a:cubicBezTo>
                      <a:lnTo>
                        <a:pt x="3060049" y="1169455"/>
                      </a:lnTo>
                      <a:cubicBezTo>
                        <a:pt x="3065306" y="1190120"/>
                        <a:pt x="3070200" y="1211168"/>
                        <a:pt x="3074574" y="1232007"/>
                      </a:cubicBezTo>
                      <a:lnTo>
                        <a:pt x="3062066" y="1234642"/>
                      </a:lnTo>
                      <a:close/>
                      <a:moveTo>
                        <a:pt x="59117" y="1177467"/>
                      </a:moveTo>
                      <a:lnTo>
                        <a:pt x="46700" y="1174351"/>
                      </a:lnTo>
                      <a:cubicBezTo>
                        <a:pt x="51957" y="1153476"/>
                        <a:pt x="57667" y="1132589"/>
                        <a:pt x="63672" y="1112273"/>
                      </a:cubicBezTo>
                      <a:lnTo>
                        <a:pt x="75930" y="1115905"/>
                      </a:lnTo>
                      <a:cubicBezTo>
                        <a:pt x="69971" y="1136051"/>
                        <a:pt x="64306" y="1156763"/>
                        <a:pt x="59117" y="1177467"/>
                      </a:cubicBezTo>
                      <a:close/>
                      <a:moveTo>
                        <a:pt x="3030728" y="1111359"/>
                      </a:moveTo>
                      <a:cubicBezTo>
                        <a:pt x="3024656" y="1091168"/>
                        <a:pt x="3018107" y="1070811"/>
                        <a:pt x="3011219" y="1050853"/>
                      </a:cubicBezTo>
                      <a:lnTo>
                        <a:pt x="3023296" y="1046684"/>
                      </a:lnTo>
                      <a:cubicBezTo>
                        <a:pt x="3030253" y="1066807"/>
                        <a:pt x="3036869" y="1087332"/>
                        <a:pt x="3042964" y="1107695"/>
                      </a:cubicBezTo>
                      <a:lnTo>
                        <a:pt x="3030728" y="1111359"/>
                      </a:lnTo>
                      <a:close/>
                      <a:moveTo>
                        <a:pt x="95326" y="1055118"/>
                      </a:moveTo>
                      <a:lnTo>
                        <a:pt x="83226" y="1050980"/>
                      </a:lnTo>
                      <a:cubicBezTo>
                        <a:pt x="90160" y="1030725"/>
                        <a:pt x="97592" y="1010400"/>
                        <a:pt x="105296" y="990564"/>
                      </a:cubicBezTo>
                      <a:lnTo>
                        <a:pt x="117215" y="995203"/>
                      </a:lnTo>
                      <a:cubicBezTo>
                        <a:pt x="109556" y="1014873"/>
                        <a:pt x="102192" y="1035028"/>
                        <a:pt x="95326" y="1055118"/>
                      </a:cubicBezTo>
                      <a:close/>
                      <a:moveTo>
                        <a:pt x="2989240" y="991199"/>
                      </a:moveTo>
                      <a:cubicBezTo>
                        <a:pt x="2981536" y="971576"/>
                        <a:pt x="2973333" y="951824"/>
                        <a:pt x="2964791" y="932487"/>
                      </a:cubicBezTo>
                      <a:lnTo>
                        <a:pt x="2976483" y="927332"/>
                      </a:lnTo>
                      <a:cubicBezTo>
                        <a:pt x="2985071" y="946824"/>
                        <a:pt x="2993387" y="966745"/>
                        <a:pt x="3001136" y="986531"/>
                      </a:cubicBezTo>
                      <a:lnTo>
                        <a:pt x="2989240" y="991199"/>
                      </a:lnTo>
                      <a:close/>
                      <a:moveTo>
                        <a:pt x="141573" y="936260"/>
                      </a:moveTo>
                      <a:lnTo>
                        <a:pt x="129881" y="931132"/>
                      </a:lnTo>
                      <a:cubicBezTo>
                        <a:pt x="138379" y="911704"/>
                        <a:pt x="147465" y="892075"/>
                        <a:pt x="156891" y="872790"/>
                      </a:cubicBezTo>
                      <a:lnTo>
                        <a:pt x="168379" y="878396"/>
                      </a:lnTo>
                      <a:cubicBezTo>
                        <a:pt x="159021" y="897527"/>
                        <a:pt x="150025" y="916995"/>
                        <a:pt x="141573" y="936260"/>
                      </a:cubicBezTo>
                      <a:close/>
                      <a:moveTo>
                        <a:pt x="2937917" y="874827"/>
                      </a:moveTo>
                      <a:cubicBezTo>
                        <a:pt x="2928718" y="856067"/>
                        <a:pt x="2918861" y="837059"/>
                        <a:pt x="2908664" y="818324"/>
                      </a:cubicBezTo>
                      <a:lnTo>
                        <a:pt x="2919904" y="812218"/>
                      </a:lnTo>
                      <a:cubicBezTo>
                        <a:pt x="2930190" y="831109"/>
                        <a:pt x="2940093" y="850276"/>
                        <a:pt x="2949383" y="869192"/>
                      </a:cubicBezTo>
                      <a:lnTo>
                        <a:pt x="2937917" y="874827"/>
                      </a:lnTo>
                      <a:close/>
                      <a:moveTo>
                        <a:pt x="197518" y="821698"/>
                      </a:moveTo>
                      <a:lnTo>
                        <a:pt x="186302" y="815619"/>
                      </a:lnTo>
                      <a:cubicBezTo>
                        <a:pt x="196385" y="796957"/>
                        <a:pt x="207058" y="778150"/>
                        <a:pt x="218047" y="759728"/>
                      </a:cubicBezTo>
                      <a:lnTo>
                        <a:pt x="229014" y="766270"/>
                      </a:lnTo>
                      <a:cubicBezTo>
                        <a:pt x="218138" y="784542"/>
                        <a:pt x="207534" y="803193"/>
                        <a:pt x="197518" y="821698"/>
                      </a:cubicBezTo>
                      <a:close/>
                      <a:moveTo>
                        <a:pt x="2877101" y="763075"/>
                      </a:moveTo>
                      <a:cubicBezTo>
                        <a:pt x="2866201" y="744894"/>
                        <a:pt x="2854827" y="726753"/>
                        <a:pt x="2843271" y="709158"/>
                      </a:cubicBezTo>
                      <a:lnTo>
                        <a:pt x="2853966" y="702143"/>
                      </a:lnTo>
                      <a:cubicBezTo>
                        <a:pt x="2865612" y="719885"/>
                        <a:pt x="2877078" y="738175"/>
                        <a:pt x="2888068" y="756504"/>
                      </a:cubicBezTo>
                      <a:lnTo>
                        <a:pt x="2877101" y="763075"/>
                      </a:lnTo>
                      <a:close/>
                      <a:moveTo>
                        <a:pt x="262776" y="712203"/>
                      </a:moveTo>
                      <a:lnTo>
                        <a:pt x="252058" y="705213"/>
                      </a:lnTo>
                      <a:cubicBezTo>
                        <a:pt x="263705" y="687396"/>
                        <a:pt x="275896" y="669543"/>
                        <a:pt x="288313" y="652150"/>
                      </a:cubicBezTo>
                      <a:lnTo>
                        <a:pt x="298713" y="659578"/>
                      </a:lnTo>
                      <a:cubicBezTo>
                        <a:pt x="286409" y="676824"/>
                        <a:pt x="274310" y="694529"/>
                        <a:pt x="262776" y="712203"/>
                      </a:cubicBezTo>
                      <a:close/>
                      <a:moveTo>
                        <a:pt x="2807243" y="656673"/>
                      </a:moveTo>
                      <a:cubicBezTo>
                        <a:pt x="2794984" y="639577"/>
                        <a:pt x="2782160" y="622433"/>
                        <a:pt x="2769085" y="605713"/>
                      </a:cubicBezTo>
                      <a:lnTo>
                        <a:pt x="2779146" y="597841"/>
                      </a:lnTo>
                      <a:cubicBezTo>
                        <a:pt x="2792333" y="614697"/>
                        <a:pt x="2805272" y="631986"/>
                        <a:pt x="2817643" y="649225"/>
                      </a:cubicBezTo>
                      <a:lnTo>
                        <a:pt x="2807243" y="656673"/>
                      </a:lnTo>
                      <a:close/>
                      <a:moveTo>
                        <a:pt x="336780" y="608491"/>
                      </a:moveTo>
                      <a:lnTo>
                        <a:pt x="326697" y="600640"/>
                      </a:lnTo>
                      <a:cubicBezTo>
                        <a:pt x="339771" y="583847"/>
                        <a:pt x="353390" y="567064"/>
                        <a:pt x="367189" y="550758"/>
                      </a:cubicBezTo>
                      <a:lnTo>
                        <a:pt x="376955" y="559015"/>
                      </a:lnTo>
                      <a:cubicBezTo>
                        <a:pt x="363269" y="575185"/>
                        <a:pt x="349764" y="591832"/>
                        <a:pt x="336780" y="608491"/>
                      </a:cubicBezTo>
                      <a:close/>
                      <a:moveTo>
                        <a:pt x="2728820" y="556357"/>
                      </a:moveTo>
                      <a:cubicBezTo>
                        <a:pt x="2715202" y="540335"/>
                        <a:pt x="2700995" y="524302"/>
                        <a:pt x="2686606" y="508689"/>
                      </a:cubicBezTo>
                      <a:lnTo>
                        <a:pt x="2695987" y="500020"/>
                      </a:lnTo>
                      <a:cubicBezTo>
                        <a:pt x="2710512" y="515755"/>
                        <a:pt x="2724855" y="531926"/>
                        <a:pt x="2738564" y="548080"/>
                      </a:cubicBezTo>
                      <a:lnTo>
                        <a:pt x="2728820" y="556357"/>
                      </a:lnTo>
                      <a:close/>
                      <a:moveTo>
                        <a:pt x="419101" y="511239"/>
                      </a:moveTo>
                      <a:lnTo>
                        <a:pt x="409674" y="502587"/>
                      </a:lnTo>
                      <a:cubicBezTo>
                        <a:pt x="424040" y="486962"/>
                        <a:pt x="438995" y="471359"/>
                        <a:pt x="454109" y="456207"/>
                      </a:cubicBezTo>
                      <a:lnTo>
                        <a:pt x="463150" y="465232"/>
                      </a:lnTo>
                      <a:cubicBezTo>
                        <a:pt x="448172" y="480262"/>
                        <a:pt x="433330" y="495740"/>
                        <a:pt x="419101" y="511239"/>
                      </a:cubicBezTo>
                      <a:close/>
                      <a:moveTo>
                        <a:pt x="2642444" y="462801"/>
                      </a:moveTo>
                      <a:cubicBezTo>
                        <a:pt x="2627535" y="447905"/>
                        <a:pt x="2612059" y="433083"/>
                        <a:pt x="2596447" y="418747"/>
                      </a:cubicBezTo>
                      <a:lnTo>
                        <a:pt x="2605079" y="409334"/>
                      </a:lnTo>
                      <a:cubicBezTo>
                        <a:pt x="2620828" y="423791"/>
                        <a:pt x="2636417" y="438732"/>
                        <a:pt x="2651485" y="453751"/>
                      </a:cubicBezTo>
                      <a:lnTo>
                        <a:pt x="2642444" y="462801"/>
                      </a:lnTo>
                      <a:close/>
                      <a:moveTo>
                        <a:pt x="509057" y="421088"/>
                      </a:moveTo>
                      <a:lnTo>
                        <a:pt x="500401" y="411693"/>
                      </a:lnTo>
                      <a:cubicBezTo>
                        <a:pt x="515990" y="397298"/>
                        <a:pt x="532169" y="382975"/>
                        <a:pt x="548461" y="369126"/>
                      </a:cubicBezTo>
                      <a:lnTo>
                        <a:pt x="556754" y="378869"/>
                      </a:lnTo>
                      <a:cubicBezTo>
                        <a:pt x="540575" y="392605"/>
                        <a:pt x="524533" y="406810"/>
                        <a:pt x="509057" y="421088"/>
                      </a:cubicBezTo>
                      <a:close/>
                      <a:moveTo>
                        <a:pt x="2548613" y="376619"/>
                      </a:moveTo>
                      <a:cubicBezTo>
                        <a:pt x="2532503" y="362986"/>
                        <a:pt x="2515871" y="349481"/>
                        <a:pt x="2499149" y="336486"/>
                      </a:cubicBezTo>
                      <a:lnTo>
                        <a:pt x="2506989" y="326393"/>
                      </a:lnTo>
                      <a:cubicBezTo>
                        <a:pt x="2523847" y="339497"/>
                        <a:pt x="2540637" y="353111"/>
                        <a:pt x="2556884" y="366858"/>
                      </a:cubicBezTo>
                      <a:lnTo>
                        <a:pt x="2548613" y="376619"/>
                      </a:lnTo>
                      <a:close/>
                      <a:moveTo>
                        <a:pt x="606105" y="338650"/>
                      </a:moveTo>
                      <a:lnTo>
                        <a:pt x="598242" y="328576"/>
                      </a:lnTo>
                      <a:cubicBezTo>
                        <a:pt x="615055" y="315458"/>
                        <a:pt x="632344" y="302518"/>
                        <a:pt x="649633" y="290112"/>
                      </a:cubicBezTo>
                      <a:lnTo>
                        <a:pt x="657088" y="300499"/>
                      </a:lnTo>
                      <a:cubicBezTo>
                        <a:pt x="639935" y="312803"/>
                        <a:pt x="622782" y="325639"/>
                        <a:pt x="606105" y="338650"/>
                      </a:cubicBezTo>
                      <a:close/>
                      <a:moveTo>
                        <a:pt x="2448053" y="298426"/>
                      </a:moveTo>
                      <a:cubicBezTo>
                        <a:pt x="2430878" y="286183"/>
                        <a:pt x="2413181" y="274092"/>
                        <a:pt x="2395394" y="262493"/>
                      </a:cubicBezTo>
                      <a:lnTo>
                        <a:pt x="2402395" y="251789"/>
                      </a:lnTo>
                      <a:cubicBezTo>
                        <a:pt x="2420319" y="263485"/>
                        <a:pt x="2438151" y="275676"/>
                        <a:pt x="2455463" y="288021"/>
                      </a:cubicBezTo>
                      <a:lnTo>
                        <a:pt x="2448053" y="298426"/>
                      </a:lnTo>
                      <a:close/>
                      <a:moveTo>
                        <a:pt x="709589" y="264487"/>
                      </a:moveTo>
                      <a:lnTo>
                        <a:pt x="702564" y="253801"/>
                      </a:lnTo>
                      <a:cubicBezTo>
                        <a:pt x="720397" y="242111"/>
                        <a:pt x="738683" y="230639"/>
                        <a:pt x="756923" y="219706"/>
                      </a:cubicBezTo>
                      <a:lnTo>
                        <a:pt x="763494" y="230673"/>
                      </a:lnTo>
                      <a:cubicBezTo>
                        <a:pt x="745390" y="241515"/>
                        <a:pt x="727262" y="252892"/>
                        <a:pt x="709589" y="264487"/>
                      </a:cubicBezTo>
                      <a:close/>
                      <a:moveTo>
                        <a:pt x="2341307" y="228763"/>
                      </a:moveTo>
                      <a:cubicBezTo>
                        <a:pt x="2323157" y="217952"/>
                        <a:pt x="2304508" y="207364"/>
                        <a:pt x="2285883" y="197292"/>
                      </a:cubicBezTo>
                      <a:lnTo>
                        <a:pt x="2291955" y="186044"/>
                      </a:lnTo>
                      <a:cubicBezTo>
                        <a:pt x="2310740" y="196202"/>
                        <a:pt x="2329547" y="206879"/>
                        <a:pt x="2347855" y="217775"/>
                      </a:cubicBezTo>
                      <a:lnTo>
                        <a:pt x="2341307" y="228763"/>
                      </a:lnTo>
                      <a:close/>
                      <a:moveTo>
                        <a:pt x="818782" y="199120"/>
                      </a:moveTo>
                      <a:lnTo>
                        <a:pt x="812664" y="187890"/>
                      </a:lnTo>
                      <a:cubicBezTo>
                        <a:pt x="831335" y="177732"/>
                        <a:pt x="850505" y="167815"/>
                        <a:pt x="869652" y="158411"/>
                      </a:cubicBezTo>
                      <a:lnTo>
                        <a:pt x="875294" y="169883"/>
                      </a:lnTo>
                      <a:cubicBezTo>
                        <a:pt x="856306" y="179212"/>
                        <a:pt x="837294" y="189048"/>
                        <a:pt x="818782" y="199120"/>
                      </a:cubicBezTo>
                      <a:close/>
                      <a:moveTo>
                        <a:pt x="2229167" y="168143"/>
                      </a:moveTo>
                      <a:cubicBezTo>
                        <a:pt x="2210134" y="158860"/>
                        <a:pt x="2190670" y="149848"/>
                        <a:pt x="2171319" y="141369"/>
                      </a:cubicBezTo>
                      <a:lnTo>
                        <a:pt x="2176417" y="129659"/>
                      </a:lnTo>
                      <a:cubicBezTo>
                        <a:pt x="2195972" y="138206"/>
                        <a:pt x="2215595" y="147292"/>
                        <a:pt x="2234787" y="156657"/>
                      </a:cubicBezTo>
                      <a:lnTo>
                        <a:pt x="2229167" y="168143"/>
                      </a:lnTo>
                      <a:close/>
                      <a:moveTo>
                        <a:pt x="932961" y="143010"/>
                      </a:moveTo>
                      <a:lnTo>
                        <a:pt x="927794" y="131313"/>
                      </a:lnTo>
                      <a:cubicBezTo>
                        <a:pt x="939078" y="126340"/>
                        <a:pt x="950431" y="121495"/>
                        <a:pt x="961873" y="116782"/>
                      </a:cubicBezTo>
                      <a:cubicBezTo>
                        <a:pt x="970257" y="113327"/>
                        <a:pt x="978664" y="109944"/>
                        <a:pt x="987116" y="106635"/>
                      </a:cubicBezTo>
                      <a:lnTo>
                        <a:pt x="991783" y="118538"/>
                      </a:lnTo>
                      <a:cubicBezTo>
                        <a:pt x="983377" y="121821"/>
                        <a:pt x="975038" y="125173"/>
                        <a:pt x="966745" y="128596"/>
                      </a:cubicBezTo>
                      <a:cubicBezTo>
                        <a:pt x="955393" y="133273"/>
                        <a:pt x="944154" y="138079"/>
                        <a:pt x="932961" y="143010"/>
                      </a:cubicBezTo>
                      <a:close/>
                      <a:moveTo>
                        <a:pt x="2112360" y="117034"/>
                      </a:moveTo>
                      <a:cubicBezTo>
                        <a:pt x="2092647" y="109366"/>
                        <a:pt x="2072503" y="102020"/>
                        <a:pt x="2052518" y="95190"/>
                      </a:cubicBezTo>
                      <a:lnTo>
                        <a:pt x="2056642" y="83095"/>
                      </a:lnTo>
                      <a:cubicBezTo>
                        <a:pt x="2076786" y="89979"/>
                        <a:pt x="2097111" y="97388"/>
                        <a:pt x="2117005" y="105120"/>
                      </a:cubicBezTo>
                      <a:lnTo>
                        <a:pt x="2112360" y="117034"/>
                      </a:lnTo>
                      <a:close/>
                      <a:moveTo>
                        <a:pt x="1051558" y="96543"/>
                      </a:moveTo>
                      <a:lnTo>
                        <a:pt x="1047388" y="84459"/>
                      </a:lnTo>
                      <a:cubicBezTo>
                        <a:pt x="1067533" y="77510"/>
                        <a:pt x="1088107" y="70895"/>
                        <a:pt x="1108522" y="64805"/>
                      </a:cubicBezTo>
                      <a:lnTo>
                        <a:pt x="1112171" y="77050"/>
                      </a:lnTo>
                      <a:cubicBezTo>
                        <a:pt x="1091936" y="83093"/>
                        <a:pt x="1071543" y="89653"/>
                        <a:pt x="1051558" y="96543"/>
                      </a:cubicBezTo>
                      <a:close/>
                      <a:moveTo>
                        <a:pt x="1991814" y="75858"/>
                      </a:moveTo>
                      <a:cubicBezTo>
                        <a:pt x="1971512" y="69853"/>
                        <a:pt x="1950824" y="64204"/>
                        <a:pt x="1930341" y="59067"/>
                      </a:cubicBezTo>
                      <a:lnTo>
                        <a:pt x="1933468" y="46673"/>
                      </a:lnTo>
                      <a:cubicBezTo>
                        <a:pt x="1954088" y="51851"/>
                        <a:pt x="1974956" y="57545"/>
                        <a:pt x="1995440" y="63599"/>
                      </a:cubicBezTo>
                      <a:lnTo>
                        <a:pt x="1991814" y="75858"/>
                      </a:lnTo>
                      <a:close/>
                      <a:moveTo>
                        <a:pt x="1173553" y="60098"/>
                      </a:moveTo>
                      <a:lnTo>
                        <a:pt x="1170404" y="47708"/>
                      </a:lnTo>
                      <a:cubicBezTo>
                        <a:pt x="1191092" y="42463"/>
                        <a:pt x="1212142" y="37582"/>
                        <a:pt x="1232988" y="33207"/>
                      </a:cubicBezTo>
                      <a:lnTo>
                        <a:pt x="1235594" y="45715"/>
                      </a:lnTo>
                      <a:cubicBezTo>
                        <a:pt x="1214951" y="50056"/>
                        <a:pt x="1194060" y="54896"/>
                        <a:pt x="1173553" y="60098"/>
                      </a:cubicBezTo>
                      <a:close/>
                      <a:moveTo>
                        <a:pt x="1868255" y="44849"/>
                      </a:moveTo>
                      <a:cubicBezTo>
                        <a:pt x="1847568" y="40564"/>
                        <a:pt x="1826495" y="36651"/>
                        <a:pt x="1805603" y="33225"/>
                      </a:cubicBezTo>
                      <a:lnTo>
                        <a:pt x="1807688" y="20611"/>
                      </a:lnTo>
                      <a:cubicBezTo>
                        <a:pt x="1828738" y="24068"/>
                        <a:pt x="1849992" y="28013"/>
                        <a:pt x="1870838" y="32334"/>
                      </a:cubicBezTo>
                      <a:lnTo>
                        <a:pt x="1868255" y="44849"/>
                      </a:lnTo>
                      <a:close/>
                      <a:moveTo>
                        <a:pt x="1298178" y="33918"/>
                      </a:moveTo>
                      <a:lnTo>
                        <a:pt x="1296071" y="21311"/>
                      </a:lnTo>
                      <a:cubicBezTo>
                        <a:pt x="1317121" y="17796"/>
                        <a:pt x="1338488" y="14678"/>
                        <a:pt x="1359629" y="12046"/>
                      </a:cubicBezTo>
                      <a:lnTo>
                        <a:pt x="1361192" y="24728"/>
                      </a:lnTo>
                      <a:cubicBezTo>
                        <a:pt x="1340256" y="27338"/>
                        <a:pt x="1319024" y="30431"/>
                        <a:pt x="1298178" y="33918"/>
                      </a:cubicBezTo>
                      <a:close/>
                      <a:moveTo>
                        <a:pt x="1742543" y="24200"/>
                      </a:moveTo>
                      <a:cubicBezTo>
                        <a:pt x="1721516" y="21637"/>
                        <a:pt x="1700171" y="19482"/>
                        <a:pt x="1679143" y="17790"/>
                      </a:cubicBezTo>
                      <a:lnTo>
                        <a:pt x="1680163" y="5051"/>
                      </a:lnTo>
                      <a:cubicBezTo>
                        <a:pt x="1701372" y="6755"/>
                        <a:pt x="1722875" y="8930"/>
                        <a:pt x="1744084" y="11511"/>
                      </a:cubicBezTo>
                      <a:lnTo>
                        <a:pt x="1742543" y="24200"/>
                      </a:lnTo>
                      <a:close/>
                      <a:moveTo>
                        <a:pt x="1424547" y="18145"/>
                      </a:moveTo>
                      <a:lnTo>
                        <a:pt x="1423505" y="5406"/>
                      </a:lnTo>
                      <a:cubicBezTo>
                        <a:pt x="1444759" y="3639"/>
                        <a:pt x="1466308" y="2289"/>
                        <a:pt x="1487562" y="1396"/>
                      </a:cubicBezTo>
                      <a:lnTo>
                        <a:pt x="1488105" y="14166"/>
                      </a:lnTo>
                      <a:cubicBezTo>
                        <a:pt x="1467032" y="15052"/>
                        <a:pt x="1445643" y="16392"/>
                        <a:pt x="1424547" y="18145"/>
                      </a:cubicBezTo>
                      <a:close/>
                      <a:moveTo>
                        <a:pt x="1615517" y="13987"/>
                      </a:moveTo>
                      <a:cubicBezTo>
                        <a:pt x="1595146" y="13188"/>
                        <a:pt x="1574459" y="12782"/>
                        <a:pt x="1553998" y="12782"/>
                      </a:cubicBezTo>
                      <a:lnTo>
                        <a:pt x="1551800" y="12784"/>
                      </a:lnTo>
                      <a:lnTo>
                        <a:pt x="1551800" y="2"/>
                      </a:lnTo>
                      <a:lnTo>
                        <a:pt x="1553975" y="0"/>
                      </a:lnTo>
                      <a:cubicBezTo>
                        <a:pt x="1574617" y="0"/>
                        <a:pt x="1595487" y="408"/>
                        <a:pt x="1616015" y="1217"/>
                      </a:cubicBezTo>
                      <a:lnTo>
                        <a:pt x="1615517" y="13987"/>
                      </a:lnTo>
                      <a:close/>
                    </a:path>
                  </a:pathLst>
                </a:custGeom>
                <a:solidFill>
                  <a:srgbClr val="808080"/>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16" name="Freeform: Shape 15">
                  <a:extLst>
                    <a:ext uri="{FF2B5EF4-FFF2-40B4-BE49-F238E27FC236}">
                      <a16:creationId xmlns:a16="http://schemas.microsoft.com/office/drawing/2014/main" id="{1415782D-A07F-5DF7-E1CB-8BC0D4D4FD80}"/>
                    </a:ext>
                  </a:extLst>
                </p:cNvPr>
                <p:cNvSpPr/>
                <p:nvPr/>
              </p:nvSpPr>
              <p:spPr>
                <a:xfrm>
                  <a:off x="5872140" y="2913695"/>
                  <a:ext cx="1236522" cy="261767"/>
                </a:xfrm>
                <a:custGeom>
                  <a:avLst/>
                  <a:gdLst>
                    <a:gd name="connsiteX0" fmla="*/ 1178878 w 1236522"/>
                    <a:gd name="connsiteY0" fmla="*/ 261768 h 261767"/>
                    <a:gd name="connsiteX1" fmla="*/ 618250 w 1236522"/>
                    <a:gd name="connsiteY1" fmla="*/ 151226 h 261767"/>
                    <a:gd name="connsiteX2" fmla="*/ 57622 w 1236522"/>
                    <a:gd name="connsiteY2" fmla="*/ 261768 h 261767"/>
                    <a:gd name="connsiteX3" fmla="*/ 0 w 1236522"/>
                    <a:gd name="connsiteY3" fmla="*/ 121957 h 261767"/>
                    <a:gd name="connsiteX4" fmla="*/ 618250 w 1236522"/>
                    <a:gd name="connsiteY4" fmla="*/ 0 h 261767"/>
                    <a:gd name="connsiteX5" fmla="*/ 1236523 w 1236522"/>
                    <a:gd name="connsiteY5" fmla="*/ 121957 h 261767"/>
                    <a:gd name="connsiteX6" fmla="*/ 1178878 w 1236522"/>
                    <a:gd name="connsiteY6" fmla="*/ 261768 h 26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22" h="261767">
                      <a:moveTo>
                        <a:pt x="1178878" y="261768"/>
                      </a:moveTo>
                      <a:cubicBezTo>
                        <a:pt x="1000937" y="188416"/>
                        <a:pt x="812324" y="151226"/>
                        <a:pt x="618250" y="151226"/>
                      </a:cubicBezTo>
                      <a:cubicBezTo>
                        <a:pt x="424199" y="151226"/>
                        <a:pt x="235563" y="188418"/>
                        <a:pt x="57622" y="261768"/>
                      </a:cubicBezTo>
                      <a:lnTo>
                        <a:pt x="0" y="121957"/>
                      </a:lnTo>
                      <a:cubicBezTo>
                        <a:pt x="196295" y="41033"/>
                        <a:pt x="404327" y="0"/>
                        <a:pt x="618250" y="0"/>
                      </a:cubicBezTo>
                      <a:cubicBezTo>
                        <a:pt x="832196" y="0"/>
                        <a:pt x="1040206" y="41033"/>
                        <a:pt x="1236523" y="121957"/>
                      </a:cubicBezTo>
                      <a:lnTo>
                        <a:pt x="1178878" y="261768"/>
                      </a:lnTo>
                      <a:close/>
                    </a:path>
                  </a:pathLst>
                </a:custGeom>
                <a:solidFill>
                  <a:srgbClr val="FBB03B"/>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18" name="Freeform: Shape 17">
                  <a:extLst>
                    <a:ext uri="{FF2B5EF4-FFF2-40B4-BE49-F238E27FC236}">
                      <a16:creationId xmlns:a16="http://schemas.microsoft.com/office/drawing/2014/main" id="{484D126E-93A9-A65D-6F91-8C83A52939EA}"/>
                    </a:ext>
                  </a:extLst>
                </p:cNvPr>
                <p:cNvSpPr/>
                <p:nvPr/>
              </p:nvSpPr>
              <p:spPr>
                <a:xfrm>
                  <a:off x="5872140" y="5897866"/>
                  <a:ext cx="1236522" cy="261756"/>
                </a:xfrm>
                <a:custGeom>
                  <a:avLst/>
                  <a:gdLst>
                    <a:gd name="connsiteX0" fmla="*/ 618250 w 1236522"/>
                    <a:gd name="connsiteY0" fmla="*/ 261757 h 261756"/>
                    <a:gd name="connsiteX1" fmla="*/ 0 w 1236522"/>
                    <a:gd name="connsiteY1" fmla="*/ 139806 h 261756"/>
                    <a:gd name="connsiteX2" fmla="*/ 57622 w 1236522"/>
                    <a:gd name="connsiteY2" fmla="*/ 0 h 261756"/>
                    <a:gd name="connsiteX3" fmla="*/ 618250 w 1236522"/>
                    <a:gd name="connsiteY3" fmla="*/ 110531 h 261756"/>
                    <a:gd name="connsiteX4" fmla="*/ 1178878 w 1236522"/>
                    <a:gd name="connsiteY4" fmla="*/ 0 h 261756"/>
                    <a:gd name="connsiteX5" fmla="*/ 1236523 w 1236522"/>
                    <a:gd name="connsiteY5" fmla="*/ 139806 h 261756"/>
                    <a:gd name="connsiteX6" fmla="*/ 618250 w 1236522"/>
                    <a:gd name="connsiteY6" fmla="*/ 261757 h 26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22" h="261756">
                      <a:moveTo>
                        <a:pt x="618250" y="261757"/>
                      </a:moveTo>
                      <a:cubicBezTo>
                        <a:pt x="404327" y="261757"/>
                        <a:pt x="196295" y="220744"/>
                        <a:pt x="0" y="139806"/>
                      </a:cubicBezTo>
                      <a:lnTo>
                        <a:pt x="57622" y="0"/>
                      </a:lnTo>
                      <a:cubicBezTo>
                        <a:pt x="235563" y="73347"/>
                        <a:pt x="424199" y="110531"/>
                        <a:pt x="618250" y="110531"/>
                      </a:cubicBezTo>
                      <a:cubicBezTo>
                        <a:pt x="812324" y="110531"/>
                        <a:pt x="1000937" y="73347"/>
                        <a:pt x="1178878" y="0"/>
                      </a:cubicBezTo>
                      <a:lnTo>
                        <a:pt x="1236523" y="139806"/>
                      </a:lnTo>
                      <a:cubicBezTo>
                        <a:pt x="1040206" y="220721"/>
                        <a:pt x="832196" y="261757"/>
                        <a:pt x="618250" y="261757"/>
                      </a:cubicBezTo>
                      <a:close/>
                    </a:path>
                  </a:pathLst>
                </a:custGeom>
                <a:solidFill>
                  <a:srgbClr val="FBB03B"/>
                </a:solidFill>
                <a:ln w="2265" cap="flat">
                  <a:noFill/>
                  <a:prstDash val="solid"/>
                  <a:miter/>
                </a:ln>
              </p:spPr>
              <p:txBody>
                <a:bodyPr rtlCol="0" anchor="ctr"/>
                <a:lstStyle/>
                <a:p>
                  <a:endParaRPr lang="en-US" sz="2200" dirty="0">
                    <a:solidFill>
                      <a:schemeClr val="tx1">
                        <a:lumMod val="75000"/>
                        <a:lumOff val="25000"/>
                      </a:schemeClr>
                    </a:solidFill>
                  </a:endParaRPr>
                </a:p>
              </p:txBody>
            </p:sp>
          </p:grpSp>
          <p:sp>
            <p:nvSpPr>
              <p:cNvPr id="12" name="TextBox 11">
                <a:extLst>
                  <a:ext uri="{FF2B5EF4-FFF2-40B4-BE49-F238E27FC236}">
                    <a16:creationId xmlns:a16="http://schemas.microsoft.com/office/drawing/2014/main" id="{7EA19E9A-6A83-4FFF-3455-E679097029D9}"/>
                  </a:ext>
                </a:extLst>
              </p:cNvPr>
              <p:cNvSpPr txBox="1"/>
              <p:nvPr/>
            </p:nvSpPr>
            <p:spPr>
              <a:xfrm>
                <a:off x="4160813" y="6274098"/>
                <a:ext cx="4659156" cy="1126537"/>
              </a:xfrm>
              <a:prstGeom prst="rect">
                <a:avLst/>
              </a:prstGeom>
              <a:noFill/>
            </p:spPr>
            <p:txBody>
              <a:bodyPr wrap="square">
                <a:spAutoFit/>
              </a:bodyPr>
              <a:lstStyle/>
              <a:p>
                <a:pPr algn="ctr"/>
                <a:r>
                  <a:rPr lang="en-US" sz="2200" b="0" i="0" u="none" strike="noStrike" dirty="0">
                    <a:solidFill>
                      <a:schemeClr val="bg1">
                        <a:lumMod val="50000"/>
                      </a:schemeClr>
                    </a:solidFill>
                    <a:effectLst/>
                    <a:latin typeface="Open Sans" panose="020B0606030504020204" pitchFamily="34" charset="0"/>
                  </a:rPr>
                  <a:t>Requirement gathering and analysis </a:t>
                </a:r>
              </a:p>
            </p:txBody>
          </p:sp>
        </p:grpSp>
        <p:pic>
          <p:nvPicPr>
            <p:cNvPr id="213" name="Picture 212" descr="A clipboard with a magnifying glass and graph&#10;&#10;Description automatically generated">
              <a:extLst>
                <a:ext uri="{FF2B5EF4-FFF2-40B4-BE49-F238E27FC236}">
                  <a16:creationId xmlns:a16="http://schemas.microsoft.com/office/drawing/2014/main" id="{79A7366C-B994-BFBB-8C13-DB54CD0D8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7318" y="2400167"/>
              <a:ext cx="1257433" cy="1257433"/>
            </a:xfrm>
            <a:prstGeom prst="rect">
              <a:avLst/>
            </a:prstGeom>
          </p:spPr>
        </p:pic>
      </p:grpSp>
      <p:grpSp>
        <p:nvGrpSpPr>
          <p:cNvPr id="220" name="Group 219">
            <a:extLst>
              <a:ext uri="{FF2B5EF4-FFF2-40B4-BE49-F238E27FC236}">
                <a16:creationId xmlns:a16="http://schemas.microsoft.com/office/drawing/2014/main" id="{8400C996-7581-A5D9-3669-48CB42647583}"/>
              </a:ext>
            </a:extLst>
          </p:cNvPr>
          <p:cNvGrpSpPr/>
          <p:nvPr/>
        </p:nvGrpSpPr>
        <p:grpSpPr>
          <a:xfrm>
            <a:off x="8393934" y="2490892"/>
            <a:ext cx="2122803" cy="2745140"/>
            <a:chOff x="8393934" y="1942252"/>
            <a:chExt cx="2122803" cy="2745140"/>
          </a:xfrm>
        </p:grpSpPr>
        <p:grpSp>
          <p:nvGrpSpPr>
            <p:cNvPr id="20" name="Group 19">
              <a:extLst>
                <a:ext uri="{FF2B5EF4-FFF2-40B4-BE49-F238E27FC236}">
                  <a16:creationId xmlns:a16="http://schemas.microsoft.com/office/drawing/2014/main" id="{F3460BBA-5157-D30C-3E4C-3195AE8B6F7D}"/>
                </a:ext>
              </a:extLst>
            </p:cNvPr>
            <p:cNvGrpSpPr/>
            <p:nvPr/>
          </p:nvGrpSpPr>
          <p:grpSpPr>
            <a:xfrm>
              <a:off x="8393934" y="1942252"/>
              <a:ext cx="2122803" cy="2745140"/>
              <a:chOff x="8281152" y="2913695"/>
              <a:chExt cx="3107995" cy="4019161"/>
            </a:xfrm>
          </p:grpSpPr>
          <p:grpSp>
            <p:nvGrpSpPr>
              <p:cNvPr id="22" name="Graphic 2">
                <a:extLst>
                  <a:ext uri="{FF2B5EF4-FFF2-40B4-BE49-F238E27FC236}">
                    <a16:creationId xmlns:a16="http://schemas.microsoft.com/office/drawing/2014/main" id="{CC400706-7282-900A-293B-0B9BDA68F13E}"/>
                  </a:ext>
                </a:extLst>
              </p:cNvPr>
              <p:cNvGrpSpPr/>
              <p:nvPr/>
            </p:nvGrpSpPr>
            <p:grpSpPr>
              <a:xfrm>
                <a:off x="8281152" y="2913695"/>
                <a:ext cx="3107995" cy="3245927"/>
                <a:chOff x="8281152" y="2913695"/>
                <a:chExt cx="3107995" cy="3245927"/>
              </a:xfrm>
            </p:grpSpPr>
            <p:sp>
              <p:nvSpPr>
                <p:cNvPr id="26" name="Freeform: Shape 25">
                  <a:extLst>
                    <a:ext uri="{FF2B5EF4-FFF2-40B4-BE49-F238E27FC236}">
                      <a16:creationId xmlns:a16="http://schemas.microsoft.com/office/drawing/2014/main" id="{BB0B790B-89B9-DF7A-AC55-F61160509838}"/>
                    </a:ext>
                  </a:extLst>
                </p:cNvPr>
                <p:cNvSpPr/>
                <p:nvPr/>
              </p:nvSpPr>
              <p:spPr>
                <a:xfrm>
                  <a:off x="8500762" y="3201897"/>
                  <a:ext cx="2668773" cy="2668756"/>
                </a:xfrm>
                <a:custGeom>
                  <a:avLst/>
                  <a:gdLst>
                    <a:gd name="connsiteX0" fmla="*/ 2668774 w 2668773"/>
                    <a:gd name="connsiteY0" fmla="*/ 1334369 h 2668756"/>
                    <a:gd name="connsiteX1" fmla="*/ 1334387 w 2668773"/>
                    <a:gd name="connsiteY1" fmla="*/ 2668756 h 2668756"/>
                    <a:gd name="connsiteX2" fmla="*/ 0 w 2668773"/>
                    <a:gd name="connsiteY2" fmla="*/ 1334369 h 2668756"/>
                    <a:gd name="connsiteX3" fmla="*/ 825942 w 2668773"/>
                    <a:gd name="connsiteY3" fmla="*/ 100275 h 2668756"/>
                    <a:gd name="connsiteX4" fmla="*/ 1334387 w 2668773"/>
                    <a:gd name="connsiteY4" fmla="*/ 0 h 2668756"/>
                    <a:gd name="connsiteX5" fmla="*/ 1842831 w 2668773"/>
                    <a:gd name="connsiteY5" fmla="*/ 100275 h 2668756"/>
                    <a:gd name="connsiteX6" fmla="*/ 2668774 w 2668773"/>
                    <a:gd name="connsiteY6" fmla="*/ 1334369 h 266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73" h="2668756">
                      <a:moveTo>
                        <a:pt x="2668774" y="1334369"/>
                      </a:moveTo>
                      <a:cubicBezTo>
                        <a:pt x="2668774" y="2071307"/>
                        <a:pt x="2071393" y="2668756"/>
                        <a:pt x="1334387" y="2668756"/>
                      </a:cubicBezTo>
                      <a:cubicBezTo>
                        <a:pt x="597472" y="2668756"/>
                        <a:pt x="0" y="2071307"/>
                        <a:pt x="0" y="1334369"/>
                      </a:cubicBezTo>
                      <a:cubicBezTo>
                        <a:pt x="0" y="777393"/>
                        <a:pt x="341222" y="300238"/>
                        <a:pt x="825942" y="100275"/>
                      </a:cubicBezTo>
                      <a:cubicBezTo>
                        <a:pt x="982674" y="35670"/>
                        <a:pt x="1154361" y="0"/>
                        <a:pt x="1334387" y="0"/>
                      </a:cubicBezTo>
                      <a:cubicBezTo>
                        <a:pt x="1514413" y="0"/>
                        <a:pt x="1686122" y="35670"/>
                        <a:pt x="1842831" y="100275"/>
                      </a:cubicBezTo>
                      <a:cubicBezTo>
                        <a:pt x="2327643" y="300238"/>
                        <a:pt x="2668774" y="777393"/>
                        <a:pt x="2668774" y="1334369"/>
                      </a:cubicBezTo>
                      <a:close/>
                    </a:path>
                  </a:pathLst>
                </a:custGeom>
                <a:solidFill>
                  <a:schemeClr val="bg1">
                    <a:lumMod val="65000"/>
                  </a:schemeClr>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27" name="Freeform: Shape 26">
                  <a:extLst>
                    <a:ext uri="{FF2B5EF4-FFF2-40B4-BE49-F238E27FC236}">
                      <a16:creationId xmlns:a16="http://schemas.microsoft.com/office/drawing/2014/main" id="{12A73253-BD04-F006-56B7-9ADBAC96725C}"/>
                    </a:ext>
                  </a:extLst>
                </p:cNvPr>
                <p:cNvSpPr/>
                <p:nvPr/>
              </p:nvSpPr>
              <p:spPr>
                <a:xfrm>
                  <a:off x="8281152" y="2982266"/>
                  <a:ext cx="3107995" cy="3107975"/>
                </a:xfrm>
                <a:custGeom>
                  <a:avLst/>
                  <a:gdLst>
                    <a:gd name="connsiteX0" fmla="*/ 1554881 w 3107995"/>
                    <a:gd name="connsiteY0" fmla="*/ 3107976 h 3107975"/>
                    <a:gd name="connsiteX1" fmla="*/ 1553997 w 3107995"/>
                    <a:gd name="connsiteY1" fmla="*/ 3107976 h 3107975"/>
                    <a:gd name="connsiteX2" fmla="*/ 1490711 w 3107995"/>
                    <a:gd name="connsiteY2" fmla="*/ 3106729 h 3107975"/>
                    <a:gd name="connsiteX3" fmla="*/ 1491209 w 3107995"/>
                    <a:gd name="connsiteY3" fmla="*/ 3093950 h 3107975"/>
                    <a:gd name="connsiteX4" fmla="*/ 1553997 w 3107995"/>
                    <a:gd name="connsiteY4" fmla="*/ 3095196 h 3107975"/>
                    <a:gd name="connsiteX5" fmla="*/ 1554881 w 3107995"/>
                    <a:gd name="connsiteY5" fmla="*/ 3107976 h 3107975"/>
                    <a:gd name="connsiteX6" fmla="*/ 1619097 w 3107995"/>
                    <a:gd name="connsiteY6" fmla="*/ 3106639 h 3107975"/>
                    <a:gd name="connsiteX7" fmla="*/ 1618575 w 3107995"/>
                    <a:gd name="connsiteY7" fmla="*/ 3093859 h 3107975"/>
                    <a:gd name="connsiteX8" fmla="*/ 1682157 w 3107995"/>
                    <a:gd name="connsiteY8" fmla="*/ 3089939 h 3107975"/>
                    <a:gd name="connsiteX9" fmla="*/ 1683199 w 3107995"/>
                    <a:gd name="connsiteY9" fmla="*/ 3102696 h 3107975"/>
                    <a:gd name="connsiteX10" fmla="*/ 1619097 w 3107995"/>
                    <a:gd name="connsiteY10" fmla="*/ 3106639 h 3107975"/>
                    <a:gd name="connsiteX11" fmla="*/ 1426609 w 3107995"/>
                    <a:gd name="connsiteY11" fmla="*/ 3102832 h 3107975"/>
                    <a:gd name="connsiteX12" fmla="*/ 1362733 w 3107995"/>
                    <a:gd name="connsiteY12" fmla="*/ 3096329 h 3107975"/>
                    <a:gd name="connsiteX13" fmla="*/ 1364296 w 3107995"/>
                    <a:gd name="connsiteY13" fmla="*/ 3083640 h 3107975"/>
                    <a:gd name="connsiteX14" fmla="*/ 1427651 w 3107995"/>
                    <a:gd name="connsiteY14" fmla="*/ 3090098 h 3107975"/>
                    <a:gd name="connsiteX15" fmla="*/ 1426609 w 3107995"/>
                    <a:gd name="connsiteY15" fmla="*/ 3102832 h 3107975"/>
                    <a:gd name="connsiteX16" fmla="*/ 1747075 w 3107995"/>
                    <a:gd name="connsiteY16" fmla="*/ 3096102 h 3107975"/>
                    <a:gd name="connsiteX17" fmla="*/ 1745512 w 3107995"/>
                    <a:gd name="connsiteY17" fmla="*/ 3083413 h 3107975"/>
                    <a:gd name="connsiteX18" fmla="*/ 1808458 w 3107995"/>
                    <a:gd name="connsiteY18" fmla="*/ 3074304 h 3107975"/>
                    <a:gd name="connsiteX19" fmla="*/ 1810565 w 3107995"/>
                    <a:gd name="connsiteY19" fmla="*/ 3086903 h 3107975"/>
                    <a:gd name="connsiteX20" fmla="*/ 1747075 w 3107995"/>
                    <a:gd name="connsiteY20" fmla="*/ 3096102 h 3107975"/>
                    <a:gd name="connsiteX21" fmla="*/ 1299197 w 3107995"/>
                    <a:gd name="connsiteY21" fmla="*/ 3087197 h 3107975"/>
                    <a:gd name="connsiteX22" fmla="*/ 1236070 w 3107995"/>
                    <a:gd name="connsiteY22" fmla="*/ 3075437 h 3107975"/>
                    <a:gd name="connsiteX23" fmla="*/ 1238675 w 3107995"/>
                    <a:gd name="connsiteY23" fmla="*/ 3062907 h 3107975"/>
                    <a:gd name="connsiteX24" fmla="*/ 1301260 w 3107995"/>
                    <a:gd name="connsiteY24" fmla="*/ 3074576 h 3107975"/>
                    <a:gd name="connsiteX25" fmla="*/ 1299197 w 3107995"/>
                    <a:gd name="connsiteY25" fmla="*/ 3087197 h 3107975"/>
                    <a:gd name="connsiteX26" fmla="*/ 1873625 w 3107995"/>
                    <a:gd name="connsiteY26" fmla="*/ 3075075 h 3107975"/>
                    <a:gd name="connsiteX27" fmla="*/ 1870997 w 3107995"/>
                    <a:gd name="connsiteY27" fmla="*/ 3062567 h 3107975"/>
                    <a:gd name="connsiteX28" fmla="*/ 1933015 w 3107995"/>
                    <a:gd name="connsiteY28" fmla="*/ 3048247 h 3107975"/>
                    <a:gd name="connsiteX29" fmla="*/ 1936141 w 3107995"/>
                    <a:gd name="connsiteY29" fmla="*/ 3060641 h 3107975"/>
                    <a:gd name="connsiteX30" fmla="*/ 1873625 w 3107995"/>
                    <a:gd name="connsiteY30" fmla="*/ 3075075 h 3107975"/>
                    <a:gd name="connsiteX31" fmla="*/ 1173463 w 3107995"/>
                    <a:gd name="connsiteY31" fmla="*/ 3061049 h 3107975"/>
                    <a:gd name="connsiteX32" fmla="*/ 1111536 w 3107995"/>
                    <a:gd name="connsiteY32" fmla="*/ 3044077 h 3107975"/>
                    <a:gd name="connsiteX33" fmla="*/ 1115184 w 3107995"/>
                    <a:gd name="connsiteY33" fmla="*/ 3031819 h 3107975"/>
                    <a:gd name="connsiteX34" fmla="*/ 1176590 w 3107995"/>
                    <a:gd name="connsiteY34" fmla="*/ 3048654 h 3107975"/>
                    <a:gd name="connsiteX35" fmla="*/ 1173463 w 3107995"/>
                    <a:gd name="connsiteY35" fmla="*/ 3061049 h 3107975"/>
                    <a:gd name="connsiteX36" fmla="*/ 1998023 w 3107995"/>
                    <a:gd name="connsiteY36" fmla="*/ 3043624 h 3107975"/>
                    <a:gd name="connsiteX37" fmla="*/ 1994374 w 3107995"/>
                    <a:gd name="connsiteY37" fmla="*/ 3031366 h 3107975"/>
                    <a:gd name="connsiteX38" fmla="*/ 2054987 w 3107995"/>
                    <a:gd name="connsiteY38" fmla="*/ 3011947 h 3107975"/>
                    <a:gd name="connsiteX39" fmla="*/ 2059134 w 3107995"/>
                    <a:gd name="connsiteY39" fmla="*/ 3024047 h 3107975"/>
                    <a:gd name="connsiteX40" fmla="*/ 1998023 w 3107995"/>
                    <a:gd name="connsiteY40" fmla="*/ 3043624 h 3107975"/>
                    <a:gd name="connsiteX41" fmla="*/ 1050356 w 3107995"/>
                    <a:gd name="connsiteY41" fmla="*/ 3024545 h 3107975"/>
                    <a:gd name="connsiteX42" fmla="*/ 989902 w 3107995"/>
                    <a:gd name="connsiteY42" fmla="*/ 3002430 h 3107975"/>
                    <a:gd name="connsiteX43" fmla="*/ 994547 w 3107995"/>
                    <a:gd name="connsiteY43" fmla="*/ 2990511 h 3107975"/>
                    <a:gd name="connsiteX44" fmla="*/ 1054503 w 3107995"/>
                    <a:gd name="connsiteY44" fmla="*/ 3012445 h 3107975"/>
                    <a:gd name="connsiteX45" fmla="*/ 1050356 w 3107995"/>
                    <a:gd name="connsiteY45" fmla="*/ 3024545 h 3107975"/>
                    <a:gd name="connsiteX46" fmla="*/ 2119407 w 3107995"/>
                    <a:gd name="connsiteY46" fmla="*/ 3001932 h 3107975"/>
                    <a:gd name="connsiteX47" fmla="*/ 2114762 w 3107995"/>
                    <a:gd name="connsiteY47" fmla="*/ 2990013 h 3107975"/>
                    <a:gd name="connsiteX48" fmla="*/ 2173539 w 3107995"/>
                    <a:gd name="connsiteY48" fmla="*/ 2965632 h 3107975"/>
                    <a:gd name="connsiteX49" fmla="*/ 2178683 w 3107995"/>
                    <a:gd name="connsiteY49" fmla="*/ 2977324 h 3107975"/>
                    <a:gd name="connsiteX50" fmla="*/ 2119407 w 3107995"/>
                    <a:gd name="connsiteY50" fmla="*/ 3001932 h 3107975"/>
                    <a:gd name="connsiteX51" fmla="*/ 930422 w 3107995"/>
                    <a:gd name="connsiteY51" fmla="*/ 2977800 h 3107975"/>
                    <a:gd name="connsiteX52" fmla="*/ 872053 w 3107995"/>
                    <a:gd name="connsiteY52" fmla="*/ 2950745 h 3107975"/>
                    <a:gd name="connsiteX53" fmla="*/ 877672 w 3107995"/>
                    <a:gd name="connsiteY53" fmla="*/ 2939257 h 3107975"/>
                    <a:gd name="connsiteX54" fmla="*/ 935566 w 3107995"/>
                    <a:gd name="connsiteY54" fmla="*/ 2966108 h 3107975"/>
                    <a:gd name="connsiteX55" fmla="*/ 930422 w 3107995"/>
                    <a:gd name="connsiteY55" fmla="*/ 2977800 h 3107975"/>
                    <a:gd name="connsiteX56" fmla="*/ 2236894 w 3107995"/>
                    <a:gd name="connsiteY56" fmla="*/ 2950292 h 3107975"/>
                    <a:gd name="connsiteX57" fmla="*/ 2231274 w 3107995"/>
                    <a:gd name="connsiteY57" fmla="*/ 2938804 h 3107975"/>
                    <a:gd name="connsiteX58" fmla="*/ 2287876 w 3107995"/>
                    <a:gd name="connsiteY58" fmla="*/ 2909596 h 3107975"/>
                    <a:gd name="connsiteX59" fmla="*/ 2293949 w 3107995"/>
                    <a:gd name="connsiteY59" fmla="*/ 2920835 h 3107975"/>
                    <a:gd name="connsiteX60" fmla="*/ 2236894 w 3107995"/>
                    <a:gd name="connsiteY60" fmla="*/ 2950292 h 3107975"/>
                    <a:gd name="connsiteX61" fmla="*/ 814862 w 3107995"/>
                    <a:gd name="connsiteY61" fmla="*/ 2921288 h 3107975"/>
                    <a:gd name="connsiteX62" fmla="*/ 758985 w 3107995"/>
                    <a:gd name="connsiteY62" fmla="*/ 2889475 h 3107975"/>
                    <a:gd name="connsiteX63" fmla="*/ 765533 w 3107995"/>
                    <a:gd name="connsiteY63" fmla="*/ 2878508 h 3107975"/>
                    <a:gd name="connsiteX64" fmla="*/ 820957 w 3107995"/>
                    <a:gd name="connsiteY64" fmla="*/ 2910049 h 3107975"/>
                    <a:gd name="connsiteX65" fmla="*/ 814862 w 3107995"/>
                    <a:gd name="connsiteY65" fmla="*/ 2921288 h 3107975"/>
                    <a:gd name="connsiteX66" fmla="*/ 2349780 w 3107995"/>
                    <a:gd name="connsiteY66" fmla="*/ 2889067 h 3107975"/>
                    <a:gd name="connsiteX67" fmla="*/ 2343210 w 3107995"/>
                    <a:gd name="connsiteY67" fmla="*/ 2878100 h 3107975"/>
                    <a:gd name="connsiteX68" fmla="*/ 2397183 w 3107995"/>
                    <a:gd name="connsiteY68" fmla="*/ 2844316 h 3107975"/>
                    <a:gd name="connsiteX69" fmla="*/ 2404207 w 3107995"/>
                    <a:gd name="connsiteY69" fmla="*/ 2855011 h 3107975"/>
                    <a:gd name="connsiteX70" fmla="*/ 2349780 w 3107995"/>
                    <a:gd name="connsiteY70" fmla="*/ 2889067 h 3107975"/>
                    <a:gd name="connsiteX71" fmla="*/ 704467 w 3107995"/>
                    <a:gd name="connsiteY71" fmla="*/ 2855419 h 3107975"/>
                    <a:gd name="connsiteX72" fmla="*/ 651400 w 3107995"/>
                    <a:gd name="connsiteY72" fmla="*/ 2819119 h 3107975"/>
                    <a:gd name="connsiteX73" fmla="*/ 658832 w 3107995"/>
                    <a:gd name="connsiteY73" fmla="*/ 2808718 h 3107975"/>
                    <a:gd name="connsiteX74" fmla="*/ 711446 w 3107995"/>
                    <a:gd name="connsiteY74" fmla="*/ 2844724 h 3107975"/>
                    <a:gd name="connsiteX75" fmla="*/ 704467 w 3107995"/>
                    <a:gd name="connsiteY75" fmla="*/ 2855419 h 3107975"/>
                    <a:gd name="connsiteX76" fmla="*/ 2457162 w 3107995"/>
                    <a:gd name="connsiteY76" fmla="*/ 2818734 h 3107975"/>
                    <a:gd name="connsiteX77" fmla="*/ 2449730 w 3107995"/>
                    <a:gd name="connsiteY77" fmla="*/ 2808333 h 3107975"/>
                    <a:gd name="connsiteX78" fmla="*/ 2500758 w 3107995"/>
                    <a:gd name="connsiteY78" fmla="*/ 2770221 h 3107975"/>
                    <a:gd name="connsiteX79" fmla="*/ 2508620 w 3107995"/>
                    <a:gd name="connsiteY79" fmla="*/ 2780304 h 3107975"/>
                    <a:gd name="connsiteX80" fmla="*/ 2457162 w 3107995"/>
                    <a:gd name="connsiteY80" fmla="*/ 2818734 h 3107975"/>
                    <a:gd name="connsiteX81" fmla="*/ 599919 w 3107995"/>
                    <a:gd name="connsiteY81" fmla="*/ 2780689 h 3107975"/>
                    <a:gd name="connsiteX82" fmla="*/ 550047 w 3107995"/>
                    <a:gd name="connsiteY82" fmla="*/ 2740175 h 3107975"/>
                    <a:gd name="connsiteX83" fmla="*/ 558317 w 3107995"/>
                    <a:gd name="connsiteY83" fmla="*/ 2730432 h 3107975"/>
                    <a:gd name="connsiteX84" fmla="*/ 607782 w 3107995"/>
                    <a:gd name="connsiteY84" fmla="*/ 2770606 h 3107975"/>
                    <a:gd name="connsiteX85" fmla="*/ 599919 w 3107995"/>
                    <a:gd name="connsiteY85" fmla="*/ 2780689 h 3107975"/>
                    <a:gd name="connsiteX86" fmla="*/ 2558424 w 3107995"/>
                    <a:gd name="connsiteY86" fmla="*/ 2739790 h 3107975"/>
                    <a:gd name="connsiteX87" fmla="*/ 2550176 w 3107995"/>
                    <a:gd name="connsiteY87" fmla="*/ 2730046 h 3107975"/>
                    <a:gd name="connsiteX88" fmla="*/ 2597896 w 3107995"/>
                    <a:gd name="connsiteY88" fmla="*/ 2687855 h 3107975"/>
                    <a:gd name="connsiteX89" fmla="*/ 2606553 w 3107995"/>
                    <a:gd name="connsiteY89" fmla="*/ 2697259 h 3107975"/>
                    <a:gd name="connsiteX90" fmla="*/ 2558424 w 3107995"/>
                    <a:gd name="connsiteY90" fmla="*/ 2739790 h 3107975"/>
                    <a:gd name="connsiteX91" fmla="*/ 501896 w 3107995"/>
                    <a:gd name="connsiteY91" fmla="*/ 2697644 h 3107975"/>
                    <a:gd name="connsiteX92" fmla="*/ 455558 w 3107995"/>
                    <a:gd name="connsiteY92" fmla="*/ 2653187 h 3107975"/>
                    <a:gd name="connsiteX93" fmla="*/ 464599 w 3107995"/>
                    <a:gd name="connsiteY93" fmla="*/ 2644146 h 3107975"/>
                    <a:gd name="connsiteX94" fmla="*/ 510574 w 3107995"/>
                    <a:gd name="connsiteY94" fmla="*/ 2688241 h 3107975"/>
                    <a:gd name="connsiteX95" fmla="*/ 501896 w 3107995"/>
                    <a:gd name="connsiteY95" fmla="*/ 2697644 h 3107975"/>
                    <a:gd name="connsiteX96" fmla="*/ 2652913 w 3107995"/>
                    <a:gd name="connsiteY96" fmla="*/ 2652779 h 3107975"/>
                    <a:gd name="connsiteX97" fmla="*/ 2643871 w 3107995"/>
                    <a:gd name="connsiteY97" fmla="*/ 2643739 h 3107975"/>
                    <a:gd name="connsiteX98" fmla="*/ 2687966 w 3107995"/>
                    <a:gd name="connsiteY98" fmla="*/ 2597786 h 3107975"/>
                    <a:gd name="connsiteX99" fmla="*/ 2697392 w 3107995"/>
                    <a:gd name="connsiteY99" fmla="*/ 2606442 h 3107975"/>
                    <a:gd name="connsiteX100" fmla="*/ 2652913 w 3107995"/>
                    <a:gd name="connsiteY100" fmla="*/ 2652779 h 3107975"/>
                    <a:gd name="connsiteX101" fmla="*/ 411079 w 3107995"/>
                    <a:gd name="connsiteY101" fmla="*/ 2606895 h 3107975"/>
                    <a:gd name="connsiteX102" fmla="*/ 368548 w 3107995"/>
                    <a:gd name="connsiteY102" fmla="*/ 2558813 h 3107975"/>
                    <a:gd name="connsiteX103" fmla="*/ 378314 w 3107995"/>
                    <a:gd name="connsiteY103" fmla="*/ 2550542 h 3107975"/>
                    <a:gd name="connsiteX104" fmla="*/ 420459 w 3107995"/>
                    <a:gd name="connsiteY104" fmla="*/ 2598239 h 3107975"/>
                    <a:gd name="connsiteX105" fmla="*/ 411079 w 3107995"/>
                    <a:gd name="connsiteY105" fmla="*/ 2606895 h 3107975"/>
                    <a:gd name="connsiteX106" fmla="*/ 2739923 w 3107995"/>
                    <a:gd name="connsiteY106" fmla="*/ 2558314 h 3107975"/>
                    <a:gd name="connsiteX107" fmla="*/ 2730157 w 3107995"/>
                    <a:gd name="connsiteY107" fmla="*/ 2550044 h 3107975"/>
                    <a:gd name="connsiteX108" fmla="*/ 2770354 w 3107995"/>
                    <a:gd name="connsiteY108" fmla="*/ 2500602 h 3107975"/>
                    <a:gd name="connsiteX109" fmla="*/ 2780437 w 3107995"/>
                    <a:gd name="connsiteY109" fmla="*/ 2508464 h 3107975"/>
                    <a:gd name="connsiteX110" fmla="*/ 2739923 w 3107995"/>
                    <a:gd name="connsiteY110" fmla="*/ 2558314 h 3107975"/>
                    <a:gd name="connsiteX111" fmla="*/ 328034 w 3107995"/>
                    <a:gd name="connsiteY111" fmla="*/ 2509031 h 3107975"/>
                    <a:gd name="connsiteX112" fmla="*/ 289627 w 3107995"/>
                    <a:gd name="connsiteY112" fmla="*/ 2457640 h 3107975"/>
                    <a:gd name="connsiteX113" fmla="*/ 300027 w 3107995"/>
                    <a:gd name="connsiteY113" fmla="*/ 2450208 h 3107975"/>
                    <a:gd name="connsiteX114" fmla="*/ 338117 w 3107995"/>
                    <a:gd name="connsiteY114" fmla="*/ 2501168 h 3107975"/>
                    <a:gd name="connsiteX115" fmla="*/ 328034 w 3107995"/>
                    <a:gd name="connsiteY115" fmla="*/ 2509031 h 3107975"/>
                    <a:gd name="connsiteX116" fmla="*/ 2818867 w 3107995"/>
                    <a:gd name="connsiteY116" fmla="*/ 2457006 h 3107975"/>
                    <a:gd name="connsiteX117" fmla="*/ 2808466 w 3107995"/>
                    <a:gd name="connsiteY117" fmla="*/ 2449574 h 3107975"/>
                    <a:gd name="connsiteX118" fmla="*/ 2844449 w 3107995"/>
                    <a:gd name="connsiteY118" fmla="*/ 2397005 h 3107975"/>
                    <a:gd name="connsiteX119" fmla="*/ 2855121 w 3107995"/>
                    <a:gd name="connsiteY119" fmla="*/ 2404006 h 3107975"/>
                    <a:gd name="connsiteX120" fmla="*/ 2818867 w 3107995"/>
                    <a:gd name="connsiteY120" fmla="*/ 2457006 h 3107975"/>
                    <a:gd name="connsiteX121" fmla="*/ 253372 w 3107995"/>
                    <a:gd name="connsiteY121" fmla="*/ 2404732 h 3107975"/>
                    <a:gd name="connsiteX122" fmla="*/ 219316 w 3107995"/>
                    <a:gd name="connsiteY122" fmla="*/ 2350373 h 3107975"/>
                    <a:gd name="connsiteX123" fmla="*/ 230306 w 3107995"/>
                    <a:gd name="connsiteY123" fmla="*/ 2343824 h 3107975"/>
                    <a:gd name="connsiteX124" fmla="*/ 264045 w 3107995"/>
                    <a:gd name="connsiteY124" fmla="*/ 2397707 h 3107975"/>
                    <a:gd name="connsiteX125" fmla="*/ 253372 w 3107995"/>
                    <a:gd name="connsiteY125" fmla="*/ 2404732 h 3107975"/>
                    <a:gd name="connsiteX126" fmla="*/ 2889178 w 3107995"/>
                    <a:gd name="connsiteY126" fmla="*/ 2349534 h 3107975"/>
                    <a:gd name="connsiteX127" fmla="*/ 2878233 w 3107995"/>
                    <a:gd name="connsiteY127" fmla="*/ 2342986 h 3107975"/>
                    <a:gd name="connsiteX128" fmla="*/ 2909752 w 3107995"/>
                    <a:gd name="connsiteY128" fmla="*/ 2287630 h 3107975"/>
                    <a:gd name="connsiteX129" fmla="*/ 2920991 w 3107995"/>
                    <a:gd name="connsiteY129" fmla="*/ 2293725 h 3107975"/>
                    <a:gd name="connsiteX130" fmla="*/ 2889178 w 3107995"/>
                    <a:gd name="connsiteY130" fmla="*/ 2349534 h 3107975"/>
                    <a:gd name="connsiteX131" fmla="*/ 187548 w 3107995"/>
                    <a:gd name="connsiteY131" fmla="*/ 2294677 h 3107975"/>
                    <a:gd name="connsiteX132" fmla="*/ 158137 w 3107995"/>
                    <a:gd name="connsiteY132" fmla="*/ 2237735 h 3107975"/>
                    <a:gd name="connsiteX133" fmla="*/ 169625 w 3107995"/>
                    <a:gd name="connsiteY133" fmla="*/ 2232115 h 3107975"/>
                    <a:gd name="connsiteX134" fmla="*/ 198787 w 3107995"/>
                    <a:gd name="connsiteY134" fmla="*/ 2288582 h 3107975"/>
                    <a:gd name="connsiteX135" fmla="*/ 187548 w 3107995"/>
                    <a:gd name="connsiteY135" fmla="*/ 2294677 h 3107975"/>
                    <a:gd name="connsiteX136" fmla="*/ 2950448 w 3107995"/>
                    <a:gd name="connsiteY136" fmla="*/ 2236625 h 3107975"/>
                    <a:gd name="connsiteX137" fmla="*/ 2938959 w 3107995"/>
                    <a:gd name="connsiteY137" fmla="*/ 2231028 h 3107975"/>
                    <a:gd name="connsiteX138" fmla="*/ 2965765 w 3107995"/>
                    <a:gd name="connsiteY138" fmla="*/ 2173225 h 3107975"/>
                    <a:gd name="connsiteX139" fmla="*/ 2977479 w 3107995"/>
                    <a:gd name="connsiteY139" fmla="*/ 2178368 h 3107975"/>
                    <a:gd name="connsiteX140" fmla="*/ 2950448 w 3107995"/>
                    <a:gd name="connsiteY140" fmla="*/ 2236625 h 3107975"/>
                    <a:gd name="connsiteX141" fmla="*/ 131105 w 3107995"/>
                    <a:gd name="connsiteY141" fmla="*/ 2179660 h 3107975"/>
                    <a:gd name="connsiteX142" fmla="*/ 106497 w 3107995"/>
                    <a:gd name="connsiteY142" fmla="*/ 2120520 h 3107975"/>
                    <a:gd name="connsiteX143" fmla="*/ 118416 w 3107995"/>
                    <a:gd name="connsiteY143" fmla="*/ 2115852 h 3107975"/>
                    <a:gd name="connsiteX144" fmla="*/ 142797 w 3107995"/>
                    <a:gd name="connsiteY144" fmla="*/ 2174494 h 3107975"/>
                    <a:gd name="connsiteX145" fmla="*/ 131105 w 3107995"/>
                    <a:gd name="connsiteY145" fmla="*/ 2179660 h 3107975"/>
                    <a:gd name="connsiteX146" fmla="*/ 3002088 w 3107995"/>
                    <a:gd name="connsiteY146" fmla="*/ 2119024 h 3107975"/>
                    <a:gd name="connsiteX147" fmla="*/ 2990169 w 3107995"/>
                    <a:gd name="connsiteY147" fmla="*/ 2114380 h 3107975"/>
                    <a:gd name="connsiteX148" fmla="*/ 3012103 w 3107995"/>
                    <a:gd name="connsiteY148" fmla="*/ 2054560 h 3107975"/>
                    <a:gd name="connsiteX149" fmla="*/ 3024202 w 3107995"/>
                    <a:gd name="connsiteY149" fmla="*/ 2058729 h 3107975"/>
                    <a:gd name="connsiteX150" fmla="*/ 3002088 w 3107995"/>
                    <a:gd name="connsiteY150" fmla="*/ 2119024 h 3107975"/>
                    <a:gd name="connsiteX151" fmla="*/ 84337 w 3107995"/>
                    <a:gd name="connsiteY151" fmla="*/ 2060247 h 3107975"/>
                    <a:gd name="connsiteX152" fmla="*/ 64691 w 3107995"/>
                    <a:gd name="connsiteY152" fmla="*/ 1999113 h 3107975"/>
                    <a:gd name="connsiteX153" fmla="*/ 76950 w 3107995"/>
                    <a:gd name="connsiteY153" fmla="*/ 1995465 h 3107975"/>
                    <a:gd name="connsiteX154" fmla="*/ 96436 w 3107995"/>
                    <a:gd name="connsiteY154" fmla="*/ 2056078 h 3107975"/>
                    <a:gd name="connsiteX155" fmla="*/ 84337 w 3107995"/>
                    <a:gd name="connsiteY155" fmla="*/ 2060247 h 3107975"/>
                    <a:gd name="connsiteX156" fmla="*/ 3043780 w 3107995"/>
                    <a:gd name="connsiteY156" fmla="*/ 1997527 h 3107975"/>
                    <a:gd name="connsiteX157" fmla="*/ 3031521 w 3107995"/>
                    <a:gd name="connsiteY157" fmla="*/ 1993879 h 3107975"/>
                    <a:gd name="connsiteX158" fmla="*/ 3048403 w 3107995"/>
                    <a:gd name="connsiteY158" fmla="*/ 1932473 h 3107975"/>
                    <a:gd name="connsiteX159" fmla="*/ 3060796 w 3107995"/>
                    <a:gd name="connsiteY159" fmla="*/ 1935600 h 3107975"/>
                    <a:gd name="connsiteX160" fmla="*/ 3043780 w 3107995"/>
                    <a:gd name="connsiteY160" fmla="*/ 1997527 h 3107975"/>
                    <a:gd name="connsiteX161" fmla="*/ 47629 w 3107995"/>
                    <a:gd name="connsiteY161" fmla="*/ 1937209 h 3107975"/>
                    <a:gd name="connsiteX162" fmla="*/ 33150 w 3107995"/>
                    <a:gd name="connsiteY162" fmla="*/ 1874647 h 3107975"/>
                    <a:gd name="connsiteX163" fmla="*/ 45658 w 3107995"/>
                    <a:gd name="connsiteY163" fmla="*/ 1872019 h 3107975"/>
                    <a:gd name="connsiteX164" fmla="*/ 60024 w 3107995"/>
                    <a:gd name="connsiteY164" fmla="*/ 1934059 h 3107975"/>
                    <a:gd name="connsiteX165" fmla="*/ 47629 w 3107995"/>
                    <a:gd name="connsiteY165" fmla="*/ 1937209 h 3107975"/>
                    <a:gd name="connsiteX166" fmla="*/ 3075230 w 3107995"/>
                    <a:gd name="connsiteY166" fmla="*/ 1872993 h 3107975"/>
                    <a:gd name="connsiteX167" fmla="*/ 3062723 w 3107995"/>
                    <a:gd name="connsiteY167" fmla="*/ 1870387 h 3107975"/>
                    <a:gd name="connsiteX168" fmla="*/ 3074415 w 3107995"/>
                    <a:gd name="connsiteY168" fmla="*/ 1807758 h 3107975"/>
                    <a:gd name="connsiteX169" fmla="*/ 3087036 w 3107995"/>
                    <a:gd name="connsiteY169" fmla="*/ 1809843 h 3107975"/>
                    <a:gd name="connsiteX170" fmla="*/ 3075230 w 3107995"/>
                    <a:gd name="connsiteY170" fmla="*/ 1872993 h 3107975"/>
                    <a:gd name="connsiteX171" fmla="*/ 21254 w 3107995"/>
                    <a:gd name="connsiteY171" fmla="*/ 1811542 h 3107975"/>
                    <a:gd name="connsiteX172" fmla="*/ 12009 w 3107995"/>
                    <a:gd name="connsiteY172" fmla="*/ 1748006 h 3107975"/>
                    <a:gd name="connsiteX173" fmla="*/ 24698 w 3107995"/>
                    <a:gd name="connsiteY173" fmla="*/ 1746420 h 3107975"/>
                    <a:gd name="connsiteX174" fmla="*/ 33852 w 3107995"/>
                    <a:gd name="connsiteY174" fmla="*/ 1809435 h 3107975"/>
                    <a:gd name="connsiteX175" fmla="*/ 21254 w 3107995"/>
                    <a:gd name="connsiteY175" fmla="*/ 1811542 h 3107975"/>
                    <a:gd name="connsiteX176" fmla="*/ 3096212 w 3107995"/>
                    <a:gd name="connsiteY176" fmla="*/ 1746239 h 3107975"/>
                    <a:gd name="connsiteX177" fmla="*/ 3083546 w 3107995"/>
                    <a:gd name="connsiteY177" fmla="*/ 1744676 h 3107975"/>
                    <a:gd name="connsiteX178" fmla="*/ 3090026 w 3107995"/>
                    <a:gd name="connsiteY178" fmla="*/ 1681298 h 3107975"/>
                    <a:gd name="connsiteX179" fmla="*/ 3102761 w 3107995"/>
                    <a:gd name="connsiteY179" fmla="*/ 1682341 h 3107975"/>
                    <a:gd name="connsiteX180" fmla="*/ 3096212 w 3107995"/>
                    <a:gd name="connsiteY180" fmla="*/ 1746239 h 3107975"/>
                    <a:gd name="connsiteX181" fmla="*/ 5393 w 3107995"/>
                    <a:gd name="connsiteY181" fmla="*/ 1684154 h 3107975"/>
                    <a:gd name="connsiteX182" fmla="*/ 1382 w 3107995"/>
                    <a:gd name="connsiteY182" fmla="*/ 1620051 h 3107975"/>
                    <a:gd name="connsiteX183" fmla="*/ 14162 w 3107995"/>
                    <a:gd name="connsiteY183" fmla="*/ 1619507 h 3107975"/>
                    <a:gd name="connsiteX184" fmla="*/ 18127 w 3107995"/>
                    <a:gd name="connsiteY184" fmla="*/ 1683088 h 3107975"/>
                    <a:gd name="connsiteX185" fmla="*/ 5393 w 3107995"/>
                    <a:gd name="connsiteY185" fmla="*/ 1684154 h 3107975"/>
                    <a:gd name="connsiteX186" fmla="*/ 3106681 w 3107995"/>
                    <a:gd name="connsiteY186" fmla="*/ 1618193 h 3107975"/>
                    <a:gd name="connsiteX187" fmla="*/ 3093901 w 3107995"/>
                    <a:gd name="connsiteY187" fmla="*/ 1617672 h 3107975"/>
                    <a:gd name="connsiteX188" fmla="*/ 3095215 w 3107995"/>
                    <a:gd name="connsiteY188" fmla="*/ 1554000 h 3107975"/>
                    <a:gd name="connsiteX189" fmla="*/ 3095215 w 3107995"/>
                    <a:gd name="connsiteY189" fmla="*/ 1550805 h 3107975"/>
                    <a:gd name="connsiteX190" fmla="*/ 3107995 w 3107995"/>
                    <a:gd name="connsiteY190" fmla="*/ 1550805 h 3107975"/>
                    <a:gd name="connsiteX191" fmla="*/ 3107995 w 3107995"/>
                    <a:gd name="connsiteY191" fmla="*/ 1554000 h 3107975"/>
                    <a:gd name="connsiteX192" fmla="*/ 3106681 w 3107995"/>
                    <a:gd name="connsiteY192" fmla="*/ 1618193 h 3107975"/>
                    <a:gd name="connsiteX193" fmla="*/ 12802 w 3107995"/>
                    <a:gd name="connsiteY193" fmla="*/ 1555858 h 3107975"/>
                    <a:gd name="connsiteX194" fmla="*/ 23 w 3107995"/>
                    <a:gd name="connsiteY194" fmla="*/ 1555858 h 3107975"/>
                    <a:gd name="connsiteX195" fmla="*/ 0 w 3107995"/>
                    <a:gd name="connsiteY195" fmla="*/ 1554114 h 3107975"/>
                    <a:gd name="connsiteX196" fmla="*/ 1223 w 3107995"/>
                    <a:gd name="connsiteY196" fmla="*/ 1491643 h 3107975"/>
                    <a:gd name="connsiteX197" fmla="*/ 14026 w 3107995"/>
                    <a:gd name="connsiteY197" fmla="*/ 1492164 h 3107975"/>
                    <a:gd name="connsiteX198" fmla="*/ 12802 w 3107995"/>
                    <a:gd name="connsiteY198" fmla="*/ 1554000 h 3107975"/>
                    <a:gd name="connsiteX199" fmla="*/ 12802 w 3107995"/>
                    <a:gd name="connsiteY199" fmla="*/ 1555858 h 3107975"/>
                    <a:gd name="connsiteX200" fmla="*/ 3093766 w 3107995"/>
                    <a:gd name="connsiteY200" fmla="*/ 1487134 h 3107975"/>
                    <a:gd name="connsiteX201" fmla="*/ 3089755 w 3107995"/>
                    <a:gd name="connsiteY201" fmla="*/ 1423582 h 3107975"/>
                    <a:gd name="connsiteX202" fmla="*/ 3102489 w 3107995"/>
                    <a:gd name="connsiteY202" fmla="*/ 1422515 h 3107975"/>
                    <a:gd name="connsiteX203" fmla="*/ 3106568 w 3107995"/>
                    <a:gd name="connsiteY203" fmla="*/ 1486590 h 3107975"/>
                    <a:gd name="connsiteX204" fmla="*/ 3093766 w 3107995"/>
                    <a:gd name="connsiteY204" fmla="*/ 1487134 h 3107975"/>
                    <a:gd name="connsiteX205" fmla="*/ 17832 w 3107995"/>
                    <a:gd name="connsiteY205" fmla="*/ 1428581 h 3107975"/>
                    <a:gd name="connsiteX206" fmla="*/ 5098 w 3107995"/>
                    <a:gd name="connsiteY206" fmla="*/ 1427550 h 3107975"/>
                    <a:gd name="connsiteX207" fmla="*/ 11556 w 3107995"/>
                    <a:gd name="connsiteY207" fmla="*/ 1363665 h 3107975"/>
                    <a:gd name="connsiteX208" fmla="*/ 24245 w 3107995"/>
                    <a:gd name="connsiteY208" fmla="*/ 1365213 h 3107975"/>
                    <a:gd name="connsiteX209" fmla="*/ 17832 w 3107995"/>
                    <a:gd name="connsiteY209" fmla="*/ 1428581 h 3107975"/>
                    <a:gd name="connsiteX210" fmla="*/ 3083161 w 3107995"/>
                    <a:gd name="connsiteY210" fmla="*/ 1360236 h 3107975"/>
                    <a:gd name="connsiteX211" fmla="*/ 3073916 w 3107995"/>
                    <a:gd name="connsiteY211" fmla="*/ 1297222 h 3107975"/>
                    <a:gd name="connsiteX212" fmla="*/ 3086537 w 3107995"/>
                    <a:gd name="connsiteY212" fmla="*/ 1295112 h 3107975"/>
                    <a:gd name="connsiteX213" fmla="*/ 3095827 w 3107995"/>
                    <a:gd name="connsiteY213" fmla="*/ 1358648 h 3107975"/>
                    <a:gd name="connsiteX214" fmla="*/ 3083161 w 3107995"/>
                    <a:gd name="connsiteY214" fmla="*/ 1360236 h 3107975"/>
                    <a:gd name="connsiteX215" fmla="*/ 33241 w 3107995"/>
                    <a:gd name="connsiteY215" fmla="*/ 1302168 h 3107975"/>
                    <a:gd name="connsiteX216" fmla="*/ 20642 w 3107995"/>
                    <a:gd name="connsiteY216" fmla="*/ 1300097 h 3107975"/>
                    <a:gd name="connsiteX217" fmla="*/ 32379 w 3107995"/>
                    <a:gd name="connsiteY217" fmla="*/ 1236954 h 3107975"/>
                    <a:gd name="connsiteX218" fmla="*/ 44887 w 3107995"/>
                    <a:gd name="connsiteY218" fmla="*/ 1239550 h 3107975"/>
                    <a:gd name="connsiteX219" fmla="*/ 33241 w 3107995"/>
                    <a:gd name="connsiteY219" fmla="*/ 1302168 h 3107975"/>
                    <a:gd name="connsiteX220" fmla="*/ 3062089 w 3107995"/>
                    <a:gd name="connsiteY220" fmla="*/ 1234642 h 3107975"/>
                    <a:gd name="connsiteX221" fmla="*/ 3047655 w 3107995"/>
                    <a:gd name="connsiteY221" fmla="*/ 1172607 h 3107975"/>
                    <a:gd name="connsiteX222" fmla="*/ 3060048 w 3107995"/>
                    <a:gd name="connsiteY222" fmla="*/ 1169455 h 3107975"/>
                    <a:gd name="connsiteX223" fmla="*/ 3074596 w 3107995"/>
                    <a:gd name="connsiteY223" fmla="*/ 1232007 h 3107975"/>
                    <a:gd name="connsiteX224" fmla="*/ 3062089 w 3107995"/>
                    <a:gd name="connsiteY224" fmla="*/ 1234642 h 3107975"/>
                    <a:gd name="connsiteX225" fmla="*/ 59117 w 3107995"/>
                    <a:gd name="connsiteY225" fmla="*/ 1177467 h 3107975"/>
                    <a:gd name="connsiteX226" fmla="*/ 46700 w 3107995"/>
                    <a:gd name="connsiteY226" fmla="*/ 1174351 h 3107975"/>
                    <a:gd name="connsiteX227" fmla="*/ 63694 w 3107995"/>
                    <a:gd name="connsiteY227" fmla="*/ 1112273 h 3107975"/>
                    <a:gd name="connsiteX228" fmla="*/ 75953 w 3107995"/>
                    <a:gd name="connsiteY228" fmla="*/ 1115905 h 3107975"/>
                    <a:gd name="connsiteX229" fmla="*/ 59117 w 3107995"/>
                    <a:gd name="connsiteY229" fmla="*/ 1177467 h 3107975"/>
                    <a:gd name="connsiteX230" fmla="*/ 3030728 w 3107995"/>
                    <a:gd name="connsiteY230" fmla="*/ 1111359 h 3107975"/>
                    <a:gd name="connsiteX231" fmla="*/ 3011219 w 3107995"/>
                    <a:gd name="connsiteY231" fmla="*/ 1050853 h 3107975"/>
                    <a:gd name="connsiteX232" fmla="*/ 3023296 w 3107995"/>
                    <a:gd name="connsiteY232" fmla="*/ 1046684 h 3107975"/>
                    <a:gd name="connsiteX233" fmla="*/ 3042941 w 3107995"/>
                    <a:gd name="connsiteY233" fmla="*/ 1107695 h 3107975"/>
                    <a:gd name="connsiteX234" fmla="*/ 3030728 w 3107995"/>
                    <a:gd name="connsiteY234" fmla="*/ 1111359 h 3107975"/>
                    <a:gd name="connsiteX235" fmla="*/ 95326 w 3107995"/>
                    <a:gd name="connsiteY235" fmla="*/ 1055118 h 3107975"/>
                    <a:gd name="connsiteX236" fmla="*/ 83226 w 3107995"/>
                    <a:gd name="connsiteY236" fmla="*/ 1050980 h 3107975"/>
                    <a:gd name="connsiteX237" fmla="*/ 105296 w 3107995"/>
                    <a:gd name="connsiteY237" fmla="*/ 990564 h 3107975"/>
                    <a:gd name="connsiteX238" fmla="*/ 117215 w 3107995"/>
                    <a:gd name="connsiteY238" fmla="*/ 995203 h 3107975"/>
                    <a:gd name="connsiteX239" fmla="*/ 95326 w 3107995"/>
                    <a:gd name="connsiteY239" fmla="*/ 1055118 h 3107975"/>
                    <a:gd name="connsiteX240" fmla="*/ 2989239 w 3107995"/>
                    <a:gd name="connsiteY240" fmla="*/ 991199 h 3107975"/>
                    <a:gd name="connsiteX241" fmla="*/ 2964790 w 3107995"/>
                    <a:gd name="connsiteY241" fmla="*/ 932487 h 3107975"/>
                    <a:gd name="connsiteX242" fmla="*/ 2976482 w 3107995"/>
                    <a:gd name="connsiteY242" fmla="*/ 927332 h 3107975"/>
                    <a:gd name="connsiteX243" fmla="*/ 3001158 w 3107995"/>
                    <a:gd name="connsiteY243" fmla="*/ 986531 h 3107975"/>
                    <a:gd name="connsiteX244" fmla="*/ 2989239 w 3107995"/>
                    <a:gd name="connsiteY244" fmla="*/ 991199 h 3107975"/>
                    <a:gd name="connsiteX245" fmla="*/ 141573 w 3107995"/>
                    <a:gd name="connsiteY245" fmla="*/ 936260 h 3107975"/>
                    <a:gd name="connsiteX246" fmla="*/ 129881 w 3107995"/>
                    <a:gd name="connsiteY246" fmla="*/ 931132 h 3107975"/>
                    <a:gd name="connsiteX247" fmla="*/ 156891 w 3107995"/>
                    <a:gd name="connsiteY247" fmla="*/ 872790 h 3107975"/>
                    <a:gd name="connsiteX248" fmla="*/ 168378 w 3107995"/>
                    <a:gd name="connsiteY248" fmla="*/ 878396 h 3107975"/>
                    <a:gd name="connsiteX249" fmla="*/ 141573 w 3107995"/>
                    <a:gd name="connsiteY249" fmla="*/ 936260 h 3107975"/>
                    <a:gd name="connsiteX250" fmla="*/ 2937917 w 3107995"/>
                    <a:gd name="connsiteY250" fmla="*/ 874827 h 3107975"/>
                    <a:gd name="connsiteX251" fmla="*/ 2908687 w 3107995"/>
                    <a:gd name="connsiteY251" fmla="*/ 818324 h 3107975"/>
                    <a:gd name="connsiteX252" fmla="*/ 2919904 w 3107995"/>
                    <a:gd name="connsiteY252" fmla="*/ 812218 h 3107975"/>
                    <a:gd name="connsiteX253" fmla="*/ 2949406 w 3107995"/>
                    <a:gd name="connsiteY253" fmla="*/ 869192 h 3107975"/>
                    <a:gd name="connsiteX254" fmla="*/ 2937917 w 3107995"/>
                    <a:gd name="connsiteY254" fmla="*/ 874827 h 3107975"/>
                    <a:gd name="connsiteX255" fmla="*/ 197518 w 3107995"/>
                    <a:gd name="connsiteY255" fmla="*/ 821698 h 3107975"/>
                    <a:gd name="connsiteX256" fmla="*/ 186302 w 3107995"/>
                    <a:gd name="connsiteY256" fmla="*/ 815619 h 3107975"/>
                    <a:gd name="connsiteX257" fmla="*/ 218047 w 3107995"/>
                    <a:gd name="connsiteY257" fmla="*/ 759728 h 3107975"/>
                    <a:gd name="connsiteX258" fmla="*/ 229037 w 3107995"/>
                    <a:gd name="connsiteY258" fmla="*/ 766270 h 3107975"/>
                    <a:gd name="connsiteX259" fmla="*/ 197518 w 3107995"/>
                    <a:gd name="connsiteY259" fmla="*/ 821698 h 3107975"/>
                    <a:gd name="connsiteX260" fmla="*/ 2877101 w 3107995"/>
                    <a:gd name="connsiteY260" fmla="*/ 763075 h 3107975"/>
                    <a:gd name="connsiteX261" fmla="*/ 2843270 w 3107995"/>
                    <a:gd name="connsiteY261" fmla="*/ 709158 h 3107975"/>
                    <a:gd name="connsiteX262" fmla="*/ 2853966 w 3107995"/>
                    <a:gd name="connsiteY262" fmla="*/ 702143 h 3107975"/>
                    <a:gd name="connsiteX263" fmla="*/ 2888067 w 3107995"/>
                    <a:gd name="connsiteY263" fmla="*/ 756504 h 3107975"/>
                    <a:gd name="connsiteX264" fmla="*/ 2877101 w 3107995"/>
                    <a:gd name="connsiteY264" fmla="*/ 763075 h 3107975"/>
                    <a:gd name="connsiteX265" fmla="*/ 262776 w 3107995"/>
                    <a:gd name="connsiteY265" fmla="*/ 712203 h 3107975"/>
                    <a:gd name="connsiteX266" fmla="*/ 252058 w 3107995"/>
                    <a:gd name="connsiteY266" fmla="*/ 705213 h 3107975"/>
                    <a:gd name="connsiteX267" fmla="*/ 288313 w 3107995"/>
                    <a:gd name="connsiteY267" fmla="*/ 652150 h 3107975"/>
                    <a:gd name="connsiteX268" fmla="*/ 298713 w 3107995"/>
                    <a:gd name="connsiteY268" fmla="*/ 659578 h 3107975"/>
                    <a:gd name="connsiteX269" fmla="*/ 262776 w 3107995"/>
                    <a:gd name="connsiteY269" fmla="*/ 712203 h 3107975"/>
                    <a:gd name="connsiteX270" fmla="*/ 2807243 w 3107995"/>
                    <a:gd name="connsiteY270" fmla="*/ 656673 h 3107975"/>
                    <a:gd name="connsiteX271" fmla="*/ 2769085 w 3107995"/>
                    <a:gd name="connsiteY271" fmla="*/ 605713 h 3107975"/>
                    <a:gd name="connsiteX272" fmla="*/ 2779146 w 3107995"/>
                    <a:gd name="connsiteY272" fmla="*/ 597841 h 3107975"/>
                    <a:gd name="connsiteX273" fmla="*/ 2817643 w 3107995"/>
                    <a:gd name="connsiteY273" fmla="*/ 649225 h 3107975"/>
                    <a:gd name="connsiteX274" fmla="*/ 2807243 w 3107995"/>
                    <a:gd name="connsiteY274" fmla="*/ 656673 h 3107975"/>
                    <a:gd name="connsiteX275" fmla="*/ 336803 w 3107995"/>
                    <a:gd name="connsiteY275" fmla="*/ 608491 h 3107975"/>
                    <a:gd name="connsiteX276" fmla="*/ 326697 w 3107995"/>
                    <a:gd name="connsiteY276" fmla="*/ 600640 h 3107975"/>
                    <a:gd name="connsiteX277" fmla="*/ 367188 w 3107995"/>
                    <a:gd name="connsiteY277" fmla="*/ 550758 h 3107975"/>
                    <a:gd name="connsiteX278" fmla="*/ 376954 w 3107995"/>
                    <a:gd name="connsiteY278" fmla="*/ 559015 h 3107975"/>
                    <a:gd name="connsiteX279" fmla="*/ 336803 w 3107995"/>
                    <a:gd name="connsiteY279" fmla="*/ 608491 h 3107975"/>
                    <a:gd name="connsiteX280" fmla="*/ 2728820 w 3107995"/>
                    <a:gd name="connsiteY280" fmla="*/ 556357 h 3107975"/>
                    <a:gd name="connsiteX281" fmla="*/ 2686606 w 3107995"/>
                    <a:gd name="connsiteY281" fmla="*/ 508689 h 3107975"/>
                    <a:gd name="connsiteX282" fmla="*/ 2695987 w 3107995"/>
                    <a:gd name="connsiteY282" fmla="*/ 500020 h 3107975"/>
                    <a:gd name="connsiteX283" fmla="*/ 2738563 w 3107995"/>
                    <a:gd name="connsiteY283" fmla="*/ 548080 h 3107975"/>
                    <a:gd name="connsiteX284" fmla="*/ 2728820 w 3107995"/>
                    <a:gd name="connsiteY284" fmla="*/ 556357 h 3107975"/>
                    <a:gd name="connsiteX285" fmla="*/ 419100 w 3107995"/>
                    <a:gd name="connsiteY285" fmla="*/ 511239 h 3107975"/>
                    <a:gd name="connsiteX286" fmla="*/ 409674 w 3107995"/>
                    <a:gd name="connsiteY286" fmla="*/ 502587 h 3107975"/>
                    <a:gd name="connsiteX287" fmla="*/ 454108 w 3107995"/>
                    <a:gd name="connsiteY287" fmla="*/ 456207 h 3107975"/>
                    <a:gd name="connsiteX288" fmla="*/ 463149 w 3107995"/>
                    <a:gd name="connsiteY288" fmla="*/ 465232 h 3107975"/>
                    <a:gd name="connsiteX289" fmla="*/ 419100 w 3107995"/>
                    <a:gd name="connsiteY289" fmla="*/ 511239 h 3107975"/>
                    <a:gd name="connsiteX290" fmla="*/ 2642444 w 3107995"/>
                    <a:gd name="connsiteY290" fmla="*/ 462801 h 3107975"/>
                    <a:gd name="connsiteX291" fmla="*/ 2596447 w 3107995"/>
                    <a:gd name="connsiteY291" fmla="*/ 418747 h 3107975"/>
                    <a:gd name="connsiteX292" fmla="*/ 2605079 w 3107995"/>
                    <a:gd name="connsiteY292" fmla="*/ 409334 h 3107975"/>
                    <a:gd name="connsiteX293" fmla="*/ 2651484 w 3107995"/>
                    <a:gd name="connsiteY293" fmla="*/ 453751 h 3107975"/>
                    <a:gd name="connsiteX294" fmla="*/ 2642444 w 3107995"/>
                    <a:gd name="connsiteY294" fmla="*/ 462801 h 3107975"/>
                    <a:gd name="connsiteX295" fmla="*/ 509056 w 3107995"/>
                    <a:gd name="connsiteY295" fmla="*/ 421088 h 3107975"/>
                    <a:gd name="connsiteX296" fmla="*/ 500400 w 3107995"/>
                    <a:gd name="connsiteY296" fmla="*/ 411693 h 3107975"/>
                    <a:gd name="connsiteX297" fmla="*/ 548460 w 3107995"/>
                    <a:gd name="connsiteY297" fmla="*/ 369126 h 3107975"/>
                    <a:gd name="connsiteX298" fmla="*/ 556731 w 3107995"/>
                    <a:gd name="connsiteY298" fmla="*/ 378869 h 3107975"/>
                    <a:gd name="connsiteX299" fmla="*/ 509056 w 3107995"/>
                    <a:gd name="connsiteY299" fmla="*/ 421088 h 3107975"/>
                    <a:gd name="connsiteX300" fmla="*/ 2548613 w 3107995"/>
                    <a:gd name="connsiteY300" fmla="*/ 376619 h 3107975"/>
                    <a:gd name="connsiteX301" fmla="*/ 2499148 w 3107995"/>
                    <a:gd name="connsiteY301" fmla="*/ 336486 h 3107975"/>
                    <a:gd name="connsiteX302" fmla="*/ 2506989 w 3107995"/>
                    <a:gd name="connsiteY302" fmla="*/ 326393 h 3107975"/>
                    <a:gd name="connsiteX303" fmla="*/ 2556883 w 3107995"/>
                    <a:gd name="connsiteY303" fmla="*/ 366858 h 3107975"/>
                    <a:gd name="connsiteX304" fmla="*/ 2548613 w 3107995"/>
                    <a:gd name="connsiteY304" fmla="*/ 376619 h 3107975"/>
                    <a:gd name="connsiteX305" fmla="*/ 606105 w 3107995"/>
                    <a:gd name="connsiteY305" fmla="*/ 338650 h 3107975"/>
                    <a:gd name="connsiteX306" fmla="*/ 598242 w 3107995"/>
                    <a:gd name="connsiteY306" fmla="*/ 328576 h 3107975"/>
                    <a:gd name="connsiteX307" fmla="*/ 649633 w 3107995"/>
                    <a:gd name="connsiteY307" fmla="*/ 290112 h 3107975"/>
                    <a:gd name="connsiteX308" fmla="*/ 657088 w 3107995"/>
                    <a:gd name="connsiteY308" fmla="*/ 300499 h 3107975"/>
                    <a:gd name="connsiteX309" fmla="*/ 606105 w 3107995"/>
                    <a:gd name="connsiteY309" fmla="*/ 338650 h 3107975"/>
                    <a:gd name="connsiteX310" fmla="*/ 2448053 w 3107995"/>
                    <a:gd name="connsiteY310" fmla="*/ 298426 h 3107975"/>
                    <a:gd name="connsiteX311" fmla="*/ 2395416 w 3107995"/>
                    <a:gd name="connsiteY311" fmla="*/ 262493 h 3107975"/>
                    <a:gd name="connsiteX312" fmla="*/ 2402395 w 3107995"/>
                    <a:gd name="connsiteY312" fmla="*/ 251789 h 3107975"/>
                    <a:gd name="connsiteX313" fmla="*/ 2455462 w 3107995"/>
                    <a:gd name="connsiteY313" fmla="*/ 288021 h 3107975"/>
                    <a:gd name="connsiteX314" fmla="*/ 2448053 w 3107995"/>
                    <a:gd name="connsiteY314" fmla="*/ 298426 h 3107975"/>
                    <a:gd name="connsiteX315" fmla="*/ 709588 w 3107995"/>
                    <a:gd name="connsiteY315" fmla="*/ 264487 h 3107975"/>
                    <a:gd name="connsiteX316" fmla="*/ 702564 w 3107995"/>
                    <a:gd name="connsiteY316" fmla="*/ 253801 h 3107975"/>
                    <a:gd name="connsiteX317" fmla="*/ 756945 w 3107995"/>
                    <a:gd name="connsiteY317" fmla="*/ 219706 h 3107975"/>
                    <a:gd name="connsiteX318" fmla="*/ 763494 w 3107995"/>
                    <a:gd name="connsiteY318" fmla="*/ 230673 h 3107975"/>
                    <a:gd name="connsiteX319" fmla="*/ 709588 w 3107995"/>
                    <a:gd name="connsiteY319" fmla="*/ 264487 h 3107975"/>
                    <a:gd name="connsiteX320" fmla="*/ 2341329 w 3107995"/>
                    <a:gd name="connsiteY320" fmla="*/ 228763 h 3107975"/>
                    <a:gd name="connsiteX321" fmla="*/ 2285883 w 3107995"/>
                    <a:gd name="connsiteY321" fmla="*/ 197292 h 3107975"/>
                    <a:gd name="connsiteX322" fmla="*/ 2291955 w 3107995"/>
                    <a:gd name="connsiteY322" fmla="*/ 186044 h 3107975"/>
                    <a:gd name="connsiteX323" fmla="*/ 2347854 w 3107995"/>
                    <a:gd name="connsiteY323" fmla="*/ 217775 h 3107975"/>
                    <a:gd name="connsiteX324" fmla="*/ 2341329 w 3107995"/>
                    <a:gd name="connsiteY324" fmla="*/ 228763 h 3107975"/>
                    <a:gd name="connsiteX325" fmla="*/ 818782 w 3107995"/>
                    <a:gd name="connsiteY325" fmla="*/ 199120 h 3107975"/>
                    <a:gd name="connsiteX326" fmla="*/ 812664 w 3107995"/>
                    <a:gd name="connsiteY326" fmla="*/ 187890 h 3107975"/>
                    <a:gd name="connsiteX327" fmla="*/ 869651 w 3107995"/>
                    <a:gd name="connsiteY327" fmla="*/ 158411 h 3107975"/>
                    <a:gd name="connsiteX328" fmla="*/ 875293 w 3107995"/>
                    <a:gd name="connsiteY328" fmla="*/ 169883 h 3107975"/>
                    <a:gd name="connsiteX329" fmla="*/ 818782 w 3107995"/>
                    <a:gd name="connsiteY329" fmla="*/ 199120 h 3107975"/>
                    <a:gd name="connsiteX330" fmla="*/ 2229167 w 3107995"/>
                    <a:gd name="connsiteY330" fmla="*/ 168143 h 3107975"/>
                    <a:gd name="connsiteX331" fmla="*/ 2171319 w 3107995"/>
                    <a:gd name="connsiteY331" fmla="*/ 141369 h 3107975"/>
                    <a:gd name="connsiteX332" fmla="*/ 2176417 w 3107995"/>
                    <a:gd name="connsiteY332" fmla="*/ 129659 h 3107975"/>
                    <a:gd name="connsiteX333" fmla="*/ 2234786 w 3107995"/>
                    <a:gd name="connsiteY333" fmla="*/ 156657 h 3107975"/>
                    <a:gd name="connsiteX334" fmla="*/ 2229167 w 3107995"/>
                    <a:gd name="connsiteY334" fmla="*/ 168143 h 3107975"/>
                    <a:gd name="connsiteX335" fmla="*/ 932961 w 3107995"/>
                    <a:gd name="connsiteY335" fmla="*/ 143010 h 3107975"/>
                    <a:gd name="connsiteX336" fmla="*/ 927794 w 3107995"/>
                    <a:gd name="connsiteY336" fmla="*/ 131313 h 3107975"/>
                    <a:gd name="connsiteX337" fmla="*/ 961873 w 3107995"/>
                    <a:gd name="connsiteY337" fmla="*/ 116782 h 3107975"/>
                    <a:gd name="connsiteX338" fmla="*/ 987115 w 3107995"/>
                    <a:gd name="connsiteY338" fmla="*/ 106635 h 3107975"/>
                    <a:gd name="connsiteX339" fmla="*/ 991783 w 3107995"/>
                    <a:gd name="connsiteY339" fmla="*/ 118538 h 3107975"/>
                    <a:gd name="connsiteX340" fmla="*/ 966745 w 3107995"/>
                    <a:gd name="connsiteY340" fmla="*/ 128596 h 3107975"/>
                    <a:gd name="connsiteX341" fmla="*/ 932961 w 3107995"/>
                    <a:gd name="connsiteY341" fmla="*/ 143010 h 3107975"/>
                    <a:gd name="connsiteX342" fmla="*/ 2112360 w 3107995"/>
                    <a:gd name="connsiteY342" fmla="*/ 117034 h 3107975"/>
                    <a:gd name="connsiteX343" fmla="*/ 2052517 w 3107995"/>
                    <a:gd name="connsiteY343" fmla="*/ 95190 h 3107975"/>
                    <a:gd name="connsiteX344" fmla="*/ 2056642 w 3107995"/>
                    <a:gd name="connsiteY344" fmla="*/ 83095 h 3107975"/>
                    <a:gd name="connsiteX345" fmla="*/ 2117005 w 3107995"/>
                    <a:gd name="connsiteY345" fmla="*/ 105120 h 3107975"/>
                    <a:gd name="connsiteX346" fmla="*/ 2112360 w 3107995"/>
                    <a:gd name="connsiteY346" fmla="*/ 117034 h 3107975"/>
                    <a:gd name="connsiteX347" fmla="*/ 1051557 w 3107995"/>
                    <a:gd name="connsiteY347" fmla="*/ 96543 h 3107975"/>
                    <a:gd name="connsiteX348" fmla="*/ 1047388 w 3107995"/>
                    <a:gd name="connsiteY348" fmla="*/ 84459 h 3107975"/>
                    <a:gd name="connsiteX349" fmla="*/ 1108522 w 3107995"/>
                    <a:gd name="connsiteY349" fmla="*/ 64805 h 3107975"/>
                    <a:gd name="connsiteX350" fmla="*/ 1112170 w 3107995"/>
                    <a:gd name="connsiteY350" fmla="*/ 77050 h 3107975"/>
                    <a:gd name="connsiteX351" fmla="*/ 1051557 w 3107995"/>
                    <a:gd name="connsiteY351" fmla="*/ 96543 h 3107975"/>
                    <a:gd name="connsiteX352" fmla="*/ 1991814 w 3107995"/>
                    <a:gd name="connsiteY352" fmla="*/ 75858 h 3107975"/>
                    <a:gd name="connsiteX353" fmla="*/ 1930340 w 3107995"/>
                    <a:gd name="connsiteY353" fmla="*/ 59067 h 3107975"/>
                    <a:gd name="connsiteX354" fmla="*/ 1933467 w 3107995"/>
                    <a:gd name="connsiteY354" fmla="*/ 46673 h 3107975"/>
                    <a:gd name="connsiteX355" fmla="*/ 1995440 w 3107995"/>
                    <a:gd name="connsiteY355" fmla="*/ 63599 h 3107975"/>
                    <a:gd name="connsiteX356" fmla="*/ 1991814 w 3107995"/>
                    <a:gd name="connsiteY356" fmla="*/ 75858 h 3107975"/>
                    <a:gd name="connsiteX357" fmla="*/ 1173553 w 3107995"/>
                    <a:gd name="connsiteY357" fmla="*/ 60098 h 3107975"/>
                    <a:gd name="connsiteX358" fmla="*/ 1170404 w 3107995"/>
                    <a:gd name="connsiteY358" fmla="*/ 47708 h 3107975"/>
                    <a:gd name="connsiteX359" fmla="*/ 1232988 w 3107995"/>
                    <a:gd name="connsiteY359" fmla="*/ 33207 h 3107975"/>
                    <a:gd name="connsiteX360" fmla="*/ 1235593 w 3107995"/>
                    <a:gd name="connsiteY360" fmla="*/ 45715 h 3107975"/>
                    <a:gd name="connsiteX361" fmla="*/ 1173553 w 3107995"/>
                    <a:gd name="connsiteY361" fmla="*/ 60098 h 3107975"/>
                    <a:gd name="connsiteX362" fmla="*/ 1868255 w 3107995"/>
                    <a:gd name="connsiteY362" fmla="*/ 44849 h 3107975"/>
                    <a:gd name="connsiteX363" fmla="*/ 1805603 w 3107995"/>
                    <a:gd name="connsiteY363" fmla="*/ 33225 h 3107975"/>
                    <a:gd name="connsiteX364" fmla="*/ 1807688 w 3107995"/>
                    <a:gd name="connsiteY364" fmla="*/ 20611 h 3107975"/>
                    <a:gd name="connsiteX365" fmla="*/ 1870838 w 3107995"/>
                    <a:gd name="connsiteY365" fmla="*/ 32334 h 3107975"/>
                    <a:gd name="connsiteX366" fmla="*/ 1868255 w 3107995"/>
                    <a:gd name="connsiteY366" fmla="*/ 44849 h 3107975"/>
                    <a:gd name="connsiteX367" fmla="*/ 1298178 w 3107995"/>
                    <a:gd name="connsiteY367" fmla="*/ 33918 h 3107975"/>
                    <a:gd name="connsiteX368" fmla="*/ 1296071 w 3107995"/>
                    <a:gd name="connsiteY368" fmla="*/ 21311 h 3107975"/>
                    <a:gd name="connsiteX369" fmla="*/ 1359629 w 3107995"/>
                    <a:gd name="connsiteY369" fmla="*/ 12046 h 3107975"/>
                    <a:gd name="connsiteX370" fmla="*/ 1361192 w 3107995"/>
                    <a:gd name="connsiteY370" fmla="*/ 24728 h 3107975"/>
                    <a:gd name="connsiteX371" fmla="*/ 1298178 w 3107995"/>
                    <a:gd name="connsiteY371" fmla="*/ 33918 h 3107975"/>
                    <a:gd name="connsiteX372" fmla="*/ 1742543 w 3107995"/>
                    <a:gd name="connsiteY372" fmla="*/ 24200 h 3107975"/>
                    <a:gd name="connsiteX373" fmla="*/ 1679143 w 3107995"/>
                    <a:gd name="connsiteY373" fmla="*/ 17790 h 3107975"/>
                    <a:gd name="connsiteX374" fmla="*/ 1680163 w 3107995"/>
                    <a:gd name="connsiteY374" fmla="*/ 5051 h 3107975"/>
                    <a:gd name="connsiteX375" fmla="*/ 1744083 w 3107995"/>
                    <a:gd name="connsiteY375" fmla="*/ 11511 h 3107975"/>
                    <a:gd name="connsiteX376" fmla="*/ 1742543 w 3107995"/>
                    <a:gd name="connsiteY376" fmla="*/ 24200 h 3107975"/>
                    <a:gd name="connsiteX377" fmla="*/ 1424547 w 3107995"/>
                    <a:gd name="connsiteY377" fmla="*/ 18145 h 3107975"/>
                    <a:gd name="connsiteX378" fmla="*/ 1423505 w 3107995"/>
                    <a:gd name="connsiteY378" fmla="*/ 5406 h 3107975"/>
                    <a:gd name="connsiteX379" fmla="*/ 1487562 w 3107995"/>
                    <a:gd name="connsiteY379" fmla="*/ 1396 h 3107975"/>
                    <a:gd name="connsiteX380" fmla="*/ 1488105 w 3107995"/>
                    <a:gd name="connsiteY380" fmla="*/ 14166 h 3107975"/>
                    <a:gd name="connsiteX381" fmla="*/ 1424547 w 3107995"/>
                    <a:gd name="connsiteY381" fmla="*/ 18145 h 3107975"/>
                    <a:gd name="connsiteX382" fmla="*/ 1615517 w 3107995"/>
                    <a:gd name="connsiteY382" fmla="*/ 13987 h 3107975"/>
                    <a:gd name="connsiteX383" fmla="*/ 1553997 w 3107995"/>
                    <a:gd name="connsiteY383" fmla="*/ 12782 h 3107975"/>
                    <a:gd name="connsiteX384" fmla="*/ 1551799 w 3107995"/>
                    <a:gd name="connsiteY384" fmla="*/ 12784 h 3107975"/>
                    <a:gd name="connsiteX385" fmla="*/ 1551799 w 3107995"/>
                    <a:gd name="connsiteY385" fmla="*/ 2 h 3107975"/>
                    <a:gd name="connsiteX386" fmla="*/ 1553975 w 3107995"/>
                    <a:gd name="connsiteY386" fmla="*/ 0 h 3107975"/>
                    <a:gd name="connsiteX387" fmla="*/ 1616015 w 3107995"/>
                    <a:gd name="connsiteY387" fmla="*/ 1217 h 3107975"/>
                    <a:gd name="connsiteX388" fmla="*/ 1615517 w 3107995"/>
                    <a:gd name="connsiteY388" fmla="*/ 13987 h 31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3107995" h="3107975">
                      <a:moveTo>
                        <a:pt x="1554881" y="3107976"/>
                      </a:moveTo>
                      <a:lnTo>
                        <a:pt x="1553997" y="3107976"/>
                      </a:lnTo>
                      <a:cubicBezTo>
                        <a:pt x="1532948" y="3107976"/>
                        <a:pt x="1511671" y="3107568"/>
                        <a:pt x="1490711" y="3106729"/>
                      </a:cubicBezTo>
                      <a:lnTo>
                        <a:pt x="1491209" y="3093950"/>
                      </a:lnTo>
                      <a:cubicBezTo>
                        <a:pt x="1512010" y="3094788"/>
                        <a:pt x="1533129" y="3095196"/>
                        <a:pt x="1553997" y="3095196"/>
                      </a:cubicBezTo>
                      <a:lnTo>
                        <a:pt x="1554881" y="3107976"/>
                      </a:lnTo>
                      <a:close/>
                      <a:moveTo>
                        <a:pt x="1619097" y="3106639"/>
                      </a:moveTo>
                      <a:lnTo>
                        <a:pt x="1618575" y="3093859"/>
                      </a:lnTo>
                      <a:cubicBezTo>
                        <a:pt x="1639694" y="3092998"/>
                        <a:pt x="1661084" y="3091684"/>
                        <a:pt x="1682157" y="3089939"/>
                      </a:cubicBezTo>
                      <a:lnTo>
                        <a:pt x="1683199" y="3102696"/>
                      </a:lnTo>
                      <a:cubicBezTo>
                        <a:pt x="1661968" y="3104441"/>
                        <a:pt x="1640396" y="3105778"/>
                        <a:pt x="1619097" y="3106639"/>
                      </a:cubicBezTo>
                      <a:close/>
                      <a:moveTo>
                        <a:pt x="1426609" y="3102832"/>
                      </a:moveTo>
                      <a:cubicBezTo>
                        <a:pt x="1405332" y="3101110"/>
                        <a:pt x="1383829" y="3098912"/>
                        <a:pt x="1362733" y="3096329"/>
                      </a:cubicBezTo>
                      <a:lnTo>
                        <a:pt x="1364296" y="3083640"/>
                      </a:lnTo>
                      <a:cubicBezTo>
                        <a:pt x="1385233" y="3086200"/>
                        <a:pt x="1406533" y="3088376"/>
                        <a:pt x="1427651" y="3090098"/>
                      </a:cubicBezTo>
                      <a:lnTo>
                        <a:pt x="1426609" y="3102832"/>
                      </a:lnTo>
                      <a:close/>
                      <a:moveTo>
                        <a:pt x="1747075" y="3096102"/>
                      </a:moveTo>
                      <a:lnTo>
                        <a:pt x="1745512" y="3083413"/>
                      </a:lnTo>
                      <a:cubicBezTo>
                        <a:pt x="1766426" y="3080830"/>
                        <a:pt x="1787611" y="3077748"/>
                        <a:pt x="1808458" y="3074304"/>
                      </a:cubicBezTo>
                      <a:lnTo>
                        <a:pt x="1810565" y="3086903"/>
                      </a:lnTo>
                      <a:cubicBezTo>
                        <a:pt x="1789537" y="3090392"/>
                        <a:pt x="1768171" y="3093497"/>
                        <a:pt x="1747075" y="3096102"/>
                      </a:cubicBezTo>
                      <a:close/>
                      <a:moveTo>
                        <a:pt x="1299197" y="3087197"/>
                      </a:moveTo>
                      <a:cubicBezTo>
                        <a:pt x="1278102" y="3083708"/>
                        <a:pt x="1256870" y="3079742"/>
                        <a:pt x="1236070" y="3075437"/>
                      </a:cubicBezTo>
                      <a:lnTo>
                        <a:pt x="1238675" y="3062907"/>
                      </a:lnTo>
                      <a:cubicBezTo>
                        <a:pt x="1259295" y="3067212"/>
                        <a:pt x="1280368" y="3071132"/>
                        <a:pt x="1301260" y="3074576"/>
                      </a:cubicBezTo>
                      <a:lnTo>
                        <a:pt x="1299197" y="3087197"/>
                      </a:lnTo>
                      <a:close/>
                      <a:moveTo>
                        <a:pt x="1873625" y="3075075"/>
                      </a:moveTo>
                      <a:lnTo>
                        <a:pt x="1870997" y="3062567"/>
                      </a:lnTo>
                      <a:cubicBezTo>
                        <a:pt x="1891684" y="3058239"/>
                        <a:pt x="1912553" y="3053435"/>
                        <a:pt x="1933015" y="3048247"/>
                      </a:cubicBezTo>
                      <a:lnTo>
                        <a:pt x="1936141" y="3060641"/>
                      </a:lnTo>
                      <a:cubicBezTo>
                        <a:pt x="1915499" y="3065875"/>
                        <a:pt x="1894471" y="3070724"/>
                        <a:pt x="1873625" y="3075075"/>
                      </a:cubicBezTo>
                      <a:close/>
                      <a:moveTo>
                        <a:pt x="1173463" y="3061049"/>
                      </a:moveTo>
                      <a:cubicBezTo>
                        <a:pt x="1152821" y="3055860"/>
                        <a:pt x="1131974" y="3050150"/>
                        <a:pt x="1111536" y="3044077"/>
                      </a:cubicBezTo>
                      <a:lnTo>
                        <a:pt x="1115184" y="3031819"/>
                      </a:lnTo>
                      <a:cubicBezTo>
                        <a:pt x="1135441" y="3037846"/>
                        <a:pt x="1156106" y="3043488"/>
                        <a:pt x="1176590" y="3048654"/>
                      </a:cubicBezTo>
                      <a:lnTo>
                        <a:pt x="1173463" y="3061049"/>
                      </a:lnTo>
                      <a:close/>
                      <a:moveTo>
                        <a:pt x="1998023" y="3043624"/>
                      </a:moveTo>
                      <a:lnTo>
                        <a:pt x="1994374" y="3031366"/>
                      </a:lnTo>
                      <a:cubicBezTo>
                        <a:pt x="2014654" y="3025338"/>
                        <a:pt x="2035047" y="3018812"/>
                        <a:pt x="2054987" y="3011947"/>
                      </a:cubicBezTo>
                      <a:lnTo>
                        <a:pt x="2059134" y="3024047"/>
                      </a:lnTo>
                      <a:cubicBezTo>
                        <a:pt x="2039013" y="3030958"/>
                        <a:pt x="2018461" y="3037551"/>
                        <a:pt x="1998023" y="3043624"/>
                      </a:cubicBezTo>
                      <a:close/>
                      <a:moveTo>
                        <a:pt x="1050356" y="3024545"/>
                      </a:moveTo>
                      <a:cubicBezTo>
                        <a:pt x="1030122" y="3017612"/>
                        <a:pt x="1009774" y="3010179"/>
                        <a:pt x="989902" y="3002430"/>
                      </a:cubicBezTo>
                      <a:lnTo>
                        <a:pt x="994547" y="2990511"/>
                      </a:lnTo>
                      <a:cubicBezTo>
                        <a:pt x="1014261" y="2998193"/>
                        <a:pt x="1034427" y="3005580"/>
                        <a:pt x="1054503" y="3012445"/>
                      </a:cubicBezTo>
                      <a:lnTo>
                        <a:pt x="1050356" y="3024545"/>
                      </a:lnTo>
                      <a:close/>
                      <a:moveTo>
                        <a:pt x="2119407" y="3001932"/>
                      </a:moveTo>
                      <a:lnTo>
                        <a:pt x="2114762" y="2990013"/>
                      </a:lnTo>
                      <a:cubicBezTo>
                        <a:pt x="2134453" y="2982331"/>
                        <a:pt x="2154211" y="2974129"/>
                        <a:pt x="2173539" y="2965632"/>
                      </a:cubicBezTo>
                      <a:lnTo>
                        <a:pt x="2178683" y="2977324"/>
                      </a:lnTo>
                      <a:cubicBezTo>
                        <a:pt x="2159196" y="2985889"/>
                        <a:pt x="2139257" y="2994160"/>
                        <a:pt x="2119407" y="3001932"/>
                      </a:cubicBezTo>
                      <a:close/>
                      <a:moveTo>
                        <a:pt x="930422" y="2977800"/>
                      </a:moveTo>
                      <a:cubicBezTo>
                        <a:pt x="910823" y="2969212"/>
                        <a:pt x="891177" y="2960103"/>
                        <a:pt x="872053" y="2950745"/>
                      </a:cubicBezTo>
                      <a:lnTo>
                        <a:pt x="877672" y="2939257"/>
                      </a:lnTo>
                      <a:cubicBezTo>
                        <a:pt x="896638" y="2948547"/>
                        <a:pt x="916125" y="2957565"/>
                        <a:pt x="935566" y="2966108"/>
                      </a:cubicBezTo>
                      <a:lnTo>
                        <a:pt x="930422" y="2977800"/>
                      </a:lnTo>
                      <a:close/>
                      <a:moveTo>
                        <a:pt x="2236894" y="2950292"/>
                      </a:moveTo>
                      <a:lnTo>
                        <a:pt x="2231274" y="2938804"/>
                      </a:lnTo>
                      <a:cubicBezTo>
                        <a:pt x="2250308" y="2929468"/>
                        <a:pt x="2269364" y="2919657"/>
                        <a:pt x="2287876" y="2909596"/>
                      </a:cubicBezTo>
                      <a:lnTo>
                        <a:pt x="2293949" y="2920835"/>
                      </a:lnTo>
                      <a:cubicBezTo>
                        <a:pt x="2275301" y="2930964"/>
                        <a:pt x="2256085" y="2940866"/>
                        <a:pt x="2236894" y="2950292"/>
                      </a:cubicBezTo>
                      <a:close/>
                      <a:moveTo>
                        <a:pt x="814862" y="2921288"/>
                      </a:moveTo>
                      <a:cubicBezTo>
                        <a:pt x="796055" y="2911069"/>
                        <a:pt x="777225" y="2900374"/>
                        <a:pt x="758985" y="2889475"/>
                      </a:cubicBezTo>
                      <a:lnTo>
                        <a:pt x="765533" y="2878508"/>
                      </a:lnTo>
                      <a:cubicBezTo>
                        <a:pt x="783638" y="2889317"/>
                        <a:pt x="802286" y="2899921"/>
                        <a:pt x="820957" y="2910049"/>
                      </a:cubicBezTo>
                      <a:lnTo>
                        <a:pt x="814862" y="2921288"/>
                      </a:lnTo>
                      <a:close/>
                      <a:moveTo>
                        <a:pt x="2349780" y="2889067"/>
                      </a:moveTo>
                      <a:lnTo>
                        <a:pt x="2343210" y="2878100"/>
                      </a:lnTo>
                      <a:cubicBezTo>
                        <a:pt x="2361405" y="2867224"/>
                        <a:pt x="2379577" y="2855872"/>
                        <a:pt x="2397183" y="2844316"/>
                      </a:cubicBezTo>
                      <a:lnTo>
                        <a:pt x="2404207" y="2855011"/>
                      </a:lnTo>
                      <a:cubicBezTo>
                        <a:pt x="2386420" y="2866658"/>
                        <a:pt x="2368112" y="2878100"/>
                        <a:pt x="2349780" y="2889067"/>
                      </a:cubicBezTo>
                      <a:close/>
                      <a:moveTo>
                        <a:pt x="704467" y="2855419"/>
                      </a:moveTo>
                      <a:cubicBezTo>
                        <a:pt x="686567" y="2843727"/>
                        <a:pt x="668734" y="2831513"/>
                        <a:pt x="651400" y="2819119"/>
                      </a:cubicBezTo>
                      <a:lnTo>
                        <a:pt x="658832" y="2808718"/>
                      </a:lnTo>
                      <a:cubicBezTo>
                        <a:pt x="676030" y="2821022"/>
                        <a:pt x="693727" y="2833122"/>
                        <a:pt x="711446" y="2844724"/>
                      </a:cubicBezTo>
                      <a:lnTo>
                        <a:pt x="704467" y="2855419"/>
                      </a:lnTo>
                      <a:close/>
                      <a:moveTo>
                        <a:pt x="2457162" y="2818734"/>
                      </a:moveTo>
                      <a:lnTo>
                        <a:pt x="2449730" y="2808333"/>
                      </a:lnTo>
                      <a:cubicBezTo>
                        <a:pt x="2466837" y="2796097"/>
                        <a:pt x="2484013" y="2783272"/>
                        <a:pt x="2500758" y="2770221"/>
                      </a:cubicBezTo>
                      <a:lnTo>
                        <a:pt x="2508620" y="2780304"/>
                      </a:lnTo>
                      <a:cubicBezTo>
                        <a:pt x="2491739" y="2793469"/>
                        <a:pt x="2474428" y="2806407"/>
                        <a:pt x="2457162" y="2818734"/>
                      </a:cubicBezTo>
                      <a:close/>
                      <a:moveTo>
                        <a:pt x="599919" y="2780689"/>
                      </a:moveTo>
                      <a:cubicBezTo>
                        <a:pt x="583151" y="2767638"/>
                        <a:pt x="566361" y="2753997"/>
                        <a:pt x="550047" y="2740175"/>
                      </a:cubicBezTo>
                      <a:lnTo>
                        <a:pt x="558317" y="2730432"/>
                      </a:lnTo>
                      <a:cubicBezTo>
                        <a:pt x="574495" y="2744140"/>
                        <a:pt x="591127" y="2757645"/>
                        <a:pt x="607782" y="2770606"/>
                      </a:cubicBezTo>
                      <a:lnTo>
                        <a:pt x="599919" y="2780689"/>
                      </a:lnTo>
                      <a:close/>
                      <a:moveTo>
                        <a:pt x="2558424" y="2739790"/>
                      </a:moveTo>
                      <a:lnTo>
                        <a:pt x="2550176" y="2730046"/>
                      </a:lnTo>
                      <a:cubicBezTo>
                        <a:pt x="2566333" y="2716338"/>
                        <a:pt x="2582398" y="2702131"/>
                        <a:pt x="2597896" y="2687855"/>
                      </a:cubicBezTo>
                      <a:lnTo>
                        <a:pt x="2606553" y="2697259"/>
                      </a:lnTo>
                      <a:cubicBezTo>
                        <a:pt x="2590917" y="2711647"/>
                        <a:pt x="2574716" y="2725968"/>
                        <a:pt x="2558424" y="2739790"/>
                      </a:cubicBezTo>
                      <a:close/>
                      <a:moveTo>
                        <a:pt x="501896" y="2697644"/>
                      </a:moveTo>
                      <a:cubicBezTo>
                        <a:pt x="486171" y="2683165"/>
                        <a:pt x="470581" y="2668210"/>
                        <a:pt x="455558" y="2653187"/>
                      </a:cubicBezTo>
                      <a:lnTo>
                        <a:pt x="464599" y="2644146"/>
                      </a:lnTo>
                      <a:cubicBezTo>
                        <a:pt x="479486" y="2659033"/>
                        <a:pt x="494962" y="2673875"/>
                        <a:pt x="510574" y="2688241"/>
                      </a:cubicBezTo>
                      <a:lnTo>
                        <a:pt x="501896" y="2697644"/>
                      </a:lnTo>
                      <a:close/>
                      <a:moveTo>
                        <a:pt x="2652913" y="2652779"/>
                      </a:moveTo>
                      <a:lnTo>
                        <a:pt x="2643871" y="2643739"/>
                      </a:lnTo>
                      <a:cubicBezTo>
                        <a:pt x="2658826" y="2628784"/>
                        <a:pt x="2673645" y="2613330"/>
                        <a:pt x="2687966" y="2597786"/>
                      </a:cubicBezTo>
                      <a:lnTo>
                        <a:pt x="2697392" y="2606442"/>
                      </a:lnTo>
                      <a:cubicBezTo>
                        <a:pt x="2682936" y="2622122"/>
                        <a:pt x="2667981" y="2637711"/>
                        <a:pt x="2652913" y="2652779"/>
                      </a:cubicBezTo>
                      <a:close/>
                      <a:moveTo>
                        <a:pt x="411079" y="2606895"/>
                      </a:moveTo>
                      <a:cubicBezTo>
                        <a:pt x="396622" y="2591215"/>
                        <a:pt x="382325" y="2575036"/>
                        <a:pt x="368548" y="2558813"/>
                      </a:cubicBezTo>
                      <a:lnTo>
                        <a:pt x="378314" y="2550542"/>
                      </a:lnTo>
                      <a:cubicBezTo>
                        <a:pt x="391955" y="2566630"/>
                        <a:pt x="406139" y="2582672"/>
                        <a:pt x="420459" y="2598239"/>
                      </a:cubicBezTo>
                      <a:lnTo>
                        <a:pt x="411079" y="2606895"/>
                      </a:lnTo>
                      <a:close/>
                      <a:moveTo>
                        <a:pt x="2739923" y="2558314"/>
                      </a:moveTo>
                      <a:lnTo>
                        <a:pt x="2730157" y="2550044"/>
                      </a:lnTo>
                      <a:cubicBezTo>
                        <a:pt x="2743843" y="2533910"/>
                        <a:pt x="2757348" y="2517279"/>
                        <a:pt x="2770354" y="2500602"/>
                      </a:cubicBezTo>
                      <a:lnTo>
                        <a:pt x="2780437" y="2508464"/>
                      </a:lnTo>
                      <a:cubicBezTo>
                        <a:pt x="2767317" y="2525277"/>
                        <a:pt x="2753700" y="2542045"/>
                        <a:pt x="2739923" y="2558314"/>
                      </a:cubicBezTo>
                      <a:close/>
                      <a:moveTo>
                        <a:pt x="328034" y="2509031"/>
                      </a:moveTo>
                      <a:cubicBezTo>
                        <a:pt x="314937" y="2492241"/>
                        <a:pt x="302021" y="2474952"/>
                        <a:pt x="289627" y="2457640"/>
                      </a:cubicBezTo>
                      <a:lnTo>
                        <a:pt x="300027" y="2450208"/>
                      </a:lnTo>
                      <a:cubicBezTo>
                        <a:pt x="312308" y="2467361"/>
                        <a:pt x="325134" y="2484514"/>
                        <a:pt x="338117" y="2501168"/>
                      </a:cubicBezTo>
                      <a:lnTo>
                        <a:pt x="328034" y="2509031"/>
                      </a:lnTo>
                      <a:close/>
                      <a:moveTo>
                        <a:pt x="2818867" y="2457006"/>
                      </a:moveTo>
                      <a:lnTo>
                        <a:pt x="2808466" y="2449574"/>
                      </a:lnTo>
                      <a:cubicBezTo>
                        <a:pt x="2820771" y="2432330"/>
                        <a:pt x="2832892" y="2414656"/>
                        <a:pt x="2844449" y="2397005"/>
                      </a:cubicBezTo>
                      <a:lnTo>
                        <a:pt x="2855121" y="2404006"/>
                      </a:lnTo>
                      <a:cubicBezTo>
                        <a:pt x="2843497" y="2421794"/>
                        <a:pt x="2831284" y="2439626"/>
                        <a:pt x="2818867" y="2457006"/>
                      </a:cubicBezTo>
                      <a:close/>
                      <a:moveTo>
                        <a:pt x="253372" y="2404732"/>
                      </a:moveTo>
                      <a:cubicBezTo>
                        <a:pt x="241590" y="2386740"/>
                        <a:pt x="230147" y="2368455"/>
                        <a:pt x="219316" y="2350373"/>
                      </a:cubicBezTo>
                      <a:lnTo>
                        <a:pt x="230306" y="2343824"/>
                      </a:lnTo>
                      <a:cubicBezTo>
                        <a:pt x="241023" y="2361747"/>
                        <a:pt x="252375" y="2379897"/>
                        <a:pt x="264045" y="2397707"/>
                      </a:cubicBezTo>
                      <a:lnTo>
                        <a:pt x="253372" y="2404732"/>
                      </a:lnTo>
                      <a:close/>
                      <a:moveTo>
                        <a:pt x="2889178" y="2349534"/>
                      </a:moveTo>
                      <a:lnTo>
                        <a:pt x="2878233" y="2342986"/>
                      </a:lnTo>
                      <a:cubicBezTo>
                        <a:pt x="2888996" y="2324972"/>
                        <a:pt x="2899600" y="2306346"/>
                        <a:pt x="2909752" y="2287630"/>
                      </a:cubicBezTo>
                      <a:lnTo>
                        <a:pt x="2920991" y="2293725"/>
                      </a:lnTo>
                      <a:cubicBezTo>
                        <a:pt x="2910749" y="2312600"/>
                        <a:pt x="2900054" y="2331385"/>
                        <a:pt x="2889178" y="2349534"/>
                      </a:cubicBezTo>
                      <a:close/>
                      <a:moveTo>
                        <a:pt x="187548" y="2294677"/>
                      </a:moveTo>
                      <a:cubicBezTo>
                        <a:pt x="177352" y="2275893"/>
                        <a:pt x="167450" y="2256746"/>
                        <a:pt x="158137" y="2237735"/>
                      </a:cubicBezTo>
                      <a:lnTo>
                        <a:pt x="169625" y="2232115"/>
                      </a:lnTo>
                      <a:cubicBezTo>
                        <a:pt x="178847" y="2250968"/>
                        <a:pt x="188659" y="2269956"/>
                        <a:pt x="198787" y="2288582"/>
                      </a:cubicBezTo>
                      <a:lnTo>
                        <a:pt x="187548" y="2294677"/>
                      </a:lnTo>
                      <a:close/>
                      <a:moveTo>
                        <a:pt x="2950448" y="2236625"/>
                      </a:moveTo>
                      <a:lnTo>
                        <a:pt x="2938959" y="2231028"/>
                      </a:lnTo>
                      <a:cubicBezTo>
                        <a:pt x="2948340" y="2211813"/>
                        <a:pt x="2957358" y="2192372"/>
                        <a:pt x="2965765" y="2173225"/>
                      </a:cubicBezTo>
                      <a:lnTo>
                        <a:pt x="2977479" y="2178368"/>
                      </a:lnTo>
                      <a:cubicBezTo>
                        <a:pt x="2969005" y="2197674"/>
                        <a:pt x="2959896" y="2217274"/>
                        <a:pt x="2950448" y="2236625"/>
                      </a:cubicBezTo>
                      <a:close/>
                      <a:moveTo>
                        <a:pt x="131105" y="2179660"/>
                      </a:moveTo>
                      <a:cubicBezTo>
                        <a:pt x="122562" y="2160264"/>
                        <a:pt x="114292" y="2140369"/>
                        <a:pt x="106497" y="2120520"/>
                      </a:cubicBezTo>
                      <a:lnTo>
                        <a:pt x="118416" y="2115852"/>
                      </a:lnTo>
                      <a:cubicBezTo>
                        <a:pt x="126120" y="2135543"/>
                        <a:pt x="134322" y="2155256"/>
                        <a:pt x="142797" y="2174494"/>
                      </a:cubicBezTo>
                      <a:lnTo>
                        <a:pt x="131105" y="2179660"/>
                      </a:lnTo>
                      <a:close/>
                      <a:moveTo>
                        <a:pt x="3002088" y="2119024"/>
                      </a:moveTo>
                      <a:lnTo>
                        <a:pt x="2990169" y="2114380"/>
                      </a:lnTo>
                      <a:cubicBezTo>
                        <a:pt x="2997850" y="2094757"/>
                        <a:pt x="3005214" y="2074613"/>
                        <a:pt x="3012103" y="2054560"/>
                      </a:cubicBezTo>
                      <a:lnTo>
                        <a:pt x="3024202" y="2058729"/>
                      </a:lnTo>
                      <a:cubicBezTo>
                        <a:pt x="3017246" y="2078941"/>
                        <a:pt x="3009814" y="2099221"/>
                        <a:pt x="3002088" y="2119024"/>
                      </a:cubicBezTo>
                      <a:close/>
                      <a:moveTo>
                        <a:pt x="84337" y="2060247"/>
                      </a:moveTo>
                      <a:cubicBezTo>
                        <a:pt x="77357" y="2039990"/>
                        <a:pt x="70741" y="2019416"/>
                        <a:pt x="64691" y="1999113"/>
                      </a:cubicBezTo>
                      <a:lnTo>
                        <a:pt x="76950" y="1995465"/>
                      </a:lnTo>
                      <a:cubicBezTo>
                        <a:pt x="82954" y="2015586"/>
                        <a:pt x="89503" y="2036002"/>
                        <a:pt x="96436" y="2056078"/>
                      </a:cubicBezTo>
                      <a:lnTo>
                        <a:pt x="84337" y="2060247"/>
                      </a:lnTo>
                      <a:close/>
                      <a:moveTo>
                        <a:pt x="3043780" y="1997527"/>
                      </a:moveTo>
                      <a:lnTo>
                        <a:pt x="3031521" y="1993879"/>
                      </a:lnTo>
                      <a:cubicBezTo>
                        <a:pt x="3037571" y="1973599"/>
                        <a:pt x="3043236" y="1952934"/>
                        <a:pt x="3048403" y="1932473"/>
                      </a:cubicBezTo>
                      <a:lnTo>
                        <a:pt x="3060796" y="1935600"/>
                      </a:lnTo>
                      <a:cubicBezTo>
                        <a:pt x="3055585" y="1956242"/>
                        <a:pt x="3049852" y="1977089"/>
                        <a:pt x="3043780" y="1997527"/>
                      </a:cubicBezTo>
                      <a:close/>
                      <a:moveTo>
                        <a:pt x="47629" y="1937209"/>
                      </a:moveTo>
                      <a:cubicBezTo>
                        <a:pt x="42349" y="1916453"/>
                        <a:pt x="37477" y="1895403"/>
                        <a:pt x="33150" y="1874647"/>
                      </a:cubicBezTo>
                      <a:lnTo>
                        <a:pt x="45658" y="1872019"/>
                      </a:lnTo>
                      <a:cubicBezTo>
                        <a:pt x="49963" y="1892593"/>
                        <a:pt x="54789" y="1913462"/>
                        <a:pt x="60024" y="1934059"/>
                      </a:cubicBezTo>
                      <a:lnTo>
                        <a:pt x="47629" y="1937209"/>
                      </a:lnTo>
                      <a:close/>
                      <a:moveTo>
                        <a:pt x="3075230" y="1872993"/>
                      </a:moveTo>
                      <a:lnTo>
                        <a:pt x="3062723" y="1870387"/>
                      </a:lnTo>
                      <a:cubicBezTo>
                        <a:pt x="3067028" y="1849768"/>
                        <a:pt x="3070948" y="1828695"/>
                        <a:pt x="3074415" y="1807758"/>
                      </a:cubicBezTo>
                      <a:lnTo>
                        <a:pt x="3087036" y="1809843"/>
                      </a:lnTo>
                      <a:cubicBezTo>
                        <a:pt x="3083546" y="1830961"/>
                        <a:pt x="3079559" y="1852192"/>
                        <a:pt x="3075230" y="1872993"/>
                      </a:cubicBezTo>
                      <a:close/>
                      <a:moveTo>
                        <a:pt x="21254" y="1811542"/>
                      </a:moveTo>
                      <a:cubicBezTo>
                        <a:pt x="17764" y="1790628"/>
                        <a:pt x="14660" y="1769238"/>
                        <a:pt x="12009" y="1748006"/>
                      </a:cubicBezTo>
                      <a:lnTo>
                        <a:pt x="24698" y="1746420"/>
                      </a:lnTo>
                      <a:cubicBezTo>
                        <a:pt x="27304" y="1767493"/>
                        <a:pt x="30408" y="1788679"/>
                        <a:pt x="33852" y="1809435"/>
                      </a:cubicBezTo>
                      <a:lnTo>
                        <a:pt x="21254" y="1811542"/>
                      </a:lnTo>
                      <a:close/>
                      <a:moveTo>
                        <a:pt x="3096212" y="1746239"/>
                      </a:moveTo>
                      <a:lnTo>
                        <a:pt x="3083546" y="1744676"/>
                      </a:lnTo>
                      <a:cubicBezTo>
                        <a:pt x="3086106" y="1723784"/>
                        <a:pt x="3088305" y="1702462"/>
                        <a:pt x="3090026" y="1681298"/>
                      </a:cubicBezTo>
                      <a:lnTo>
                        <a:pt x="3102761" y="1682341"/>
                      </a:lnTo>
                      <a:cubicBezTo>
                        <a:pt x="3101016" y="1703686"/>
                        <a:pt x="3098819" y="1725189"/>
                        <a:pt x="3096212" y="1746239"/>
                      </a:cubicBezTo>
                      <a:close/>
                      <a:moveTo>
                        <a:pt x="5393" y="1684154"/>
                      </a:moveTo>
                      <a:cubicBezTo>
                        <a:pt x="3648" y="1663103"/>
                        <a:pt x="2289" y="1641532"/>
                        <a:pt x="1382" y="1620051"/>
                      </a:cubicBezTo>
                      <a:lnTo>
                        <a:pt x="14162" y="1619507"/>
                      </a:lnTo>
                      <a:cubicBezTo>
                        <a:pt x="15045" y="1640830"/>
                        <a:pt x="16382" y="1662219"/>
                        <a:pt x="18127" y="1683088"/>
                      </a:cubicBezTo>
                      <a:lnTo>
                        <a:pt x="5393" y="1684154"/>
                      </a:lnTo>
                      <a:close/>
                      <a:moveTo>
                        <a:pt x="3106681" y="1618193"/>
                      </a:moveTo>
                      <a:lnTo>
                        <a:pt x="3093901" y="1617672"/>
                      </a:lnTo>
                      <a:cubicBezTo>
                        <a:pt x="3094763" y="1596554"/>
                        <a:pt x="3095215" y="1575119"/>
                        <a:pt x="3095215" y="1554000"/>
                      </a:cubicBezTo>
                      <a:lnTo>
                        <a:pt x="3095215" y="1550805"/>
                      </a:lnTo>
                      <a:lnTo>
                        <a:pt x="3107995" y="1550805"/>
                      </a:lnTo>
                      <a:lnTo>
                        <a:pt x="3107995" y="1554000"/>
                      </a:lnTo>
                      <a:cubicBezTo>
                        <a:pt x="3107995" y="1575300"/>
                        <a:pt x="3107565" y="1596894"/>
                        <a:pt x="3106681" y="1618193"/>
                      </a:cubicBezTo>
                      <a:close/>
                      <a:moveTo>
                        <a:pt x="12802" y="1555858"/>
                      </a:moveTo>
                      <a:lnTo>
                        <a:pt x="23" y="1555858"/>
                      </a:lnTo>
                      <a:lnTo>
                        <a:pt x="0" y="1554114"/>
                      </a:lnTo>
                      <a:cubicBezTo>
                        <a:pt x="0" y="1533313"/>
                        <a:pt x="430" y="1512330"/>
                        <a:pt x="1223" y="1491643"/>
                      </a:cubicBezTo>
                      <a:lnTo>
                        <a:pt x="14026" y="1492164"/>
                      </a:lnTo>
                      <a:cubicBezTo>
                        <a:pt x="13210" y="1512670"/>
                        <a:pt x="12802" y="1533494"/>
                        <a:pt x="12802" y="1554000"/>
                      </a:cubicBezTo>
                      <a:lnTo>
                        <a:pt x="12802" y="1555858"/>
                      </a:lnTo>
                      <a:close/>
                      <a:moveTo>
                        <a:pt x="3093766" y="1487134"/>
                      </a:moveTo>
                      <a:cubicBezTo>
                        <a:pt x="3092882" y="1466034"/>
                        <a:pt x="3091522" y="1444650"/>
                        <a:pt x="3089755" y="1423582"/>
                      </a:cubicBezTo>
                      <a:lnTo>
                        <a:pt x="3102489" y="1422515"/>
                      </a:lnTo>
                      <a:cubicBezTo>
                        <a:pt x="3104279" y="1443755"/>
                        <a:pt x="3105639" y="1465315"/>
                        <a:pt x="3106568" y="1486590"/>
                      </a:cubicBezTo>
                      <a:lnTo>
                        <a:pt x="3093766" y="1487134"/>
                      </a:lnTo>
                      <a:close/>
                      <a:moveTo>
                        <a:pt x="17832" y="1428581"/>
                      </a:moveTo>
                      <a:lnTo>
                        <a:pt x="5098" y="1427550"/>
                      </a:lnTo>
                      <a:cubicBezTo>
                        <a:pt x="6820" y="1406218"/>
                        <a:pt x="8996" y="1384726"/>
                        <a:pt x="11556" y="1363665"/>
                      </a:cubicBezTo>
                      <a:lnTo>
                        <a:pt x="24245" y="1365213"/>
                      </a:lnTo>
                      <a:cubicBezTo>
                        <a:pt x="21684" y="1386104"/>
                        <a:pt x="19532" y="1407422"/>
                        <a:pt x="17832" y="1428581"/>
                      </a:cubicBezTo>
                      <a:close/>
                      <a:moveTo>
                        <a:pt x="3083161" y="1360236"/>
                      </a:moveTo>
                      <a:cubicBezTo>
                        <a:pt x="3080532" y="1339377"/>
                        <a:pt x="3077429" y="1318175"/>
                        <a:pt x="3073916" y="1297222"/>
                      </a:cubicBezTo>
                      <a:lnTo>
                        <a:pt x="3086537" y="1295112"/>
                      </a:lnTo>
                      <a:cubicBezTo>
                        <a:pt x="3090072" y="1316237"/>
                        <a:pt x="3093199" y="1337614"/>
                        <a:pt x="3095827" y="1358648"/>
                      </a:cubicBezTo>
                      <a:lnTo>
                        <a:pt x="3083161" y="1360236"/>
                      </a:lnTo>
                      <a:close/>
                      <a:moveTo>
                        <a:pt x="33241" y="1302168"/>
                      </a:moveTo>
                      <a:lnTo>
                        <a:pt x="20642" y="1300097"/>
                      </a:lnTo>
                      <a:cubicBezTo>
                        <a:pt x="24109" y="1278991"/>
                        <a:pt x="28052" y="1257748"/>
                        <a:pt x="32379" y="1236954"/>
                      </a:cubicBezTo>
                      <a:lnTo>
                        <a:pt x="44887" y="1239550"/>
                      </a:lnTo>
                      <a:cubicBezTo>
                        <a:pt x="40605" y="1260172"/>
                        <a:pt x="36685" y="1281241"/>
                        <a:pt x="33241" y="1302168"/>
                      </a:cubicBezTo>
                      <a:close/>
                      <a:moveTo>
                        <a:pt x="3062089" y="1234642"/>
                      </a:moveTo>
                      <a:cubicBezTo>
                        <a:pt x="3057715" y="1213977"/>
                        <a:pt x="3052866" y="1193104"/>
                        <a:pt x="3047655" y="1172607"/>
                      </a:cubicBezTo>
                      <a:lnTo>
                        <a:pt x="3060048" y="1169455"/>
                      </a:lnTo>
                      <a:cubicBezTo>
                        <a:pt x="3065306" y="1190120"/>
                        <a:pt x="3070200" y="1211168"/>
                        <a:pt x="3074596" y="1232007"/>
                      </a:cubicBezTo>
                      <a:lnTo>
                        <a:pt x="3062089" y="1234642"/>
                      </a:lnTo>
                      <a:close/>
                      <a:moveTo>
                        <a:pt x="59117" y="1177467"/>
                      </a:moveTo>
                      <a:lnTo>
                        <a:pt x="46700" y="1174351"/>
                      </a:lnTo>
                      <a:cubicBezTo>
                        <a:pt x="51957" y="1153476"/>
                        <a:pt x="57667" y="1132589"/>
                        <a:pt x="63694" y="1112273"/>
                      </a:cubicBezTo>
                      <a:lnTo>
                        <a:pt x="75953" y="1115905"/>
                      </a:lnTo>
                      <a:cubicBezTo>
                        <a:pt x="69971" y="1136051"/>
                        <a:pt x="64306" y="1156763"/>
                        <a:pt x="59117" y="1177467"/>
                      </a:cubicBezTo>
                      <a:close/>
                      <a:moveTo>
                        <a:pt x="3030728" y="1111359"/>
                      </a:moveTo>
                      <a:cubicBezTo>
                        <a:pt x="3024656" y="1091168"/>
                        <a:pt x="3018107" y="1070811"/>
                        <a:pt x="3011219" y="1050853"/>
                      </a:cubicBezTo>
                      <a:lnTo>
                        <a:pt x="3023296" y="1046684"/>
                      </a:lnTo>
                      <a:cubicBezTo>
                        <a:pt x="3030252" y="1066807"/>
                        <a:pt x="3036868" y="1087332"/>
                        <a:pt x="3042941" y="1107695"/>
                      </a:cubicBezTo>
                      <a:lnTo>
                        <a:pt x="3030728" y="1111359"/>
                      </a:lnTo>
                      <a:close/>
                      <a:moveTo>
                        <a:pt x="95326" y="1055118"/>
                      </a:moveTo>
                      <a:lnTo>
                        <a:pt x="83226" y="1050980"/>
                      </a:lnTo>
                      <a:cubicBezTo>
                        <a:pt x="90160" y="1030725"/>
                        <a:pt x="97592" y="1010400"/>
                        <a:pt x="105296" y="990564"/>
                      </a:cubicBezTo>
                      <a:lnTo>
                        <a:pt x="117215" y="995203"/>
                      </a:lnTo>
                      <a:cubicBezTo>
                        <a:pt x="109556" y="1014873"/>
                        <a:pt x="102192" y="1035028"/>
                        <a:pt x="95326" y="1055118"/>
                      </a:cubicBezTo>
                      <a:close/>
                      <a:moveTo>
                        <a:pt x="2989239" y="991199"/>
                      </a:moveTo>
                      <a:cubicBezTo>
                        <a:pt x="2981559" y="971576"/>
                        <a:pt x="2973333" y="951824"/>
                        <a:pt x="2964790" y="932487"/>
                      </a:cubicBezTo>
                      <a:lnTo>
                        <a:pt x="2976482" y="927332"/>
                      </a:lnTo>
                      <a:cubicBezTo>
                        <a:pt x="2985070" y="946824"/>
                        <a:pt x="2993386" y="966745"/>
                        <a:pt x="3001158" y="986531"/>
                      </a:cubicBezTo>
                      <a:lnTo>
                        <a:pt x="2989239" y="991199"/>
                      </a:lnTo>
                      <a:close/>
                      <a:moveTo>
                        <a:pt x="141573" y="936260"/>
                      </a:moveTo>
                      <a:lnTo>
                        <a:pt x="129881" y="931132"/>
                      </a:lnTo>
                      <a:cubicBezTo>
                        <a:pt x="138378" y="911704"/>
                        <a:pt x="147464" y="892075"/>
                        <a:pt x="156891" y="872790"/>
                      </a:cubicBezTo>
                      <a:lnTo>
                        <a:pt x="168378" y="878396"/>
                      </a:lnTo>
                      <a:cubicBezTo>
                        <a:pt x="159021" y="897527"/>
                        <a:pt x="150025" y="916995"/>
                        <a:pt x="141573" y="936260"/>
                      </a:cubicBezTo>
                      <a:close/>
                      <a:moveTo>
                        <a:pt x="2937917" y="874827"/>
                      </a:moveTo>
                      <a:cubicBezTo>
                        <a:pt x="2928717" y="856067"/>
                        <a:pt x="2918860" y="837059"/>
                        <a:pt x="2908687" y="818324"/>
                      </a:cubicBezTo>
                      <a:lnTo>
                        <a:pt x="2919904" y="812218"/>
                      </a:lnTo>
                      <a:cubicBezTo>
                        <a:pt x="2930190" y="831109"/>
                        <a:pt x="2940092" y="850276"/>
                        <a:pt x="2949406" y="869192"/>
                      </a:cubicBezTo>
                      <a:lnTo>
                        <a:pt x="2937917" y="874827"/>
                      </a:lnTo>
                      <a:close/>
                      <a:moveTo>
                        <a:pt x="197518" y="821698"/>
                      </a:moveTo>
                      <a:lnTo>
                        <a:pt x="186302" y="815619"/>
                      </a:lnTo>
                      <a:cubicBezTo>
                        <a:pt x="196385" y="796957"/>
                        <a:pt x="207057" y="778150"/>
                        <a:pt x="218047" y="759728"/>
                      </a:cubicBezTo>
                      <a:lnTo>
                        <a:pt x="229037" y="766270"/>
                      </a:lnTo>
                      <a:cubicBezTo>
                        <a:pt x="218138" y="784542"/>
                        <a:pt x="207533" y="803193"/>
                        <a:pt x="197518" y="821698"/>
                      </a:cubicBezTo>
                      <a:close/>
                      <a:moveTo>
                        <a:pt x="2877101" y="763075"/>
                      </a:moveTo>
                      <a:cubicBezTo>
                        <a:pt x="2866201" y="744894"/>
                        <a:pt x="2854827" y="726753"/>
                        <a:pt x="2843270" y="709158"/>
                      </a:cubicBezTo>
                      <a:lnTo>
                        <a:pt x="2853966" y="702143"/>
                      </a:lnTo>
                      <a:cubicBezTo>
                        <a:pt x="2865612" y="719885"/>
                        <a:pt x="2877077" y="738175"/>
                        <a:pt x="2888067" y="756504"/>
                      </a:cubicBezTo>
                      <a:lnTo>
                        <a:pt x="2877101" y="763075"/>
                      </a:lnTo>
                      <a:close/>
                      <a:moveTo>
                        <a:pt x="262776" y="712203"/>
                      </a:moveTo>
                      <a:lnTo>
                        <a:pt x="252058" y="705213"/>
                      </a:lnTo>
                      <a:cubicBezTo>
                        <a:pt x="263705" y="687396"/>
                        <a:pt x="275896" y="669543"/>
                        <a:pt x="288313" y="652150"/>
                      </a:cubicBezTo>
                      <a:lnTo>
                        <a:pt x="298713" y="659578"/>
                      </a:lnTo>
                      <a:cubicBezTo>
                        <a:pt x="286409" y="676824"/>
                        <a:pt x="274309" y="694529"/>
                        <a:pt x="262776" y="712203"/>
                      </a:cubicBezTo>
                      <a:close/>
                      <a:moveTo>
                        <a:pt x="2807243" y="656673"/>
                      </a:moveTo>
                      <a:cubicBezTo>
                        <a:pt x="2794984" y="639577"/>
                        <a:pt x="2782160" y="622433"/>
                        <a:pt x="2769085" y="605713"/>
                      </a:cubicBezTo>
                      <a:lnTo>
                        <a:pt x="2779146" y="597841"/>
                      </a:lnTo>
                      <a:cubicBezTo>
                        <a:pt x="2792333" y="614697"/>
                        <a:pt x="2805271" y="631986"/>
                        <a:pt x="2817643" y="649225"/>
                      </a:cubicBezTo>
                      <a:lnTo>
                        <a:pt x="2807243" y="656673"/>
                      </a:lnTo>
                      <a:close/>
                      <a:moveTo>
                        <a:pt x="336803" y="608491"/>
                      </a:moveTo>
                      <a:lnTo>
                        <a:pt x="326697" y="600640"/>
                      </a:lnTo>
                      <a:cubicBezTo>
                        <a:pt x="339771" y="583847"/>
                        <a:pt x="353389" y="567064"/>
                        <a:pt x="367188" y="550758"/>
                      </a:cubicBezTo>
                      <a:lnTo>
                        <a:pt x="376954" y="559015"/>
                      </a:lnTo>
                      <a:cubicBezTo>
                        <a:pt x="363268" y="575185"/>
                        <a:pt x="349764" y="591832"/>
                        <a:pt x="336803" y="608491"/>
                      </a:cubicBezTo>
                      <a:close/>
                      <a:moveTo>
                        <a:pt x="2728820" y="556357"/>
                      </a:moveTo>
                      <a:cubicBezTo>
                        <a:pt x="2715202" y="540335"/>
                        <a:pt x="2700994" y="524302"/>
                        <a:pt x="2686606" y="508689"/>
                      </a:cubicBezTo>
                      <a:lnTo>
                        <a:pt x="2695987" y="500020"/>
                      </a:lnTo>
                      <a:cubicBezTo>
                        <a:pt x="2710512" y="515755"/>
                        <a:pt x="2724855" y="531926"/>
                        <a:pt x="2738563" y="548080"/>
                      </a:cubicBezTo>
                      <a:lnTo>
                        <a:pt x="2728820" y="556357"/>
                      </a:lnTo>
                      <a:close/>
                      <a:moveTo>
                        <a:pt x="419100" y="511239"/>
                      </a:moveTo>
                      <a:lnTo>
                        <a:pt x="409674" y="502587"/>
                      </a:lnTo>
                      <a:cubicBezTo>
                        <a:pt x="424040" y="486962"/>
                        <a:pt x="438995" y="471359"/>
                        <a:pt x="454108" y="456207"/>
                      </a:cubicBezTo>
                      <a:lnTo>
                        <a:pt x="463149" y="465232"/>
                      </a:lnTo>
                      <a:cubicBezTo>
                        <a:pt x="448171" y="480262"/>
                        <a:pt x="433330" y="495740"/>
                        <a:pt x="419100" y="511239"/>
                      </a:cubicBezTo>
                      <a:close/>
                      <a:moveTo>
                        <a:pt x="2642444" y="462801"/>
                      </a:moveTo>
                      <a:cubicBezTo>
                        <a:pt x="2627534" y="447905"/>
                        <a:pt x="2612058" y="433083"/>
                        <a:pt x="2596447" y="418747"/>
                      </a:cubicBezTo>
                      <a:lnTo>
                        <a:pt x="2605079" y="409334"/>
                      </a:lnTo>
                      <a:cubicBezTo>
                        <a:pt x="2620827" y="423791"/>
                        <a:pt x="2636440" y="438732"/>
                        <a:pt x="2651484" y="453751"/>
                      </a:cubicBezTo>
                      <a:lnTo>
                        <a:pt x="2642444" y="462801"/>
                      </a:lnTo>
                      <a:close/>
                      <a:moveTo>
                        <a:pt x="509056" y="421088"/>
                      </a:moveTo>
                      <a:lnTo>
                        <a:pt x="500400" y="411693"/>
                      </a:lnTo>
                      <a:cubicBezTo>
                        <a:pt x="515990" y="397298"/>
                        <a:pt x="532168" y="382975"/>
                        <a:pt x="548460" y="369126"/>
                      </a:cubicBezTo>
                      <a:lnTo>
                        <a:pt x="556731" y="378869"/>
                      </a:lnTo>
                      <a:cubicBezTo>
                        <a:pt x="540575" y="392605"/>
                        <a:pt x="524533" y="406810"/>
                        <a:pt x="509056" y="421088"/>
                      </a:cubicBezTo>
                      <a:close/>
                      <a:moveTo>
                        <a:pt x="2548613" y="376619"/>
                      </a:moveTo>
                      <a:cubicBezTo>
                        <a:pt x="2532503" y="362986"/>
                        <a:pt x="2515871" y="349481"/>
                        <a:pt x="2499148" y="336486"/>
                      </a:cubicBezTo>
                      <a:lnTo>
                        <a:pt x="2506989" y="326393"/>
                      </a:lnTo>
                      <a:cubicBezTo>
                        <a:pt x="2523847" y="339497"/>
                        <a:pt x="2540637" y="353111"/>
                        <a:pt x="2556883" y="366858"/>
                      </a:cubicBezTo>
                      <a:lnTo>
                        <a:pt x="2548613" y="376619"/>
                      </a:lnTo>
                      <a:close/>
                      <a:moveTo>
                        <a:pt x="606105" y="338650"/>
                      </a:moveTo>
                      <a:lnTo>
                        <a:pt x="598242" y="328576"/>
                      </a:lnTo>
                      <a:cubicBezTo>
                        <a:pt x="615055" y="315458"/>
                        <a:pt x="632344" y="302518"/>
                        <a:pt x="649633" y="290112"/>
                      </a:cubicBezTo>
                      <a:lnTo>
                        <a:pt x="657088" y="300499"/>
                      </a:lnTo>
                      <a:cubicBezTo>
                        <a:pt x="639935" y="312803"/>
                        <a:pt x="622782" y="325639"/>
                        <a:pt x="606105" y="338650"/>
                      </a:cubicBezTo>
                      <a:close/>
                      <a:moveTo>
                        <a:pt x="2448053" y="298426"/>
                      </a:moveTo>
                      <a:cubicBezTo>
                        <a:pt x="2430877" y="286183"/>
                        <a:pt x="2413158" y="274092"/>
                        <a:pt x="2395416" y="262493"/>
                      </a:cubicBezTo>
                      <a:lnTo>
                        <a:pt x="2402395" y="251789"/>
                      </a:lnTo>
                      <a:cubicBezTo>
                        <a:pt x="2420319" y="263485"/>
                        <a:pt x="2438174" y="275676"/>
                        <a:pt x="2455462" y="288021"/>
                      </a:cubicBezTo>
                      <a:lnTo>
                        <a:pt x="2448053" y="298426"/>
                      </a:lnTo>
                      <a:close/>
                      <a:moveTo>
                        <a:pt x="709588" y="264487"/>
                      </a:moveTo>
                      <a:lnTo>
                        <a:pt x="702564" y="253801"/>
                      </a:lnTo>
                      <a:cubicBezTo>
                        <a:pt x="720397" y="242111"/>
                        <a:pt x="738683" y="230639"/>
                        <a:pt x="756945" y="219706"/>
                      </a:cubicBezTo>
                      <a:lnTo>
                        <a:pt x="763494" y="230673"/>
                      </a:lnTo>
                      <a:cubicBezTo>
                        <a:pt x="745390" y="241515"/>
                        <a:pt x="727262" y="252892"/>
                        <a:pt x="709588" y="264487"/>
                      </a:cubicBezTo>
                      <a:close/>
                      <a:moveTo>
                        <a:pt x="2341329" y="228763"/>
                      </a:moveTo>
                      <a:cubicBezTo>
                        <a:pt x="2323156" y="217952"/>
                        <a:pt x="2304508" y="207364"/>
                        <a:pt x="2285883" y="197292"/>
                      </a:cubicBezTo>
                      <a:lnTo>
                        <a:pt x="2291955" y="186044"/>
                      </a:lnTo>
                      <a:cubicBezTo>
                        <a:pt x="2310739" y="196202"/>
                        <a:pt x="2329569" y="206879"/>
                        <a:pt x="2347854" y="217775"/>
                      </a:cubicBezTo>
                      <a:lnTo>
                        <a:pt x="2341329" y="228763"/>
                      </a:lnTo>
                      <a:close/>
                      <a:moveTo>
                        <a:pt x="818782" y="199120"/>
                      </a:moveTo>
                      <a:lnTo>
                        <a:pt x="812664" y="187890"/>
                      </a:lnTo>
                      <a:cubicBezTo>
                        <a:pt x="831358" y="177732"/>
                        <a:pt x="850504" y="167815"/>
                        <a:pt x="869651" y="158411"/>
                      </a:cubicBezTo>
                      <a:lnTo>
                        <a:pt x="875293" y="169883"/>
                      </a:lnTo>
                      <a:cubicBezTo>
                        <a:pt x="856305" y="179212"/>
                        <a:pt x="837294" y="189048"/>
                        <a:pt x="818782" y="199120"/>
                      </a:cubicBezTo>
                      <a:close/>
                      <a:moveTo>
                        <a:pt x="2229167" y="168143"/>
                      </a:moveTo>
                      <a:cubicBezTo>
                        <a:pt x="2210133" y="158860"/>
                        <a:pt x="2190692" y="149848"/>
                        <a:pt x="2171319" y="141369"/>
                      </a:cubicBezTo>
                      <a:lnTo>
                        <a:pt x="2176417" y="129659"/>
                      </a:lnTo>
                      <a:cubicBezTo>
                        <a:pt x="2195972" y="138206"/>
                        <a:pt x="2215595" y="147292"/>
                        <a:pt x="2234786" y="156657"/>
                      </a:cubicBezTo>
                      <a:lnTo>
                        <a:pt x="2229167" y="168143"/>
                      </a:lnTo>
                      <a:close/>
                      <a:moveTo>
                        <a:pt x="932961" y="143010"/>
                      </a:moveTo>
                      <a:lnTo>
                        <a:pt x="927794" y="131313"/>
                      </a:lnTo>
                      <a:cubicBezTo>
                        <a:pt x="939078" y="126340"/>
                        <a:pt x="950431" y="121495"/>
                        <a:pt x="961873" y="116782"/>
                      </a:cubicBezTo>
                      <a:cubicBezTo>
                        <a:pt x="970234" y="113327"/>
                        <a:pt x="978664" y="109944"/>
                        <a:pt x="987115" y="106635"/>
                      </a:cubicBezTo>
                      <a:lnTo>
                        <a:pt x="991783" y="118538"/>
                      </a:lnTo>
                      <a:cubicBezTo>
                        <a:pt x="983377" y="121821"/>
                        <a:pt x="975038" y="125173"/>
                        <a:pt x="966745" y="128596"/>
                      </a:cubicBezTo>
                      <a:cubicBezTo>
                        <a:pt x="955415" y="133273"/>
                        <a:pt x="944154" y="138079"/>
                        <a:pt x="932961" y="143010"/>
                      </a:cubicBezTo>
                      <a:close/>
                      <a:moveTo>
                        <a:pt x="2112360" y="117034"/>
                      </a:moveTo>
                      <a:cubicBezTo>
                        <a:pt x="2092646" y="109366"/>
                        <a:pt x="2072503" y="102020"/>
                        <a:pt x="2052517" y="95190"/>
                      </a:cubicBezTo>
                      <a:lnTo>
                        <a:pt x="2056642" y="83095"/>
                      </a:lnTo>
                      <a:cubicBezTo>
                        <a:pt x="2076808" y="89979"/>
                        <a:pt x="2097111" y="97388"/>
                        <a:pt x="2117005" y="105120"/>
                      </a:cubicBezTo>
                      <a:lnTo>
                        <a:pt x="2112360" y="117034"/>
                      </a:lnTo>
                      <a:close/>
                      <a:moveTo>
                        <a:pt x="1051557" y="96543"/>
                      </a:moveTo>
                      <a:lnTo>
                        <a:pt x="1047388" y="84459"/>
                      </a:lnTo>
                      <a:cubicBezTo>
                        <a:pt x="1067532" y="77510"/>
                        <a:pt x="1088107" y="70895"/>
                        <a:pt x="1108522" y="64805"/>
                      </a:cubicBezTo>
                      <a:lnTo>
                        <a:pt x="1112170" y="77050"/>
                      </a:lnTo>
                      <a:cubicBezTo>
                        <a:pt x="1091936" y="83093"/>
                        <a:pt x="1071543" y="89653"/>
                        <a:pt x="1051557" y="96543"/>
                      </a:cubicBezTo>
                      <a:close/>
                      <a:moveTo>
                        <a:pt x="1991814" y="75858"/>
                      </a:moveTo>
                      <a:cubicBezTo>
                        <a:pt x="1971512" y="69853"/>
                        <a:pt x="1950824" y="64204"/>
                        <a:pt x="1930340" y="59067"/>
                      </a:cubicBezTo>
                      <a:lnTo>
                        <a:pt x="1933467" y="46673"/>
                      </a:lnTo>
                      <a:cubicBezTo>
                        <a:pt x="1954110" y="51851"/>
                        <a:pt x="1974956" y="57545"/>
                        <a:pt x="1995440" y="63599"/>
                      </a:cubicBezTo>
                      <a:lnTo>
                        <a:pt x="1991814" y="75858"/>
                      </a:lnTo>
                      <a:close/>
                      <a:moveTo>
                        <a:pt x="1173553" y="60098"/>
                      </a:moveTo>
                      <a:lnTo>
                        <a:pt x="1170404" y="47708"/>
                      </a:lnTo>
                      <a:cubicBezTo>
                        <a:pt x="1191091" y="42463"/>
                        <a:pt x="1212119" y="37582"/>
                        <a:pt x="1232988" y="33207"/>
                      </a:cubicBezTo>
                      <a:lnTo>
                        <a:pt x="1235593" y="45715"/>
                      </a:lnTo>
                      <a:cubicBezTo>
                        <a:pt x="1214929" y="50056"/>
                        <a:pt x="1194060" y="54896"/>
                        <a:pt x="1173553" y="60098"/>
                      </a:cubicBezTo>
                      <a:close/>
                      <a:moveTo>
                        <a:pt x="1868255" y="44849"/>
                      </a:moveTo>
                      <a:cubicBezTo>
                        <a:pt x="1847568" y="40564"/>
                        <a:pt x="1826494" y="36651"/>
                        <a:pt x="1805603" y="33225"/>
                      </a:cubicBezTo>
                      <a:lnTo>
                        <a:pt x="1807688" y="20611"/>
                      </a:lnTo>
                      <a:cubicBezTo>
                        <a:pt x="1828738" y="24068"/>
                        <a:pt x="1849992" y="28013"/>
                        <a:pt x="1870838" y="32334"/>
                      </a:cubicBezTo>
                      <a:lnTo>
                        <a:pt x="1868255" y="44849"/>
                      </a:lnTo>
                      <a:close/>
                      <a:moveTo>
                        <a:pt x="1298178" y="33918"/>
                      </a:moveTo>
                      <a:lnTo>
                        <a:pt x="1296071" y="21311"/>
                      </a:lnTo>
                      <a:cubicBezTo>
                        <a:pt x="1317121" y="17796"/>
                        <a:pt x="1338488" y="14678"/>
                        <a:pt x="1359629" y="12046"/>
                      </a:cubicBezTo>
                      <a:lnTo>
                        <a:pt x="1361192" y="24728"/>
                      </a:lnTo>
                      <a:cubicBezTo>
                        <a:pt x="1340256" y="27338"/>
                        <a:pt x="1319047" y="30431"/>
                        <a:pt x="1298178" y="33918"/>
                      </a:cubicBezTo>
                      <a:close/>
                      <a:moveTo>
                        <a:pt x="1742543" y="24200"/>
                      </a:moveTo>
                      <a:cubicBezTo>
                        <a:pt x="1721493" y="21637"/>
                        <a:pt x="1700170" y="19482"/>
                        <a:pt x="1679143" y="17790"/>
                      </a:cubicBezTo>
                      <a:lnTo>
                        <a:pt x="1680163" y="5051"/>
                      </a:lnTo>
                      <a:cubicBezTo>
                        <a:pt x="1701371" y="6755"/>
                        <a:pt x="1722875" y="8930"/>
                        <a:pt x="1744083" y="11511"/>
                      </a:cubicBezTo>
                      <a:lnTo>
                        <a:pt x="1742543" y="24200"/>
                      </a:lnTo>
                      <a:close/>
                      <a:moveTo>
                        <a:pt x="1424547" y="18145"/>
                      </a:moveTo>
                      <a:lnTo>
                        <a:pt x="1423505" y="5406"/>
                      </a:lnTo>
                      <a:cubicBezTo>
                        <a:pt x="1444759" y="3639"/>
                        <a:pt x="1466307" y="2289"/>
                        <a:pt x="1487562" y="1396"/>
                      </a:cubicBezTo>
                      <a:lnTo>
                        <a:pt x="1488105" y="14166"/>
                      </a:lnTo>
                      <a:cubicBezTo>
                        <a:pt x="1467032" y="15052"/>
                        <a:pt x="1445643" y="16392"/>
                        <a:pt x="1424547" y="18145"/>
                      </a:cubicBezTo>
                      <a:close/>
                      <a:moveTo>
                        <a:pt x="1615517" y="13987"/>
                      </a:moveTo>
                      <a:cubicBezTo>
                        <a:pt x="1595146" y="13188"/>
                        <a:pt x="1574458" y="12782"/>
                        <a:pt x="1553997" y="12782"/>
                      </a:cubicBezTo>
                      <a:lnTo>
                        <a:pt x="1551799" y="12784"/>
                      </a:lnTo>
                      <a:lnTo>
                        <a:pt x="1551799" y="2"/>
                      </a:lnTo>
                      <a:lnTo>
                        <a:pt x="1553975" y="0"/>
                      </a:lnTo>
                      <a:cubicBezTo>
                        <a:pt x="1574617" y="0"/>
                        <a:pt x="1595486" y="408"/>
                        <a:pt x="1616015" y="1217"/>
                      </a:cubicBezTo>
                      <a:lnTo>
                        <a:pt x="1615517" y="13987"/>
                      </a:lnTo>
                      <a:close/>
                    </a:path>
                  </a:pathLst>
                </a:custGeom>
                <a:solidFill>
                  <a:schemeClr val="bg1">
                    <a:lumMod val="65000"/>
                  </a:schemeClr>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42" name="Freeform: Shape 41">
                  <a:extLst>
                    <a:ext uri="{FF2B5EF4-FFF2-40B4-BE49-F238E27FC236}">
                      <a16:creationId xmlns:a16="http://schemas.microsoft.com/office/drawing/2014/main" id="{C137BD41-9D72-8B20-B120-40CEA8928476}"/>
                    </a:ext>
                  </a:extLst>
                </p:cNvPr>
                <p:cNvSpPr/>
                <p:nvPr/>
              </p:nvSpPr>
              <p:spPr>
                <a:xfrm>
                  <a:off x="9216899" y="2913695"/>
                  <a:ext cx="1236522" cy="261767"/>
                </a:xfrm>
                <a:custGeom>
                  <a:avLst/>
                  <a:gdLst>
                    <a:gd name="connsiteX0" fmla="*/ 1178878 w 1236522"/>
                    <a:gd name="connsiteY0" fmla="*/ 261768 h 261767"/>
                    <a:gd name="connsiteX1" fmla="*/ 618250 w 1236522"/>
                    <a:gd name="connsiteY1" fmla="*/ 151226 h 261767"/>
                    <a:gd name="connsiteX2" fmla="*/ 57622 w 1236522"/>
                    <a:gd name="connsiteY2" fmla="*/ 261768 h 261767"/>
                    <a:gd name="connsiteX3" fmla="*/ 0 w 1236522"/>
                    <a:gd name="connsiteY3" fmla="*/ 121957 h 261767"/>
                    <a:gd name="connsiteX4" fmla="*/ 618250 w 1236522"/>
                    <a:gd name="connsiteY4" fmla="*/ 0 h 261767"/>
                    <a:gd name="connsiteX5" fmla="*/ 1236523 w 1236522"/>
                    <a:gd name="connsiteY5" fmla="*/ 121957 h 261767"/>
                    <a:gd name="connsiteX6" fmla="*/ 1178878 w 1236522"/>
                    <a:gd name="connsiteY6" fmla="*/ 261768 h 26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22" h="261767">
                      <a:moveTo>
                        <a:pt x="1178878" y="261768"/>
                      </a:moveTo>
                      <a:cubicBezTo>
                        <a:pt x="1000937" y="188416"/>
                        <a:pt x="812324" y="151226"/>
                        <a:pt x="618250" y="151226"/>
                      </a:cubicBezTo>
                      <a:cubicBezTo>
                        <a:pt x="424176" y="151226"/>
                        <a:pt x="235563" y="188418"/>
                        <a:pt x="57622" y="261768"/>
                      </a:cubicBezTo>
                      <a:lnTo>
                        <a:pt x="0" y="121957"/>
                      </a:lnTo>
                      <a:cubicBezTo>
                        <a:pt x="196317" y="41033"/>
                        <a:pt x="404327" y="0"/>
                        <a:pt x="618250" y="0"/>
                      </a:cubicBezTo>
                      <a:cubicBezTo>
                        <a:pt x="832196" y="0"/>
                        <a:pt x="1040205" y="41033"/>
                        <a:pt x="1236523" y="121957"/>
                      </a:cubicBezTo>
                      <a:lnTo>
                        <a:pt x="1178878" y="261768"/>
                      </a:lnTo>
                      <a:close/>
                    </a:path>
                  </a:pathLst>
                </a:custGeom>
                <a:solidFill>
                  <a:srgbClr val="8AC900"/>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43" name="Freeform: Shape 42">
                  <a:extLst>
                    <a:ext uri="{FF2B5EF4-FFF2-40B4-BE49-F238E27FC236}">
                      <a16:creationId xmlns:a16="http://schemas.microsoft.com/office/drawing/2014/main" id="{BF8950AB-6862-98A4-CED4-3883109C71B9}"/>
                    </a:ext>
                  </a:extLst>
                </p:cNvPr>
                <p:cNvSpPr/>
                <p:nvPr/>
              </p:nvSpPr>
              <p:spPr>
                <a:xfrm>
                  <a:off x="9216899" y="5897866"/>
                  <a:ext cx="1236522" cy="261756"/>
                </a:xfrm>
                <a:custGeom>
                  <a:avLst/>
                  <a:gdLst>
                    <a:gd name="connsiteX0" fmla="*/ 618250 w 1236522"/>
                    <a:gd name="connsiteY0" fmla="*/ 261757 h 261756"/>
                    <a:gd name="connsiteX1" fmla="*/ 0 w 1236522"/>
                    <a:gd name="connsiteY1" fmla="*/ 139806 h 261756"/>
                    <a:gd name="connsiteX2" fmla="*/ 57622 w 1236522"/>
                    <a:gd name="connsiteY2" fmla="*/ 0 h 261756"/>
                    <a:gd name="connsiteX3" fmla="*/ 618250 w 1236522"/>
                    <a:gd name="connsiteY3" fmla="*/ 110531 h 261756"/>
                    <a:gd name="connsiteX4" fmla="*/ 1178878 w 1236522"/>
                    <a:gd name="connsiteY4" fmla="*/ 0 h 261756"/>
                    <a:gd name="connsiteX5" fmla="*/ 1236523 w 1236522"/>
                    <a:gd name="connsiteY5" fmla="*/ 139806 h 261756"/>
                    <a:gd name="connsiteX6" fmla="*/ 618250 w 1236522"/>
                    <a:gd name="connsiteY6" fmla="*/ 261757 h 26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22" h="261756">
                      <a:moveTo>
                        <a:pt x="618250" y="261757"/>
                      </a:moveTo>
                      <a:cubicBezTo>
                        <a:pt x="404327" y="261757"/>
                        <a:pt x="196294" y="220744"/>
                        <a:pt x="0" y="139806"/>
                      </a:cubicBezTo>
                      <a:lnTo>
                        <a:pt x="57622" y="0"/>
                      </a:lnTo>
                      <a:cubicBezTo>
                        <a:pt x="235563" y="73347"/>
                        <a:pt x="424199" y="110531"/>
                        <a:pt x="618250" y="110531"/>
                      </a:cubicBezTo>
                      <a:cubicBezTo>
                        <a:pt x="812324" y="110531"/>
                        <a:pt x="1000937" y="73347"/>
                        <a:pt x="1178878" y="0"/>
                      </a:cubicBezTo>
                      <a:lnTo>
                        <a:pt x="1236523" y="139806"/>
                      </a:lnTo>
                      <a:cubicBezTo>
                        <a:pt x="1040205" y="220721"/>
                        <a:pt x="832196" y="261757"/>
                        <a:pt x="618250" y="261757"/>
                      </a:cubicBezTo>
                      <a:close/>
                    </a:path>
                  </a:pathLst>
                </a:custGeom>
                <a:solidFill>
                  <a:srgbClr val="8AC900"/>
                </a:solidFill>
                <a:ln w="2265" cap="flat">
                  <a:noFill/>
                  <a:prstDash val="solid"/>
                  <a:miter/>
                </a:ln>
              </p:spPr>
              <p:txBody>
                <a:bodyPr rtlCol="0" anchor="ctr"/>
                <a:lstStyle/>
                <a:p>
                  <a:endParaRPr lang="en-US" sz="2200" dirty="0">
                    <a:solidFill>
                      <a:schemeClr val="tx1">
                        <a:lumMod val="75000"/>
                        <a:lumOff val="25000"/>
                      </a:schemeClr>
                    </a:solidFill>
                  </a:endParaRPr>
                </a:p>
              </p:txBody>
            </p:sp>
          </p:grpSp>
          <p:sp>
            <p:nvSpPr>
              <p:cNvPr id="24" name="TextBox 23">
                <a:extLst>
                  <a:ext uri="{FF2B5EF4-FFF2-40B4-BE49-F238E27FC236}">
                    <a16:creationId xmlns:a16="http://schemas.microsoft.com/office/drawing/2014/main" id="{4E87A846-9244-5A89-231A-84064DD3B039}"/>
                  </a:ext>
                </a:extLst>
              </p:cNvPr>
              <p:cNvSpPr txBox="1"/>
              <p:nvPr/>
            </p:nvSpPr>
            <p:spPr>
              <a:xfrm>
                <a:off x="8500767" y="6301994"/>
                <a:ext cx="2668764" cy="630862"/>
              </a:xfrm>
              <a:prstGeom prst="rect">
                <a:avLst/>
              </a:prstGeom>
              <a:noFill/>
            </p:spPr>
            <p:txBody>
              <a:bodyPr wrap="square">
                <a:spAutoFit/>
              </a:bodyPr>
              <a:lstStyle/>
              <a:p>
                <a:pPr algn="ctr"/>
                <a:r>
                  <a:rPr lang="en-US" sz="2200" b="1" i="0" u="none" strike="noStrike" dirty="0">
                    <a:solidFill>
                      <a:schemeClr val="tx1">
                        <a:lumMod val="75000"/>
                        <a:lumOff val="25000"/>
                      </a:schemeClr>
                    </a:solidFill>
                    <a:effectLst/>
                    <a:latin typeface="Open Sans" panose="020B0606030504020204" pitchFamily="34" charset="0"/>
                  </a:rPr>
                  <a:t>Designing</a:t>
                </a:r>
                <a:endParaRPr lang="en-US" sz="2200" b="1" dirty="0">
                  <a:solidFill>
                    <a:schemeClr val="tx1">
                      <a:lumMod val="75000"/>
                      <a:lumOff val="25000"/>
                    </a:schemeClr>
                  </a:solidFill>
                  <a:latin typeface="Open Sans" panose="020B0606030504020204" pitchFamily="34" charset="0"/>
                </a:endParaRPr>
              </a:p>
            </p:txBody>
          </p:sp>
        </p:grpSp>
        <p:pic>
          <p:nvPicPr>
            <p:cNvPr id="214" name="Picture 213" descr="A computer screen with a graphic on it&#10;&#10;Description automatically generated">
              <a:extLst>
                <a:ext uri="{FF2B5EF4-FFF2-40B4-BE49-F238E27FC236}">
                  <a16:creationId xmlns:a16="http://schemas.microsoft.com/office/drawing/2014/main" id="{1453832C-3810-AEA4-9A60-60EC656864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5726" y="2513437"/>
              <a:ext cx="1182263" cy="1182263"/>
            </a:xfrm>
            <a:prstGeom prst="rect">
              <a:avLst/>
            </a:prstGeom>
          </p:spPr>
        </p:pic>
      </p:grpSp>
      <p:grpSp>
        <p:nvGrpSpPr>
          <p:cNvPr id="221" name="Group 220">
            <a:extLst>
              <a:ext uri="{FF2B5EF4-FFF2-40B4-BE49-F238E27FC236}">
                <a16:creationId xmlns:a16="http://schemas.microsoft.com/office/drawing/2014/main" id="{71DD98DB-7CCC-A950-1182-C320147C77B8}"/>
              </a:ext>
            </a:extLst>
          </p:cNvPr>
          <p:cNvGrpSpPr/>
          <p:nvPr/>
        </p:nvGrpSpPr>
        <p:grpSpPr>
          <a:xfrm>
            <a:off x="10906119" y="2490892"/>
            <a:ext cx="2339129" cy="2745140"/>
            <a:chOff x="10906119" y="1942252"/>
            <a:chExt cx="2339129" cy="2745140"/>
          </a:xfrm>
        </p:grpSpPr>
        <p:grpSp>
          <p:nvGrpSpPr>
            <p:cNvPr id="44" name="Group 43">
              <a:extLst>
                <a:ext uri="{FF2B5EF4-FFF2-40B4-BE49-F238E27FC236}">
                  <a16:creationId xmlns:a16="http://schemas.microsoft.com/office/drawing/2014/main" id="{9CD7DF58-CE99-234E-A422-510F41B8028A}"/>
                </a:ext>
              </a:extLst>
            </p:cNvPr>
            <p:cNvGrpSpPr/>
            <p:nvPr/>
          </p:nvGrpSpPr>
          <p:grpSpPr>
            <a:xfrm>
              <a:off x="10906119" y="1942252"/>
              <a:ext cx="2339129" cy="2745140"/>
              <a:chOff x="11477971" y="2913695"/>
              <a:chExt cx="3424720" cy="4019155"/>
            </a:xfrm>
          </p:grpSpPr>
          <p:grpSp>
            <p:nvGrpSpPr>
              <p:cNvPr id="45" name="Graphic 2">
                <a:extLst>
                  <a:ext uri="{FF2B5EF4-FFF2-40B4-BE49-F238E27FC236}">
                    <a16:creationId xmlns:a16="http://schemas.microsoft.com/office/drawing/2014/main" id="{4E3CDC7F-A82A-8DB0-B572-4A2295989F06}"/>
                  </a:ext>
                </a:extLst>
              </p:cNvPr>
              <p:cNvGrpSpPr/>
              <p:nvPr/>
            </p:nvGrpSpPr>
            <p:grpSpPr>
              <a:xfrm>
                <a:off x="11625933" y="2913695"/>
                <a:ext cx="3107972" cy="3245927"/>
                <a:chOff x="11625933" y="2913695"/>
                <a:chExt cx="3107972" cy="3245927"/>
              </a:xfrm>
            </p:grpSpPr>
            <p:sp>
              <p:nvSpPr>
                <p:cNvPr id="47" name="Freeform: Shape 46">
                  <a:extLst>
                    <a:ext uri="{FF2B5EF4-FFF2-40B4-BE49-F238E27FC236}">
                      <a16:creationId xmlns:a16="http://schemas.microsoft.com/office/drawing/2014/main" id="{F959CC84-AE70-4031-9590-1D9EE6C87D92}"/>
                    </a:ext>
                  </a:extLst>
                </p:cNvPr>
                <p:cNvSpPr/>
                <p:nvPr/>
              </p:nvSpPr>
              <p:spPr>
                <a:xfrm>
                  <a:off x="11845544" y="3201897"/>
                  <a:ext cx="2668751" cy="2668756"/>
                </a:xfrm>
                <a:custGeom>
                  <a:avLst/>
                  <a:gdLst>
                    <a:gd name="connsiteX0" fmla="*/ 2668751 w 2668751"/>
                    <a:gd name="connsiteY0" fmla="*/ 1334369 h 2668756"/>
                    <a:gd name="connsiteX1" fmla="*/ 1334365 w 2668751"/>
                    <a:gd name="connsiteY1" fmla="*/ 2668756 h 2668756"/>
                    <a:gd name="connsiteX2" fmla="*/ 0 w 2668751"/>
                    <a:gd name="connsiteY2" fmla="*/ 1334369 h 2668756"/>
                    <a:gd name="connsiteX3" fmla="*/ 825920 w 2668751"/>
                    <a:gd name="connsiteY3" fmla="*/ 100275 h 2668756"/>
                    <a:gd name="connsiteX4" fmla="*/ 1334365 w 2668751"/>
                    <a:gd name="connsiteY4" fmla="*/ 0 h 2668756"/>
                    <a:gd name="connsiteX5" fmla="*/ 1842810 w 2668751"/>
                    <a:gd name="connsiteY5" fmla="*/ 100275 h 2668756"/>
                    <a:gd name="connsiteX6" fmla="*/ 2668751 w 2668751"/>
                    <a:gd name="connsiteY6" fmla="*/ 1334369 h 266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51" h="2668756">
                      <a:moveTo>
                        <a:pt x="2668751" y="1334369"/>
                      </a:moveTo>
                      <a:cubicBezTo>
                        <a:pt x="2668751" y="2071307"/>
                        <a:pt x="2071393" y="2668756"/>
                        <a:pt x="1334365" y="2668756"/>
                      </a:cubicBezTo>
                      <a:cubicBezTo>
                        <a:pt x="597449" y="2668756"/>
                        <a:pt x="0" y="2071307"/>
                        <a:pt x="0" y="1334369"/>
                      </a:cubicBezTo>
                      <a:cubicBezTo>
                        <a:pt x="0" y="777393"/>
                        <a:pt x="341199" y="300238"/>
                        <a:pt x="825920" y="100275"/>
                      </a:cubicBezTo>
                      <a:cubicBezTo>
                        <a:pt x="982652" y="35670"/>
                        <a:pt x="1154339" y="0"/>
                        <a:pt x="1334365" y="0"/>
                      </a:cubicBezTo>
                      <a:cubicBezTo>
                        <a:pt x="1514391" y="0"/>
                        <a:pt x="1686100" y="35670"/>
                        <a:pt x="1842810" y="100275"/>
                      </a:cubicBezTo>
                      <a:cubicBezTo>
                        <a:pt x="2327621" y="300238"/>
                        <a:pt x="2668751" y="777393"/>
                        <a:pt x="2668751" y="1334369"/>
                      </a:cubicBezTo>
                      <a:close/>
                    </a:path>
                  </a:pathLst>
                </a:custGeom>
                <a:solidFill>
                  <a:schemeClr val="bg1">
                    <a:lumMod val="95000"/>
                  </a:schemeClr>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48" name="Freeform: Shape 47">
                  <a:extLst>
                    <a:ext uri="{FF2B5EF4-FFF2-40B4-BE49-F238E27FC236}">
                      <a16:creationId xmlns:a16="http://schemas.microsoft.com/office/drawing/2014/main" id="{FBCDCD1A-B984-DD2A-6C2A-BAEAA547AFC1}"/>
                    </a:ext>
                  </a:extLst>
                </p:cNvPr>
                <p:cNvSpPr/>
                <p:nvPr/>
              </p:nvSpPr>
              <p:spPr>
                <a:xfrm>
                  <a:off x="11625933" y="2982266"/>
                  <a:ext cx="3107972" cy="3107975"/>
                </a:xfrm>
                <a:custGeom>
                  <a:avLst/>
                  <a:gdLst>
                    <a:gd name="connsiteX0" fmla="*/ 1554881 w 3107972"/>
                    <a:gd name="connsiteY0" fmla="*/ 3107976 h 3107975"/>
                    <a:gd name="connsiteX1" fmla="*/ 1553975 w 3107972"/>
                    <a:gd name="connsiteY1" fmla="*/ 3107976 h 3107975"/>
                    <a:gd name="connsiteX2" fmla="*/ 1490688 w 3107972"/>
                    <a:gd name="connsiteY2" fmla="*/ 3106729 h 3107975"/>
                    <a:gd name="connsiteX3" fmla="*/ 1491187 w 3107972"/>
                    <a:gd name="connsiteY3" fmla="*/ 3093950 h 3107975"/>
                    <a:gd name="connsiteX4" fmla="*/ 1553975 w 3107972"/>
                    <a:gd name="connsiteY4" fmla="*/ 3095196 h 3107975"/>
                    <a:gd name="connsiteX5" fmla="*/ 1554881 w 3107972"/>
                    <a:gd name="connsiteY5" fmla="*/ 3107976 h 3107975"/>
                    <a:gd name="connsiteX6" fmla="*/ 1619074 w 3107972"/>
                    <a:gd name="connsiteY6" fmla="*/ 3106639 h 3107975"/>
                    <a:gd name="connsiteX7" fmla="*/ 1618553 w 3107972"/>
                    <a:gd name="connsiteY7" fmla="*/ 3093859 h 3107975"/>
                    <a:gd name="connsiteX8" fmla="*/ 1682134 w 3107972"/>
                    <a:gd name="connsiteY8" fmla="*/ 3089939 h 3107975"/>
                    <a:gd name="connsiteX9" fmla="*/ 1683177 w 3107972"/>
                    <a:gd name="connsiteY9" fmla="*/ 3102696 h 3107975"/>
                    <a:gd name="connsiteX10" fmla="*/ 1619074 w 3107972"/>
                    <a:gd name="connsiteY10" fmla="*/ 3106639 h 3107975"/>
                    <a:gd name="connsiteX11" fmla="*/ 1426586 w 3107972"/>
                    <a:gd name="connsiteY11" fmla="*/ 3102832 h 3107975"/>
                    <a:gd name="connsiteX12" fmla="*/ 1362710 w 3107972"/>
                    <a:gd name="connsiteY12" fmla="*/ 3096329 h 3107975"/>
                    <a:gd name="connsiteX13" fmla="*/ 1364274 w 3107972"/>
                    <a:gd name="connsiteY13" fmla="*/ 3083640 h 3107975"/>
                    <a:gd name="connsiteX14" fmla="*/ 1427628 w 3107972"/>
                    <a:gd name="connsiteY14" fmla="*/ 3090098 h 3107975"/>
                    <a:gd name="connsiteX15" fmla="*/ 1426586 w 3107972"/>
                    <a:gd name="connsiteY15" fmla="*/ 3102832 h 3107975"/>
                    <a:gd name="connsiteX16" fmla="*/ 1747052 w 3107972"/>
                    <a:gd name="connsiteY16" fmla="*/ 3096102 h 3107975"/>
                    <a:gd name="connsiteX17" fmla="*/ 1745489 w 3107972"/>
                    <a:gd name="connsiteY17" fmla="*/ 3083413 h 3107975"/>
                    <a:gd name="connsiteX18" fmla="*/ 1808435 w 3107972"/>
                    <a:gd name="connsiteY18" fmla="*/ 3074304 h 3107975"/>
                    <a:gd name="connsiteX19" fmla="*/ 1810543 w 3107972"/>
                    <a:gd name="connsiteY19" fmla="*/ 3086903 h 3107975"/>
                    <a:gd name="connsiteX20" fmla="*/ 1747052 w 3107972"/>
                    <a:gd name="connsiteY20" fmla="*/ 3096102 h 3107975"/>
                    <a:gd name="connsiteX21" fmla="*/ 1299175 w 3107972"/>
                    <a:gd name="connsiteY21" fmla="*/ 3087197 h 3107975"/>
                    <a:gd name="connsiteX22" fmla="*/ 1236047 w 3107972"/>
                    <a:gd name="connsiteY22" fmla="*/ 3075437 h 3107975"/>
                    <a:gd name="connsiteX23" fmla="*/ 1238653 w 3107972"/>
                    <a:gd name="connsiteY23" fmla="*/ 3062907 h 3107975"/>
                    <a:gd name="connsiteX24" fmla="*/ 1301237 w 3107972"/>
                    <a:gd name="connsiteY24" fmla="*/ 3074576 h 3107975"/>
                    <a:gd name="connsiteX25" fmla="*/ 1299175 w 3107972"/>
                    <a:gd name="connsiteY25" fmla="*/ 3087197 h 3107975"/>
                    <a:gd name="connsiteX26" fmla="*/ 1873603 w 3107972"/>
                    <a:gd name="connsiteY26" fmla="*/ 3075075 h 3107975"/>
                    <a:gd name="connsiteX27" fmla="*/ 1870974 w 3107972"/>
                    <a:gd name="connsiteY27" fmla="*/ 3062567 h 3107975"/>
                    <a:gd name="connsiteX28" fmla="*/ 1932992 w 3107972"/>
                    <a:gd name="connsiteY28" fmla="*/ 3048247 h 3107975"/>
                    <a:gd name="connsiteX29" fmla="*/ 1936119 w 3107972"/>
                    <a:gd name="connsiteY29" fmla="*/ 3060641 h 3107975"/>
                    <a:gd name="connsiteX30" fmla="*/ 1873603 w 3107972"/>
                    <a:gd name="connsiteY30" fmla="*/ 3075075 h 3107975"/>
                    <a:gd name="connsiteX31" fmla="*/ 1173441 w 3107972"/>
                    <a:gd name="connsiteY31" fmla="*/ 3061049 h 3107975"/>
                    <a:gd name="connsiteX32" fmla="*/ 1111513 w 3107972"/>
                    <a:gd name="connsiteY32" fmla="*/ 3044077 h 3107975"/>
                    <a:gd name="connsiteX33" fmla="*/ 1115161 w 3107972"/>
                    <a:gd name="connsiteY33" fmla="*/ 3031819 h 3107975"/>
                    <a:gd name="connsiteX34" fmla="*/ 1176567 w 3107972"/>
                    <a:gd name="connsiteY34" fmla="*/ 3048654 h 3107975"/>
                    <a:gd name="connsiteX35" fmla="*/ 1173441 w 3107972"/>
                    <a:gd name="connsiteY35" fmla="*/ 3061049 h 3107975"/>
                    <a:gd name="connsiteX36" fmla="*/ 1998000 w 3107972"/>
                    <a:gd name="connsiteY36" fmla="*/ 3043624 h 3107975"/>
                    <a:gd name="connsiteX37" fmla="*/ 1994353 w 3107972"/>
                    <a:gd name="connsiteY37" fmla="*/ 3031366 h 3107975"/>
                    <a:gd name="connsiteX38" fmla="*/ 2054965 w 3107972"/>
                    <a:gd name="connsiteY38" fmla="*/ 3011947 h 3107975"/>
                    <a:gd name="connsiteX39" fmla="*/ 2059112 w 3107972"/>
                    <a:gd name="connsiteY39" fmla="*/ 3024047 h 3107975"/>
                    <a:gd name="connsiteX40" fmla="*/ 1998000 w 3107972"/>
                    <a:gd name="connsiteY40" fmla="*/ 3043624 h 3107975"/>
                    <a:gd name="connsiteX41" fmla="*/ 1050334 w 3107972"/>
                    <a:gd name="connsiteY41" fmla="*/ 3024545 h 3107975"/>
                    <a:gd name="connsiteX42" fmla="*/ 989880 w 3107972"/>
                    <a:gd name="connsiteY42" fmla="*/ 3002430 h 3107975"/>
                    <a:gd name="connsiteX43" fmla="*/ 994525 w 3107972"/>
                    <a:gd name="connsiteY43" fmla="*/ 2990511 h 3107975"/>
                    <a:gd name="connsiteX44" fmla="*/ 1054481 w 3107972"/>
                    <a:gd name="connsiteY44" fmla="*/ 3012445 h 3107975"/>
                    <a:gd name="connsiteX45" fmla="*/ 1050334 w 3107972"/>
                    <a:gd name="connsiteY45" fmla="*/ 3024545 h 3107975"/>
                    <a:gd name="connsiteX46" fmla="*/ 2119384 w 3107972"/>
                    <a:gd name="connsiteY46" fmla="*/ 3001932 h 3107975"/>
                    <a:gd name="connsiteX47" fmla="*/ 2114739 w 3107972"/>
                    <a:gd name="connsiteY47" fmla="*/ 2990013 h 3107975"/>
                    <a:gd name="connsiteX48" fmla="*/ 2173517 w 3107972"/>
                    <a:gd name="connsiteY48" fmla="*/ 2965632 h 3107975"/>
                    <a:gd name="connsiteX49" fmla="*/ 2178660 w 3107972"/>
                    <a:gd name="connsiteY49" fmla="*/ 2977324 h 3107975"/>
                    <a:gd name="connsiteX50" fmla="*/ 2119384 w 3107972"/>
                    <a:gd name="connsiteY50" fmla="*/ 3001932 h 3107975"/>
                    <a:gd name="connsiteX51" fmla="*/ 930400 w 3107972"/>
                    <a:gd name="connsiteY51" fmla="*/ 2977800 h 3107975"/>
                    <a:gd name="connsiteX52" fmla="*/ 872031 w 3107972"/>
                    <a:gd name="connsiteY52" fmla="*/ 2950745 h 3107975"/>
                    <a:gd name="connsiteX53" fmla="*/ 877650 w 3107972"/>
                    <a:gd name="connsiteY53" fmla="*/ 2939257 h 3107975"/>
                    <a:gd name="connsiteX54" fmla="*/ 935543 w 3107972"/>
                    <a:gd name="connsiteY54" fmla="*/ 2966108 h 3107975"/>
                    <a:gd name="connsiteX55" fmla="*/ 930400 w 3107972"/>
                    <a:gd name="connsiteY55" fmla="*/ 2977800 h 3107975"/>
                    <a:gd name="connsiteX56" fmla="*/ 2236871 w 3107972"/>
                    <a:gd name="connsiteY56" fmla="*/ 2950292 h 3107975"/>
                    <a:gd name="connsiteX57" fmla="*/ 2231252 w 3107972"/>
                    <a:gd name="connsiteY57" fmla="*/ 2938804 h 3107975"/>
                    <a:gd name="connsiteX58" fmla="*/ 2287854 w 3107972"/>
                    <a:gd name="connsiteY58" fmla="*/ 2909596 h 3107975"/>
                    <a:gd name="connsiteX59" fmla="*/ 2293927 w 3107972"/>
                    <a:gd name="connsiteY59" fmla="*/ 2920835 h 3107975"/>
                    <a:gd name="connsiteX60" fmla="*/ 2236871 w 3107972"/>
                    <a:gd name="connsiteY60" fmla="*/ 2950292 h 3107975"/>
                    <a:gd name="connsiteX61" fmla="*/ 814839 w 3107972"/>
                    <a:gd name="connsiteY61" fmla="*/ 2921288 h 3107975"/>
                    <a:gd name="connsiteX62" fmla="*/ 758963 w 3107972"/>
                    <a:gd name="connsiteY62" fmla="*/ 2889475 h 3107975"/>
                    <a:gd name="connsiteX63" fmla="*/ 765510 w 3107972"/>
                    <a:gd name="connsiteY63" fmla="*/ 2878508 h 3107975"/>
                    <a:gd name="connsiteX64" fmla="*/ 820934 w 3107972"/>
                    <a:gd name="connsiteY64" fmla="*/ 2910049 h 3107975"/>
                    <a:gd name="connsiteX65" fmla="*/ 814839 w 3107972"/>
                    <a:gd name="connsiteY65" fmla="*/ 2921288 h 3107975"/>
                    <a:gd name="connsiteX66" fmla="*/ 2349759 w 3107972"/>
                    <a:gd name="connsiteY66" fmla="*/ 2889067 h 3107975"/>
                    <a:gd name="connsiteX67" fmla="*/ 2343187 w 3107972"/>
                    <a:gd name="connsiteY67" fmla="*/ 2878100 h 3107975"/>
                    <a:gd name="connsiteX68" fmla="*/ 2397161 w 3107972"/>
                    <a:gd name="connsiteY68" fmla="*/ 2844316 h 3107975"/>
                    <a:gd name="connsiteX69" fmla="*/ 2404185 w 3107972"/>
                    <a:gd name="connsiteY69" fmla="*/ 2855011 h 3107975"/>
                    <a:gd name="connsiteX70" fmla="*/ 2349759 w 3107972"/>
                    <a:gd name="connsiteY70" fmla="*/ 2889067 h 3107975"/>
                    <a:gd name="connsiteX71" fmla="*/ 704445 w 3107972"/>
                    <a:gd name="connsiteY71" fmla="*/ 2855419 h 3107975"/>
                    <a:gd name="connsiteX72" fmla="*/ 651378 w 3107972"/>
                    <a:gd name="connsiteY72" fmla="*/ 2819119 h 3107975"/>
                    <a:gd name="connsiteX73" fmla="*/ 658810 w 3107972"/>
                    <a:gd name="connsiteY73" fmla="*/ 2808718 h 3107975"/>
                    <a:gd name="connsiteX74" fmla="*/ 711424 w 3107972"/>
                    <a:gd name="connsiteY74" fmla="*/ 2844724 h 3107975"/>
                    <a:gd name="connsiteX75" fmla="*/ 704445 w 3107972"/>
                    <a:gd name="connsiteY75" fmla="*/ 2855419 h 3107975"/>
                    <a:gd name="connsiteX76" fmla="*/ 2457139 w 3107972"/>
                    <a:gd name="connsiteY76" fmla="*/ 2818734 h 3107975"/>
                    <a:gd name="connsiteX77" fmla="*/ 2449707 w 3107972"/>
                    <a:gd name="connsiteY77" fmla="*/ 2808333 h 3107975"/>
                    <a:gd name="connsiteX78" fmla="*/ 2500735 w 3107972"/>
                    <a:gd name="connsiteY78" fmla="*/ 2770221 h 3107975"/>
                    <a:gd name="connsiteX79" fmla="*/ 2508597 w 3107972"/>
                    <a:gd name="connsiteY79" fmla="*/ 2780304 h 3107975"/>
                    <a:gd name="connsiteX80" fmla="*/ 2457139 w 3107972"/>
                    <a:gd name="connsiteY80" fmla="*/ 2818734 h 3107975"/>
                    <a:gd name="connsiteX81" fmla="*/ 599896 w 3107972"/>
                    <a:gd name="connsiteY81" fmla="*/ 2780689 h 3107975"/>
                    <a:gd name="connsiteX82" fmla="*/ 550024 w 3107972"/>
                    <a:gd name="connsiteY82" fmla="*/ 2740175 h 3107975"/>
                    <a:gd name="connsiteX83" fmla="*/ 558295 w 3107972"/>
                    <a:gd name="connsiteY83" fmla="*/ 2730432 h 3107975"/>
                    <a:gd name="connsiteX84" fmla="*/ 607759 w 3107972"/>
                    <a:gd name="connsiteY84" fmla="*/ 2770606 h 3107975"/>
                    <a:gd name="connsiteX85" fmla="*/ 599896 w 3107972"/>
                    <a:gd name="connsiteY85" fmla="*/ 2780689 h 3107975"/>
                    <a:gd name="connsiteX86" fmla="*/ 2558425 w 3107972"/>
                    <a:gd name="connsiteY86" fmla="*/ 2739790 h 3107975"/>
                    <a:gd name="connsiteX87" fmla="*/ 2550155 w 3107972"/>
                    <a:gd name="connsiteY87" fmla="*/ 2730046 h 3107975"/>
                    <a:gd name="connsiteX88" fmla="*/ 2597875 w 3107972"/>
                    <a:gd name="connsiteY88" fmla="*/ 2687855 h 3107975"/>
                    <a:gd name="connsiteX89" fmla="*/ 2606530 w 3107972"/>
                    <a:gd name="connsiteY89" fmla="*/ 2697259 h 3107975"/>
                    <a:gd name="connsiteX90" fmla="*/ 2558425 w 3107972"/>
                    <a:gd name="connsiteY90" fmla="*/ 2739790 h 3107975"/>
                    <a:gd name="connsiteX91" fmla="*/ 501896 w 3107972"/>
                    <a:gd name="connsiteY91" fmla="*/ 2697644 h 3107975"/>
                    <a:gd name="connsiteX92" fmla="*/ 455536 w 3107972"/>
                    <a:gd name="connsiteY92" fmla="*/ 2653187 h 3107975"/>
                    <a:gd name="connsiteX93" fmla="*/ 464576 w 3107972"/>
                    <a:gd name="connsiteY93" fmla="*/ 2644146 h 3107975"/>
                    <a:gd name="connsiteX94" fmla="*/ 510552 w 3107972"/>
                    <a:gd name="connsiteY94" fmla="*/ 2688241 h 3107975"/>
                    <a:gd name="connsiteX95" fmla="*/ 501896 w 3107972"/>
                    <a:gd name="connsiteY95" fmla="*/ 2697644 h 3107975"/>
                    <a:gd name="connsiteX96" fmla="*/ 2652890 w 3107972"/>
                    <a:gd name="connsiteY96" fmla="*/ 2652779 h 3107975"/>
                    <a:gd name="connsiteX97" fmla="*/ 2643849 w 3107972"/>
                    <a:gd name="connsiteY97" fmla="*/ 2643739 h 3107975"/>
                    <a:gd name="connsiteX98" fmla="*/ 2687944 w 3107972"/>
                    <a:gd name="connsiteY98" fmla="*/ 2597786 h 3107975"/>
                    <a:gd name="connsiteX99" fmla="*/ 2697369 w 3107972"/>
                    <a:gd name="connsiteY99" fmla="*/ 2606442 h 3107975"/>
                    <a:gd name="connsiteX100" fmla="*/ 2652890 w 3107972"/>
                    <a:gd name="connsiteY100" fmla="*/ 2652779 h 3107975"/>
                    <a:gd name="connsiteX101" fmla="*/ 411057 w 3107972"/>
                    <a:gd name="connsiteY101" fmla="*/ 2606895 h 3107975"/>
                    <a:gd name="connsiteX102" fmla="*/ 368526 w 3107972"/>
                    <a:gd name="connsiteY102" fmla="*/ 2558813 h 3107975"/>
                    <a:gd name="connsiteX103" fmla="*/ 378292 w 3107972"/>
                    <a:gd name="connsiteY103" fmla="*/ 2550542 h 3107975"/>
                    <a:gd name="connsiteX104" fmla="*/ 420437 w 3107972"/>
                    <a:gd name="connsiteY104" fmla="*/ 2598239 h 3107975"/>
                    <a:gd name="connsiteX105" fmla="*/ 411057 w 3107972"/>
                    <a:gd name="connsiteY105" fmla="*/ 2606895 h 3107975"/>
                    <a:gd name="connsiteX106" fmla="*/ 2739900 w 3107972"/>
                    <a:gd name="connsiteY106" fmla="*/ 2558314 h 3107975"/>
                    <a:gd name="connsiteX107" fmla="*/ 2730134 w 3107972"/>
                    <a:gd name="connsiteY107" fmla="*/ 2550044 h 3107975"/>
                    <a:gd name="connsiteX108" fmla="*/ 2770332 w 3107972"/>
                    <a:gd name="connsiteY108" fmla="*/ 2500602 h 3107975"/>
                    <a:gd name="connsiteX109" fmla="*/ 2780414 w 3107972"/>
                    <a:gd name="connsiteY109" fmla="*/ 2508464 h 3107975"/>
                    <a:gd name="connsiteX110" fmla="*/ 2739900 w 3107972"/>
                    <a:gd name="connsiteY110" fmla="*/ 2558314 h 3107975"/>
                    <a:gd name="connsiteX111" fmla="*/ 328012 w 3107972"/>
                    <a:gd name="connsiteY111" fmla="*/ 2509031 h 3107975"/>
                    <a:gd name="connsiteX112" fmla="*/ 289604 w 3107972"/>
                    <a:gd name="connsiteY112" fmla="*/ 2457640 h 3107975"/>
                    <a:gd name="connsiteX113" fmla="*/ 300005 w 3107972"/>
                    <a:gd name="connsiteY113" fmla="*/ 2450208 h 3107975"/>
                    <a:gd name="connsiteX114" fmla="*/ 338094 w 3107972"/>
                    <a:gd name="connsiteY114" fmla="*/ 2501168 h 3107975"/>
                    <a:gd name="connsiteX115" fmla="*/ 328012 w 3107972"/>
                    <a:gd name="connsiteY115" fmla="*/ 2509031 h 3107975"/>
                    <a:gd name="connsiteX116" fmla="*/ 2818844 w 3107972"/>
                    <a:gd name="connsiteY116" fmla="*/ 2457006 h 3107975"/>
                    <a:gd name="connsiteX117" fmla="*/ 2808444 w 3107972"/>
                    <a:gd name="connsiteY117" fmla="*/ 2449574 h 3107975"/>
                    <a:gd name="connsiteX118" fmla="*/ 2844426 w 3107972"/>
                    <a:gd name="connsiteY118" fmla="*/ 2397005 h 3107975"/>
                    <a:gd name="connsiteX119" fmla="*/ 2855121 w 3107972"/>
                    <a:gd name="connsiteY119" fmla="*/ 2404006 h 3107975"/>
                    <a:gd name="connsiteX120" fmla="*/ 2818844 w 3107972"/>
                    <a:gd name="connsiteY120" fmla="*/ 2457006 h 3107975"/>
                    <a:gd name="connsiteX121" fmla="*/ 253350 w 3107972"/>
                    <a:gd name="connsiteY121" fmla="*/ 2404732 h 3107975"/>
                    <a:gd name="connsiteX122" fmla="*/ 219316 w 3107972"/>
                    <a:gd name="connsiteY122" fmla="*/ 2350373 h 3107975"/>
                    <a:gd name="connsiteX123" fmla="*/ 230283 w 3107972"/>
                    <a:gd name="connsiteY123" fmla="*/ 2343824 h 3107975"/>
                    <a:gd name="connsiteX124" fmla="*/ 264022 w 3107972"/>
                    <a:gd name="connsiteY124" fmla="*/ 2397707 h 3107975"/>
                    <a:gd name="connsiteX125" fmla="*/ 253350 w 3107972"/>
                    <a:gd name="connsiteY125" fmla="*/ 2404732 h 3107975"/>
                    <a:gd name="connsiteX126" fmla="*/ 2889155 w 3107972"/>
                    <a:gd name="connsiteY126" fmla="*/ 2349534 h 3107975"/>
                    <a:gd name="connsiteX127" fmla="*/ 2878211 w 3107972"/>
                    <a:gd name="connsiteY127" fmla="*/ 2342986 h 3107975"/>
                    <a:gd name="connsiteX128" fmla="*/ 2909730 w 3107972"/>
                    <a:gd name="connsiteY128" fmla="*/ 2287630 h 3107975"/>
                    <a:gd name="connsiteX129" fmla="*/ 2920969 w 3107972"/>
                    <a:gd name="connsiteY129" fmla="*/ 2293725 h 3107975"/>
                    <a:gd name="connsiteX130" fmla="*/ 2889155 w 3107972"/>
                    <a:gd name="connsiteY130" fmla="*/ 2349534 h 3107975"/>
                    <a:gd name="connsiteX131" fmla="*/ 187526 w 3107972"/>
                    <a:gd name="connsiteY131" fmla="*/ 2294677 h 3107975"/>
                    <a:gd name="connsiteX132" fmla="*/ 158114 w 3107972"/>
                    <a:gd name="connsiteY132" fmla="*/ 2237735 h 3107975"/>
                    <a:gd name="connsiteX133" fmla="*/ 169603 w 3107972"/>
                    <a:gd name="connsiteY133" fmla="*/ 2232115 h 3107975"/>
                    <a:gd name="connsiteX134" fmla="*/ 198765 w 3107972"/>
                    <a:gd name="connsiteY134" fmla="*/ 2288582 h 3107975"/>
                    <a:gd name="connsiteX135" fmla="*/ 187526 w 3107972"/>
                    <a:gd name="connsiteY135" fmla="*/ 2294677 h 3107975"/>
                    <a:gd name="connsiteX136" fmla="*/ 2950425 w 3107972"/>
                    <a:gd name="connsiteY136" fmla="*/ 2236625 h 3107975"/>
                    <a:gd name="connsiteX137" fmla="*/ 2938936 w 3107972"/>
                    <a:gd name="connsiteY137" fmla="*/ 2231028 h 3107975"/>
                    <a:gd name="connsiteX138" fmla="*/ 2965742 w 3107972"/>
                    <a:gd name="connsiteY138" fmla="*/ 2173225 h 3107975"/>
                    <a:gd name="connsiteX139" fmla="*/ 2977457 w 3107972"/>
                    <a:gd name="connsiteY139" fmla="*/ 2178368 h 3107975"/>
                    <a:gd name="connsiteX140" fmla="*/ 2950425 w 3107972"/>
                    <a:gd name="connsiteY140" fmla="*/ 2236625 h 3107975"/>
                    <a:gd name="connsiteX141" fmla="*/ 131082 w 3107972"/>
                    <a:gd name="connsiteY141" fmla="*/ 2179660 h 3107975"/>
                    <a:gd name="connsiteX142" fmla="*/ 106475 w 3107972"/>
                    <a:gd name="connsiteY142" fmla="*/ 2120520 h 3107975"/>
                    <a:gd name="connsiteX143" fmla="*/ 118393 w 3107972"/>
                    <a:gd name="connsiteY143" fmla="*/ 2115852 h 3107975"/>
                    <a:gd name="connsiteX144" fmla="*/ 142775 w 3107972"/>
                    <a:gd name="connsiteY144" fmla="*/ 2174494 h 3107975"/>
                    <a:gd name="connsiteX145" fmla="*/ 131082 w 3107972"/>
                    <a:gd name="connsiteY145" fmla="*/ 2179660 h 3107975"/>
                    <a:gd name="connsiteX146" fmla="*/ 3002065 w 3107972"/>
                    <a:gd name="connsiteY146" fmla="*/ 2119024 h 3107975"/>
                    <a:gd name="connsiteX147" fmla="*/ 2990146 w 3107972"/>
                    <a:gd name="connsiteY147" fmla="*/ 2114380 h 3107975"/>
                    <a:gd name="connsiteX148" fmla="*/ 3012080 w 3107972"/>
                    <a:gd name="connsiteY148" fmla="*/ 2054560 h 3107975"/>
                    <a:gd name="connsiteX149" fmla="*/ 3024180 w 3107972"/>
                    <a:gd name="connsiteY149" fmla="*/ 2058729 h 3107975"/>
                    <a:gd name="connsiteX150" fmla="*/ 3002065 w 3107972"/>
                    <a:gd name="connsiteY150" fmla="*/ 2119024 h 3107975"/>
                    <a:gd name="connsiteX151" fmla="*/ 84314 w 3107972"/>
                    <a:gd name="connsiteY151" fmla="*/ 2060247 h 3107975"/>
                    <a:gd name="connsiteX152" fmla="*/ 64669 w 3107972"/>
                    <a:gd name="connsiteY152" fmla="*/ 1999113 h 3107975"/>
                    <a:gd name="connsiteX153" fmla="*/ 76928 w 3107972"/>
                    <a:gd name="connsiteY153" fmla="*/ 1995465 h 3107975"/>
                    <a:gd name="connsiteX154" fmla="*/ 96413 w 3107972"/>
                    <a:gd name="connsiteY154" fmla="*/ 2056078 h 3107975"/>
                    <a:gd name="connsiteX155" fmla="*/ 84314 w 3107972"/>
                    <a:gd name="connsiteY155" fmla="*/ 2060247 h 3107975"/>
                    <a:gd name="connsiteX156" fmla="*/ 3043757 w 3107972"/>
                    <a:gd name="connsiteY156" fmla="*/ 1997527 h 3107975"/>
                    <a:gd name="connsiteX157" fmla="*/ 3031499 w 3107972"/>
                    <a:gd name="connsiteY157" fmla="*/ 1993879 h 3107975"/>
                    <a:gd name="connsiteX158" fmla="*/ 3048380 w 3107972"/>
                    <a:gd name="connsiteY158" fmla="*/ 1932473 h 3107975"/>
                    <a:gd name="connsiteX159" fmla="*/ 3060774 w 3107972"/>
                    <a:gd name="connsiteY159" fmla="*/ 1935600 h 3107975"/>
                    <a:gd name="connsiteX160" fmla="*/ 3043757 w 3107972"/>
                    <a:gd name="connsiteY160" fmla="*/ 1997527 h 3107975"/>
                    <a:gd name="connsiteX161" fmla="*/ 47607 w 3107972"/>
                    <a:gd name="connsiteY161" fmla="*/ 1937209 h 3107975"/>
                    <a:gd name="connsiteX162" fmla="*/ 33128 w 3107972"/>
                    <a:gd name="connsiteY162" fmla="*/ 1874647 h 3107975"/>
                    <a:gd name="connsiteX163" fmla="*/ 45635 w 3107972"/>
                    <a:gd name="connsiteY163" fmla="*/ 1872019 h 3107975"/>
                    <a:gd name="connsiteX164" fmla="*/ 60001 w 3107972"/>
                    <a:gd name="connsiteY164" fmla="*/ 1934059 h 3107975"/>
                    <a:gd name="connsiteX165" fmla="*/ 47607 w 3107972"/>
                    <a:gd name="connsiteY165" fmla="*/ 1937209 h 3107975"/>
                    <a:gd name="connsiteX166" fmla="*/ 3075208 w 3107972"/>
                    <a:gd name="connsiteY166" fmla="*/ 1872993 h 3107975"/>
                    <a:gd name="connsiteX167" fmla="*/ 3062700 w 3107972"/>
                    <a:gd name="connsiteY167" fmla="*/ 1870387 h 3107975"/>
                    <a:gd name="connsiteX168" fmla="*/ 3074392 w 3107972"/>
                    <a:gd name="connsiteY168" fmla="*/ 1807758 h 3107975"/>
                    <a:gd name="connsiteX169" fmla="*/ 3087013 w 3107972"/>
                    <a:gd name="connsiteY169" fmla="*/ 1809843 h 3107975"/>
                    <a:gd name="connsiteX170" fmla="*/ 3075208 w 3107972"/>
                    <a:gd name="connsiteY170" fmla="*/ 1872993 h 3107975"/>
                    <a:gd name="connsiteX171" fmla="*/ 21232 w 3107972"/>
                    <a:gd name="connsiteY171" fmla="*/ 1811542 h 3107975"/>
                    <a:gd name="connsiteX172" fmla="*/ 11987 w 3107972"/>
                    <a:gd name="connsiteY172" fmla="*/ 1748006 h 3107975"/>
                    <a:gd name="connsiteX173" fmla="*/ 24676 w 3107972"/>
                    <a:gd name="connsiteY173" fmla="*/ 1746420 h 3107975"/>
                    <a:gd name="connsiteX174" fmla="*/ 33852 w 3107972"/>
                    <a:gd name="connsiteY174" fmla="*/ 1809435 h 3107975"/>
                    <a:gd name="connsiteX175" fmla="*/ 21232 w 3107972"/>
                    <a:gd name="connsiteY175" fmla="*/ 1811542 h 3107975"/>
                    <a:gd name="connsiteX176" fmla="*/ 3096191 w 3107972"/>
                    <a:gd name="connsiteY176" fmla="*/ 1746239 h 3107975"/>
                    <a:gd name="connsiteX177" fmla="*/ 3083523 w 3107972"/>
                    <a:gd name="connsiteY177" fmla="*/ 1744676 h 3107975"/>
                    <a:gd name="connsiteX178" fmla="*/ 3090005 w 3107972"/>
                    <a:gd name="connsiteY178" fmla="*/ 1681298 h 3107975"/>
                    <a:gd name="connsiteX179" fmla="*/ 3102738 w 3107972"/>
                    <a:gd name="connsiteY179" fmla="*/ 1682341 h 3107975"/>
                    <a:gd name="connsiteX180" fmla="*/ 3096191 w 3107972"/>
                    <a:gd name="connsiteY180" fmla="*/ 1746239 h 3107975"/>
                    <a:gd name="connsiteX181" fmla="*/ 5370 w 3107972"/>
                    <a:gd name="connsiteY181" fmla="*/ 1684154 h 3107975"/>
                    <a:gd name="connsiteX182" fmla="*/ 1360 w 3107972"/>
                    <a:gd name="connsiteY182" fmla="*/ 1620051 h 3107975"/>
                    <a:gd name="connsiteX183" fmla="*/ 14140 w 3107972"/>
                    <a:gd name="connsiteY183" fmla="*/ 1619507 h 3107975"/>
                    <a:gd name="connsiteX184" fmla="*/ 18105 w 3107972"/>
                    <a:gd name="connsiteY184" fmla="*/ 1683088 h 3107975"/>
                    <a:gd name="connsiteX185" fmla="*/ 5370 w 3107972"/>
                    <a:gd name="connsiteY185" fmla="*/ 1684154 h 3107975"/>
                    <a:gd name="connsiteX186" fmla="*/ 3106681 w 3107972"/>
                    <a:gd name="connsiteY186" fmla="*/ 1618193 h 3107975"/>
                    <a:gd name="connsiteX187" fmla="*/ 3093901 w 3107972"/>
                    <a:gd name="connsiteY187" fmla="*/ 1617672 h 3107975"/>
                    <a:gd name="connsiteX188" fmla="*/ 3095194 w 3107972"/>
                    <a:gd name="connsiteY188" fmla="*/ 1554000 h 3107975"/>
                    <a:gd name="connsiteX189" fmla="*/ 3095194 w 3107972"/>
                    <a:gd name="connsiteY189" fmla="*/ 1550805 h 3107975"/>
                    <a:gd name="connsiteX190" fmla="*/ 3107973 w 3107972"/>
                    <a:gd name="connsiteY190" fmla="*/ 1550805 h 3107975"/>
                    <a:gd name="connsiteX191" fmla="*/ 3107973 w 3107972"/>
                    <a:gd name="connsiteY191" fmla="*/ 1554000 h 3107975"/>
                    <a:gd name="connsiteX192" fmla="*/ 3106681 w 3107972"/>
                    <a:gd name="connsiteY192" fmla="*/ 1618193 h 3107975"/>
                    <a:gd name="connsiteX193" fmla="*/ 12780 w 3107972"/>
                    <a:gd name="connsiteY193" fmla="*/ 1555858 h 3107975"/>
                    <a:gd name="connsiteX194" fmla="*/ 0 w 3107972"/>
                    <a:gd name="connsiteY194" fmla="*/ 1555858 h 3107975"/>
                    <a:gd name="connsiteX195" fmla="*/ 0 w 3107972"/>
                    <a:gd name="connsiteY195" fmla="*/ 1554114 h 3107975"/>
                    <a:gd name="connsiteX196" fmla="*/ 1224 w 3107972"/>
                    <a:gd name="connsiteY196" fmla="*/ 1491643 h 3107975"/>
                    <a:gd name="connsiteX197" fmla="*/ 14004 w 3107972"/>
                    <a:gd name="connsiteY197" fmla="*/ 1492164 h 3107975"/>
                    <a:gd name="connsiteX198" fmla="*/ 12780 w 3107972"/>
                    <a:gd name="connsiteY198" fmla="*/ 1554000 h 3107975"/>
                    <a:gd name="connsiteX199" fmla="*/ 12780 w 3107972"/>
                    <a:gd name="connsiteY199" fmla="*/ 1555858 h 3107975"/>
                    <a:gd name="connsiteX200" fmla="*/ 3093743 w 3107972"/>
                    <a:gd name="connsiteY200" fmla="*/ 1487134 h 3107975"/>
                    <a:gd name="connsiteX201" fmla="*/ 3089733 w 3107972"/>
                    <a:gd name="connsiteY201" fmla="*/ 1423582 h 3107975"/>
                    <a:gd name="connsiteX202" fmla="*/ 3102467 w 3107972"/>
                    <a:gd name="connsiteY202" fmla="*/ 1422515 h 3107975"/>
                    <a:gd name="connsiteX203" fmla="*/ 3106545 w 3107972"/>
                    <a:gd name="connsiteY203" fmla="*/ 1486590 h 3107975"/>
                    <a:gd name="connsiteX204" fmla="*/ 3093743 w 3107972"/>
                    <a:gd name="connsiteY204" fmla="*/ 1487134 h 3107975"/>
                    <a:gd name="connsiteX205" fmla="*/ 17810 w 3107972"/>
                    <a:gd name="connsiteY205" fmla="*/ 1428581 h 3107975"/>
                    <a:gd name="connsiteX206" fmla="*/ 5076 w 3107972"/>
                    <a:gd name="connsiteY206" fmla="*/ 1427550 h 3107975"/>
                    <a:gd name="connsiteX207" fmla="*/ 11533 w 3107972"/>
                    <a:gd name="connsiteY207" fmla="*/ 1363665 h 3107975"/>
                    <a:gd name="connsiteX208" fmla="*/ 24222 w 3107972"/>
                    <a:gd name="connsiteY208" fmla="*/ 1365213 h 3107975"/>
                    <a:gd name="connsiteX209" fmla="*/ 17810 w 3107972"/>
                    <a:gd name="connsiteY209" fmla="*/ 1428581 h 3107975"/>
                    <a:gd name="connsiteX210" fmla="*/ 3083138 w 3107972"/>
                    <a:gd name="connsiteY210" fmla="*/ 1360236 h 3107975"/>
                    <a:gd name="connsiteX211" fmla="*/ 3073917 w 3107972"/>
                    <a:gd name="connsiteY211" fmla="*/ 1297222 h 3107975"/>
                    <a:gd name="connsiteX212" fmla="*/ 3086515 w 3107972"/>
                    <a:gd name="connsiteY212" fmla="*/ 1295112 h 3107975"/>
                    <a:gd name="connsiteX213" fmla="*/ 3095806 w 3107972"/>
                    <a:gd name="connsiteY213" fmla="*/ 1358648 h 3107975"/>
                    <a:gd name="connsiteX214" fmla="*/ 3083138 w 3107972"/>
                    <a:gd name="connsiteY214" fmla="*/ 1360236 h 3107975"/>
                    <a:gd name="connsiteX215" fmla="*/ 33241 w 3107972"/>
                    <a:gd name="connsiteY215" fmla="*/ 1302168 h 3107975"/>
                    <a:gd name="connsiteX216" fmla="*/ 20620 w 3107972"/>
                    <a:gd name="connsiteY216" fmla="*/ 1300097 h 3107975"/>
                    <a:gd name="connsiteX217" fmla="*/ 32357 w 3107972"/>
                    <a:gd name="connsiteY217" fmla="*/ 1236954 h 3107975"/>
                    <a:gd name="connsiteX218" fmla="*/ 44864 w 3107972"/>
                    <a:gd name="connsiteY218" fmla="*/ 1239550 h 3107975"/>
                    <a:gd name="connsiteX219" fmla="*/ 33241 w 3107972"/>
                    <a:gd name="connsiteY219" fmla="*/ 1302168 h 3107975"/>
                    <a:gd name="connsiteX220" fmla="*/ 3062066 w 3107972"/>
                    <a:gd name="connsiteY220" fmla="*/ 1234642 h 3107975"/>
                    <a:gd name="connsiteX221" fmla="*/ 3047632 w 3107972"/>
                    <a:gd name="connsiteY221" fmla="*/ 1172607 h 3107975"/>
                    <a:gd name="connsiteX222" fmla="*/ 3060027 w 3107972"/>
                    <a:gd name="connsiteY222" fmla="*/ 1169455 h 3107975"/>
                    <a:gd name="connsiteX223" fmla="*/ 3074574 w 3107972"/>
                    <a:gd name="connsiteY223" fmla="*/ 1232007 h 3107975"/>
                    <a:gd name="connsiteX224" fmla="*/ 3062066 w 3107972"/>
                    <a:gd name="connsiteY224" fmla="*/ 1234642 h 3107975"/>
                    <a:gd name="connsiteX225" fmla="*/ 59095 w 3107972"/>
                    <a:gd name="connsiteY225" fmla="*/ 1177467 h 3107975"/>
                    <a:gd name="connsiteX226" fmla="*/ 46678 w 3107972"/>
                    <a:gd name="connsiteY226" fmla="*/ 1174351 h 3107975"/>
                    <a:gd name="connsiteX227" fmla="*/ 63672 w 3107972"/>
                    <a:gd name="connsiteY227" fmla="*/ 1112273 h 3107975"/>
                    <a:gd name="connsiteX228" fmla="*/ 75931 w 3107972"/>
                    <a:gd name="connsiteY228" fmla="*/ 1115905 h 3107975"/>
                    <a:gd name="connsiteX229" fmla="*/ 59095 w 3107972"/>
                    <a:gd name="connsiteY229" fmla="*/ 1177467 h 3107975"/>
                    <a:gd name="connsiteX230" fmla="*/ 3030705 w 3107972"/>
                    <a:gd name="connsiteY230" fmla="*/ 1111359 h 3107975"/>
                    <a:gd name="connsiteX231" fmla="*/ 3011196 w 3107972"/>
                    <a:gd name="connsiteY231" fmla="*/ 1050853 h 3107975"/>
                    <a:gd name="connsiteX232" fmla="*/ 3023274 w 3107972"/>
                    <a:gd name="connsiteY232" fmla="*/ 1046684 h 3107975"/>
                    <a:gd name="connsiteX233" fmla="*/ 3042942 w 3107972"/>
                    <a:gd name="connsiteY233" fmla="*/ 1107695 h 3107975"/>
                    <a:gd name="connsiteX234" fmla="*/ 3030705 w 3107972"/>
                    <a:gd name="connsiteY234" fmla="*/ 1111359 h 3107975"/>
                    <a:gd name="connsiteX235" fmla="*/ 95304 w 3107972"/>
                    <a:gd name="connsiteY235" fmla="*/ 1055118 h 3107975"/>
                    <a:gd name="connsiteX236" fmla="*/ 83204 w 3107972"/>
                    <a:gd name="connsiteY236" fmla="*/ 1050980 h 3107975"/>
                    <a:gd name="connsiteX237" fmla="*/ 105274 w 3107972"/>
                    <a:gd name="connsiteY237" fmla="*/ 990564 h 3107975"/>
                    <a:gd name="connsiteX238" fmla="*/ 117193 w 3107972"/>
                    <a:gd name="connsiteY238" fmla="*/ 995203 h 3107975"/>
                    <a:gd name="connsiteX239" fmla="*/ 95304 w 3107972"/>
                    <a:gd name="connsiteY239" fmla="*/ 1055118 h 3107975"/>
                    <a:gd name="connsiteX240" fmla="*/ 2989218 w 3107972"/>
                    <a:gd name="connsiteY240" fmla="*/ 991199 h 3107975"/>
                    <a:gd name="connsiteX241" fmla="*/ 2964768 w 3107972"/>
                    <a:gd name="connsiteY241" fmla="*/ 932487 h 3107975"/>
                    <a:gd name="connsiteX242" fmla="*/ 2976460 w 3107972"/>
                    <a:gd name="connsiteY242" fmla="*/ 927332 h 3107975"/>
                    <a:gd name="connsiteX243" fmla="*/ 3001136 w 3107972"/>
                    <a:gd name="connsiteY243" fmla="*/ 986531 h 3107975"/>
                    <a:gd name="connsiteX244" fmla="*/ 2989218 w 3107972"/>
                    <a:gd name="connsiteY244" fmla="*/ 991199 h 3107975"/>
                    <a:gd name="connsiteX245" fmla="*/ 141551 w 3107972"/>
                    <a:gd name="connsiteY245" fmla="*/ 936260 h 3107975"/>
                    <a:gd name="connsiteX246" fmla="*/ 129859 w 3107972"/>
                    <a:gd name="connsiteY246" fmla="*/ 931132 h 3107975"/>
                    <a:gd name="connsiteX247" fmla="*/ 156868 w 3107972"/>
                    <a:gd name="connsiteY247" fmla="*/ 872790 h 3107975"/>
                    <a:gd name="connsiteX248" fmla="*/ 168356 w 3107972"/>
                    <a:gd name="connsiteY248" fmla="*/ 878396 h 3107975"/>
                    <a:gd name="connsiteX249" fmla="*/ 141551 w 3107972"/>
                    <a:gd name="connsiteY249" fmla="*/ 936260 h 3107975"/>
                    <a:gd name="connsiteX250" fmla="*/ 2937894 w 3107972"/>
                    <a:gd name="connsiteY250" fmla="*/ 874827 h 3107975"/>
                    <a:gd name="connsiteX251" fmla="*/ 2908664 w 3107972"/>
                    <a:gd name="connsiteY251" fmla="*/ 818324 h 3107975"/>
                    <a:gd name="connsiteX252" fmla="*/ 2919881 w 3107972"/>
                    <a:gd name="connsiteY252" fmla="*/ 812218 h 3107975"/>
                    <a:gd name="connsiteX253" fmla="*/ 2949383 w 3107972"/>
                    <a:gd name="connsiteY253" fmla="*/ 869192 h 3107975"/>
                    <a:gd name="connsiteX254" fmla="*/ 2937894 w 3107972"/>
                    <a:gd name="connsiteY254" fmla="*/ 874827 h 3107975"/>
                    <a:gd name="connsiteX255" fmla="*/ 197518 w 3107972"/>
                    <a:gd name="connsiteY255" fmla="*/ 821698 h 3107975"/>
                    <a:gd name="connsiteX256" fmla="*/ 186279 w 3107972"/>
                    <a:gd name="connsiteY256" fmla="*/ 815619 h 3107975"/>
                    <a:gd name="connsiteX257" fmla="*/ 218025 w 3107972"/>
                    <a:gd name="connsiteY257" fmla="*/ 759728 h 3107975"/>
                    <a:gd name="connsiteX258" fmla="*/ 229014 w 3107972"/>
                    <a:gd name="connsiteY258" fmla="*/ 766270 h 3107975"/>
                    <a:gd name="connsiteX259" fmla="*/ 197518 w 3107972"/>
                    <a:gd name="connsiteY259" fmla="*/ 821698 h 3107975"/>
                    <a:gd name="connsiteX260" fmla="*/ 2877078 w 3107972"/>
                    <a:gd name="connsiteY260" fmla="*/ 763075 h 3107975"/>
                    <a:gd name="connsiteX261" fmla="*/ 2843248 w 3107972"/>
                    <a:gd name="connsiteY261" fmla="*/ 709158 h 3107975"/>
                    <a:gd name="connsiteX262" fmla="*/ 2853943 w 3107972"/>
                    <a:gd name="connsiteY262" fmla="*/ 702143 h 3107975"/>
                    <a:gd name="connsiteX263" fmla="*/ 2888044 w 3107972"/>
                    <a:gd name="connsiteY263" fmla="*/ 756504 h 3107975"/>
                    <a:gd name="connsiteX264" fmla="*/ 2877078 w 3107972"/>
                    <a:gd name="connsiteY264" fmla="*/ 763075 h 3107975"/>
                    <a:gd name="connsiteX265" fmla="*/ 262753 w 3107972"/>
                    <a:gd name="connsiteY265" fmla="*/ 712203 h 3107975"/>
                    <a:gd name="connsiteX266" fmla="*/ 252036 w 3107972"/>
                    <a:gd name="connsiteY266" fmla="*/ 705213 h 3107975"/>
                    <a:gd name="connsiteX267" fmla="*/ 288290 w 3107972"/>
                    <a:gd name="connsiteY267" fmla="*/ 652150 h 3107975"/>
                    <a:gd name="connsiteX268" fmla="*/ 298690 w 3107972"/>
                    <a:gd name="connsiteY268" fmla="*/ 659578 h 3107975"/>
                    <a:gd name="connsiteX269" fmla="*/ 262753 w 3107972"/>
                    <a:gd name="connsiteY269" fmla="*/ 712203 h 3107975"/>
                    <a:gd name="connsiteX270" fmla="*/ 2807220 w 3107972"/>
                    <a:gd name="connsiteY270" fmla="*/ 656673 h 3107975"/>
                    <a:gd name="connsiteX271" fmla="*/ 2769063 w 3107972"/>
                    <a:gd name="connsiteY271" fmla="*/ 605713 h 3107975"/>
                    <a:gd name="connsiteX272" fmla="*/ 2779123 w 3107972"/>
                    <a:gd name="connsiteY272" fmla="*/ 597841 h 3107975"/>
                    <a:gd name="connsiteX273" fmla="*/ 2817621 w 3107972"/>
                    <a:gd name="connsiteY273" fmla="*/ 649225 h 3107975"/>
                    <a:gd name="connsiteX274" fmla="*/ 2807220 w 3107972"/>
                    <a:gd name="connsiteY274" fmla="*/ 656673 h 3107975"/>
                    <a:gd name="connsiteX275" fmla="*/ 336758 w 3107972"/>
                    <a:gd name="connsiteY275" fmla="*/ 608491 h 3107975"/>
                    <a:gd name="connsiteX276" fmla="*/ 326674 w 3107972"/>
                    <a:gd name="connsiteY276" fmla="*/ 600640 h 3107975"/>
                    <a:gd name="connsiteX277" fmla="*/ 367166 w 3107972"/>
                    <a:gd name="connsiteY277" fmla="*/ 550758 h 3107975"/>
                    <a:gd name="connsiteX278" fmla="*/ 376932 w 3107972"/>
                    <a:gd name="connsiteY278" fmla="*/ 559015 h 3107975"/>
                    <a:gd name="connsiteX279" fmla="*/ 336758 w 3107972"/>
                    <a:gd name="connsiteY279" fmla="*/ 608491 h 3107975"/>
                    <a:gd name="connsiteX280" fmla="*/ 2728798 w 3107972"/>
                    <a:gd name="connsiteY280" fmla="*/ 556357 h 3107975"/>
                    <a:gd name="connsiteX281" fmla="*/ 2686584 w 3107972"/>
                    <a:gd name="connsiteY281" fmla="*/ 508689 h 3107975"/>
                    <a:gd name="connsiteX282" fmla="*/ 2695964 w 3107972"/>
                    <a:gd name="connsiteY282" fmla="*/ 500020 h 3107975"/>
                    <a:gd name="connsiteX283" fmla="*/ 2738541 w 3107972"/>
                    <a:gd name="connsiteY283" fmla="*/ 548080 h 3107975"/>
                    <a:gd name="connsiteX284" fmla="*/ 2728798 w 3107972"/>
                    <a:gd name="connsiteY284" fmla="*/ 556357 h 3107975"/>
                    <a:gd name="connsiteX285" fmla="*/ 419078 w 3107972"/>
                    <a:gd name="connsiteY285" fmla="*/ 511239 h 3107975"/>
                    <a:gd name="connsiteX286" fmla="*/ 409652 w 3107972"/>
                    <a:gd name="connsiteY286" fmla="*/ 502587 h 3107975"/>
                    <a:gd name="connsiteX287" fmla="*/ 454086 w 3107972"/>
                    <a:gd name="connsiteY287" fmla="*/ 456207 h 3107975"/>
                    <a:gd name="connsiteX288" fmla="*/ 463127 w 3107972"/>
                    <a:gd name="connsiteY288" fmla="*/ 465232 h 3107975"/>
                    <a:gd name="connsiteX289" fmla="*/ 419078 w 3107972"/>
                    <a:gd name="connsiteY289" fmla="*/ 511239 h 3107975"/>
                    <a:gd name="connsiteX290" fmla="*/ 2642421 w 3107972"/>
                    <a:gd name="connsiteY290" fmla="*/ 462801 h 3107975"/>
                    <a:gd name="connsiteX291" fmla="*/ 2596424 w 3107972"/>
                    <a:gd name="connsiteY291" fmla="*/ 418747 h 3107975"/>
                    <a:gd name="connsiteX292" fmla="*/ 2605057 w 3107972"/>
                    <a:gd name="connsiteY292" fmla="*/ 409334 h 3107975"/>
                    <a:gd name="connsiteX293" fmla="*/ 2651463 w 3107972"/>
                    <a:gd name="connsiteY293" fmla="*/ 453751 h 3107975"/>
                    <a:gd name="connsiteX294" fmla="*/ 2642421 w 3107972"/>
                    <a:gd name="connsiteY294" fmla="*/ 462801 h 3107975"/>
                    <a:gd name="connsiteX295" fmla="*/ 509034 w 3107972"/>
                    <a:gd name="connsiteY295" fmla="*/ 421088 h 3107975"/>
                    <a:gd name="connsiteX296" fmla="*/ 500378 w 3107972"/>
                    <a:gd name="connsiteY296" fmla="*/ 411693 h 3107975"/>
                    <a:gd name="connsiteX297" fmla="*/ 548438 w 3107972"/>
                    <a:gd name="connsiteY297" fmla="*/ 369126 h 3107975"/>
                    <a:gd name="connsiteX298" fmla="*/ 556731 w 3107972"/>
                    <a:gd name="connsiteY298" fmla="*/ 378869 h 3107975"/>
                    <a:gd name="connsiteX299" fmla="*/ 509034 w 3107972"/>
                    <a:gd name="connsiteY299" fmla="*/ 421088 h 3107975"/>
                    <a:gd name="connsiteX300" fmla="*/ 2548613 w 3107972"/>
                    <a:gd name="connsiteY300" fmla="*/ 376619 h 3107975"/>
                    <a:gd name="connsiteX301" fmla="*/ 2499127 w 3107972"/>
                    <a:gd name="connsiteY301" fmla="*/ 336486 h 3107975"/>
                    <a:gd name="connsiteX302" fmla="*/ 2506967 w 3107972"/>
                    <a:gd name="connsiteY302" fmla="*/ 326393 h 3107975"/>
                    <a:gd name="connsiteX303" fmla="*/ 2556862 w 3107972"/>
                    <a:gd name="connsiteY303" fmla="*/ 366858 h 3107975"/>
                    <a:gd name="connsiteX304" fmla="*/ 2548613 w 3107972"/>
                    <a:gd name="connsiteY304" fmla="*/ 376619 h 3107975"/>
                    <a:gd name="connsiteX305" fmla="*/ 606082 w 3107972"/>
                    <a:gd name="connsiteY305" fmla="*/ 338650 h 3107975"/>
                    <a:gd name="connsiteX306" fmla="*/ 598220 w 3107972"/>
                    <a:gd name="connsiteY306" fmla="*/ 328576 h 3107975"/>
                    <a:gd name="connsiteX307" fmla="*/ 649610 w 3107972"/>
                    <a:gd name="connsiteY307" fmla="*/ 290112 h 3107975"/>
                    <a:gd name="connsiteX308" fmla="*/ 657065 w 3107972"/>
                    <a:gd name="connsiteY308" fmla="*/ 300499 h 3107975"/>
                    <a:gd name="connsiteX309" fmla="*/ 606082 w 3107972"/>
                    <a:gd name="connsiteY309" fmla="*/ 338650 h 3107975"/>
                    <a:gd name="connsiteX310" fmla="*/ 2448030 w 3107972"/>
                    <a:gd name="connsiteY310" fmla="*/ 298426 h 3107975"/>
                    <a:gd name="connsiteX311" fmla="*/ 2395393 w 3107972"/>
                    <a:gd name="connsiteY311" fmla="*/ 262493 h 3107975"/>
                    <a:gd name="connsiteX312" fmla="*/ 2402372 w 3107972"/>
                    <a:gd name="connsiteY312" fmla="*/ 251789 h 3107975"/>
                    <a:gd name="connsiteX313" fmla="*/ 2455439 w 3107972"/>
                    <a:gd name="connsiteY313" fmla="*/ 288021 h 3107975"/>
                    <a:gd name="connsiteX314" fmla="*/ 2448030 w 3107972"/>
                    <a:gd name="connsiteY314" fmla="*/ 298426 h 3107975"/>
                    <a:gd name="connsiteX315" fmla="*/ 709566 w 3107972"/>
                    <a:gd name="connsiteY315" fmla="*/ 264487 h 3107975"/>
                    <a:gd name="connsiteX316" fmla="*/ 702541 w 3107972"/>
                    <a:gd name="connsiteY316" fmla="*/ 253801 h 3107975"/>
                    <a:gd name="connsiteX317" fmla="*/ 756900 w 3107972"/>
                    <a:gd name="connsiteY317" fmla="*/ 219706 h 3107975"/>
                    <a:gd name="connsiteX318" fmla="*/ 763471 w 3107972"/>
                    <a:gd name="connsiteY318" fmla="*/ 230673 h 3107975"/>
                    <a:gd name="connsiteX319" fmla="*/ 709566 w 3107972"/>
                    <a:gd name="connsiteY319" fmla="*/ 264487 h 3107975"/>
                    <a:gd name="connsiteX320" fmla="*/ 2341284 w 3107972"/>
                    <a:gd name="connsiteY320" fmla="*/ 228763 h 3107975"/>
                    <a:gd name="connsiteX321" fmla="*/ 2285860 w 3107972"/>
                    <a:gd name="connsiteY321" fmla="*/ 197292 h 3107975"/>
                    <a:gd name="connsiteX322" fmla="*/ 2291933 w 3107972"/>
                    <a:gd name="connsiteY322" fmla="*/ 186044 h 3107975"/>
                    <a:gd name="connsiteX323" fmla="*/ 2347833 w 3107972"/>
                    <a:gd name="connsiteY323" fmla="*/ 217775 h 3107975"/>
                    <a:gd name="connsiteX324" fmla="*/ 2341284 w 3107972"/>
                    <a:gd name="connsiteY324" fmla="*/ 228763 h 3107975"/>
                    <a:gd name="connsiteX325" fmla="*/ 818759 w 3107972"/>
                    <a:gd name="connsiteY325" fmla="*/ 199120 h 3107975"/>
                    <a:gd name="connsiteX326" fmla="*/ 812642 w 3107972"/>
                    <a:gd name="connsiteY326" fmla="*/ 187890 h 3107975"/>
                    <a:gd name="connsiteX327" fmla="*/ 869629 w 3107972"/>
                    <a:gd name="connsiteY327" fmla="*/ 158411 h 3107975"/>
                    <a:gd name="connsiteX328" fmla="*/ 875270 w 3107972"/>
                    <a:gd name="connsiteY328" fmla="*/ 169883 h 3107975"/>
                    <a:gd name="connsiteX329" fmla="*/ 818759 w 3107972"/>
                    <a:gd name="connsiteY329" fmla="*/ 199120 h 3107975"/>
                    <a:gd name="connsiteX330" fmla="*/ 2229144 w 3107972"/>
                    <a:gd name="connsiteY330" fmla="*/ 168143 h 3107975"/>
                    <a:gd name="connsiteX331" fmla="*/ 2171296 w 3107972"/>
                    <a:gd name="connsiteY331" fmla="*/ 141369 h 3107975"/>
                    <a:gd name="connsiteX332" fmla="*/ 2176394 w 3107972"/>
                    <a:gd name="connsiteY332" fmla="*/ 129659 h 3107975"/>
                    <a:gd name="connsiteX333" fmla="*/ 2234765 w 3107972"/>
                    <a:gd name="connsiteY333" fmla="*/ 156657 h 3107975"/>
                    <a:gd name="connsiteX334" fmla="*/ 2229144 w 3107972"/>
                    <a:gd name="connsiteY334" fmla="*/ 168143 h 3107975"/>
                    <a:gd name="connsiteX335" fmla="*/ 932938 w 3107972"/>
                    <a:gd name="connsiteY335" fmla="*/ 143010 h 3107975"/>
                    <a:gd name="connsiteX336" fmla="*/ 927772 w 3107972"/>
                    <a:gd name="connsiteY336" fmla="*/ 131313 h 3107975"/>
                    <a:gd name="connsiteX337" fmla="*/ 961851 w 3107972"/>
                    <a:gd name="connsiteY337" fmla="*/ 116782 h 3107975"/>
                    <a:gd name="connsiteX338" fmla="*/ 987093 w 3107972"/>
                    <a:gd name="connsiteY338" fmla="*/ 106635 h 3107975"/>
                    <a:gd name="connsiteX339" fmla="*/ 991760 w 3107972"/>
                    <a:gd name="connsiteY339" fmla="*/ 118538 h 3107975"/>
                    <a:gd name="connsiteX340" fmla="*/ 966723 w 3107972"/>
                    <a:gd name="connsiteY340" fmla="*/ 128596 h 3107975"/>
                    <a:gd name="connsiteX341" fmla="*/ 932938 w 3107972"/>
                    <a:gd name="connsiteY341" fmla="*/ 143010 h 3107975"/>
                    <a:gd name="connsiteX342" fmla="*/ 2112337 w 3107972"/>
                    <a:gd name="connsiteY342" fmla="*/ 117034 h 3107975"/>
                    <a:gd name="connsiteX343" fmla="*/ 2052495 w 3107972"/>
                    <a:gd name="connsiteY343" fmla="*/ 95190 h 3107975"/>
                    <a:gd name="connsiteX344" fmla="*/ 2056619 w 3107972"/>
                    <a:gd name="connsiteY344" fmla="*/ 83095 h 3107975"/>
                    <a:gd name="connsiteX345" fmla="*/ 2116982 w 3107972"/>
                    <a:gd name="connsiteY345" fmla="*/ 105120 h 3107975"/>
                    <a:gd name="connsiteX346" fmla="*/ 2112337 w 3107972"/>
                    <a:gd name="connsiteY346" fmla="*/ 117034 h 3107975"/>
                    <a:gd name="connsiteX347" fmla="*/ 1051535 w 3107972"/>
                    <a:gd name="connsiteY347" fmla="*/ 96543 h 3107975"/>
                    <a:gd name="connsiteX348" fmla="*/ 1047366 w 3107972"/>
                    <a:gd name="connsiteY348" fmla="*/ 84459 h 3107975"/>
                    <a:gd name="connsiteX349" fmla="*/ 1108500 w 3107972"/>
                    <a:gd name="connsiteY349" fmla="*/ 64805 h 3107975"/>
                    <a:gd name="connsiteX350" fmla="*/ 1112147 w 3107972"/>
                    <a:gd name="connsiteY350" fmla="*/ 77050 h 3107975"/>
                    <a:gd name="connsiteX351" fmla="*/ 1051535 w 3107972"/>
                    <a:gd name="connsiteY351" fmla="*/ 96543 h 3107975"/>
                    <a:gd name="connsiteX352" fmla="*/ 1991791 w 3107972"/>
                    <a:gd name="connsiteY352" fmla="*/ 75858 h 3107975"/>
                    <a:gd name="connsiteX353" fmla="*/ 1930318 w 3107972"/>
                    <a:gd name="connsiteY353" fmla="*/ 59067 h 3107975"/>
                    <a:gd name="connsiteX354" fmla="*/ 1933444 w 3107972"/>
                    <a:gd name="connsiteY354" fmla="*/ 46673 h 3107975"/>
                    <a:gd name="connsiteX355" fmla="*/ 1995417 w 3107972"/>
                    <a:gd name="connsiteY355" fmla="*/ 63599 h 3107975"/>
                    <a:gd name="connsiteX356" fmla="*/ 1991791 w 3107972"/>
                    <a:gd name="connsiteY356" fmla="*/ 75858 h 3107975"/>
                    <a:gd name="connsiteX357" fmla="*/ 1173531 w 3107972"/>
                    <a:gd name="connsiteY357" fmla="*/ 60098 h 3107975"/>
                    <a:gd name="connsiteX358" fmla="*/ 1170381 w 3107972"/>
                    <a:gd name="connsiteY358" fmla="*/ 47708 h 3107975"/>
                    <a:gd name="connsiteX359" fmla="*/ 1232966 w 3107972"/>
                    <a:gd name="connsiteY359" fmla="*/ 33207 h 3107975"/>
                    <a:gd name="connsiteX360" fmla="*/ 1235571 w 3107972"/>
                    <a:gd name="connsiteY360" fmla="*/ 45715 h 3107975"/>
                    <a:gd name="connsiteX361" fmla="*/ 1173531 w 3107972"/>
                    <a:gd name="connsiteY361" fmla="*/ 60098 h 3107975"/>
                    <a:gd name="connsiteX362" fmla="*/ 1868232 w 3107972"/>
                    <a:gd name="connsiteY362" fmla="*/ 44849 h 3107975"/>
                    <a:gd name="connsiteX363" fmla="*/ 1805581 w 3107972"/>
                    <a:gd name="connsiteY363" fmla="*/ 33225 h 3107975"/>
                    <a:gd name="connsiteX364" fmla="*/ 1807665 w 3107972"/>
                    <a:gd name="connsiteY364" fmla="*/ 20611 h 3107975"/>
                    <a:gd name="connsiteX365" fmla="*/ 1870816 w 3107972"/>
                    <a:gd name="connsiteY365" fmla="*/ 32334 h 3107975"/>
                    <a:gd name="connsiteX366" fmla="*/ 1868232 w 3107972"/>
                    <a:gd name="connsiteY366" fmla="*/ 44849 h 3107975"/>
                    <a:gd name="connsiteX367" fmla="*/ 1298156 w 3107972"/>
                    <a:gd name="connsiteY367" fmla="*/ 33918 h 3107975"/>
                    <a:gd name="connsiteX368" fmla="*/ 1296048 w 3107972"/>
                    <a:gd name="connsiteY368" fmla="*/ 21311 h 3107975"/>
                    <a:gd name="connsiteX369" fmla="*/ 1359606 w 3107972"/>
                    <a:gd name="connsiteY369" fmla="*/ 12046 h 3107975"/>
                    <a:gd name="connsiteX370" fmla="*/ 1361170 w 3107972"/>
                    <a:gd name="connsiteY370" fmla="*/ 24728 h 3107975"/>
                    <a:gd name="connsiteX371" fmla="*/ 1298156 w 3107972"/>
                    <a:gd name="connsiteY371" fmla="*/ 33918 h 3107975"/>
                    <a:gd name="connsiteX372" fmla="*/ 1742520 w 3107972"/>
                    <a:gd name="connsiteY372" fmla="*/ 24200 h 3107975"/>
                    <a:gd name="connsiteX373" fmla="*/ 1679121 w 3107972"/>
                    <a:gd name="connsiteY373" fmla="*/ 17790 h 3107975"/>
                    <a:gd name="connsiteX374" fmla="*/ 1680141 w 3107972"/>
                    <a:gd name="connsiteY374" fmla="*/ 5051 h 3107975"/>
                    <a:gd name="connsiteX375" fmla="*/ 1744062 w 3107972"/>
                    <a:gd name="connsiteY375" fmla="*/ 11511 h 3107975"/>
                    <a:gd name="connsiteX376" fmla="*/ 1742520 w 3107972"/>
                    <a:gd name="connsiteY376" fmla="*/ 24200 h 3107975"/>
                    <a:gd name="connsiteX377" fmla="*/ 1424547 w 3107972"/>
                    <a:gd name="connsiteY377" fmla="*/ 18145 h 3107975"/>
                    <a:gd name="connsiteX378" fmla="*/ 1423483 w 3107972"/>
                    <a:gd name="connsiteY378" fmla="*/ 5406 h 3107975"/>
                    <a:gd name="connsiteX379" fmla="*/ 1487562 w 3107972"/>
                    <a:gd name="connsiteY379" fmla="*/ 1396 h 3107975"/>
                    <a:gd name="connsiteX380" fmla="*/ 1488083 w 3107972"/>
                    <a:gd name="connsiteY380" fmla="*/ 14166 h 3107975"/>
                    <a:gd name="connsiteX381" fmla="*/ 1424547 w 3107972"/>
                    <a:gd name="connsiteY381" fmla="*/ 18145 h 3107975"/>
                    <a:gd name="connsiteX382" fmla="*/ 1615494 w 3107972"/>
                    <a:gd name="connsiteY382" fmla="*/ 13987 h 3107975"/>
                    <a:gd name="connsiteX383" fmla="*/ 1553975 w 3107972"/>
                    <a:gd name="connsiteY383" fmla="*/ 12782 h 3107975"/>
                    <a:gd name="connsiteX384" fmla="*/ 1551777 w 3107972"/>
                    <a:gd name="connsiteY384" fmla="*/ 12784 h 3107975"/>
                    <a:gd name="connsiteX385" fmla="*/ 1551777 w 3107972"/>
                    <a:gd name="connsiteY385" fmla="*/ 2 h 3107975"/>
                    <a:gd name="connsiteX386" fmla="*/ 1553952 w 3107972"/>
                    <a:gd name="connsiteY386" fmla="*/ 0 h 3107975"/>
                    <a:gd name="connsiteX387" fmla="*/ 1615993 w 3107972"/>
                    <a:gd name="connsiteY387" fmla="*/ 1217 h 3107975"/>
                    <a:gd name="connsiteX388" fmla="*/ 1615494 w 3107972"/>
                    <a:gd name="connsiteY388" fmla="*/ 13987 h 31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3107972" h="3107975">
                      <a:moveTo>
                        <a:pt x="1554881" y="3107976"/>
                      </a:moveTo>
                      <a:lnTo>
                        <a:pt x="1553975" y="3107976"/>
                      </a:lnTo>
                      <a:cubicBezTo>
                        <a:pt x="1532925" y="3107976"/>
                        <a:pt x="1511648" y="3107568"/>
                        <a:pt x="1490688" y="3106729"/>
                      </a:cubicBezTo>
                      <a:lnTo>
                        <a:pt x="1491187" y="3093950"/>
                      </a:lnTo>
                      <a:cubicBezTo>
                        <a:pt x="1511988" y="3094788"/>
                        <a:pt x="1533106" y="3095196"/>
                        <a:pt x="1553975" y="3095196"/>
                      </a:cubicBezTo>
                      <a:lnTo>
                        <a:pt x="1554881" y="3107976"/>
                      </a:lnTo>
                      <a:close/>
                      <a:moveTo>
                        <a:pt x="1619074" y="3106639"/>
                      </a:moveTo>
                      <a:lnTo>
                        <a:pt x="1618553" y="3093859"/>
                      </a:lnTo>
                      <a:cubicBezTo>
                        <a:pt x="1639671" y="3092998"/>
                        <a:pt x="1661061" y="3091684"/>
                        <a:pt x="1682134" y="3089939"/>
                      </a:cubicBezTo>
                      <a:lnTo>
                        <a:pt x="1683177" y="3102696"/>
                      </a:lnTo>
                      <a:cubicBezTo>
                        <a:pt x="1661945" y="3104441"/>
                        <a:pt x="1640374" y="3105778"/>
                        <a:pt x="1619074" y="3106639"/>
                      </a:cubicBezTo>
                      <a:close/>
                      <a:moveTo>
                        <a:pt x="1426586" y="3102832"/>
                      </a:moveTo>
                      <a:cubicBezTo>
                        <a:pt x="1405310" y="3101110"/>
                        <a:pt x="1383806" y="3098912"/>
                        <a:pt x="1362710" y="3096329"/>
                      </a:cubicBezTo>
                      <a:lnTo>
                        <a:pt x="1364274" y="3083640"/>
                      </a:lnTo>
                      <a:cubicBezTo>
                        <a:pt x="1385211" y="3086200"/>
                        <a:pt x="1406510" y="3088376"/>
                        <a:pt x="1427628" y="3090098"/>
                      </a:cubicBezTo>
                      <a:lnTo>
                        <a:pt x="1426586" y="3102832"/>
                      </a:lnTo>
                      <a:close/>
                      <a:moveTo>
                        <a:pt x="1747052" y="3096102"/>
                      </a:moveTo>
                      <a:lnTo>
                        <a:pt x="1745489" y="3083413"/>
                      </a:lnTo>
                      <a:cubicBezTo>
                        <a:pt x="1766403" y="3080830"/>
                        <a:pt x="1787589" y="3077748"/>
                        <a:pt x="1808435" y="3074304"/>
                      </a:cubicBezTo>
                      <a:lnTo>
                        <a:pt x="1810543" y="3086903"/>
                      </a:lnTo>
                      <a:cubicBezTo>
                        <a:pt x="1789516" y="3090392"/>
                        <a:pt x="1768148" y="3093497"/>
                        <a:pt x="1747052" y="3096102"/>
                      </a:cubicBezTo>
                      <a:close/>
                      <a:moveTo>
                        <a:pt x="1299175" y="3087197"/>
                      </a:moveTo>
                      <a:cubicBezTo>
                        <a:pt x="1278079" y="3083708"/>
                        <a:pt x="1256848" y="3079742"/>
                        <a:pt x="1236047" y="3075437"/>
                      </a:cubicBezTo>
                      <a:lnTo>
                        <a:pt x="1238653" y="3062907"/>
                      </a:lnTo>
                      <a:cubicBezTo>
                        <a:pt x="1259272" y="3067212"/>
                        <a:pt x="1280345" y="3071132"/>
                        <a:pt x="1301237" y="3074576"/>
                      </a:cubicBezTo>
                      <a:lnTo>
                        <a:pt x="1299175" y="3087197"/>
                      </a:lnTo>
                      <a:close/>
                      <a:moveTo>
                        <a:pt x="1873603" y="3075075"/>
                      </a:moveTo>
                      <a:lnTo>
                        <a:pt x="1870974" y="3062567"/>
                      </a:lnTo>
                      <a:cubicBezTo>
                        <a:pt x="1891661" y="3058239"/>
                        <a:pt x="1912530" y="3053435"/>
                        <a:pt x="1932992" y="3048247"/>
                      </a:cubicBezTo>
                      <a:lnTo>
                        <a:pt x="1936119" y="3060641"/>
                      </a:lnTo>
                      <a:cubicBezTo>
                        <a:pt x="1915477" y="3065875"/>
                        <a:pt x="1894448" y="3070724"/>
                        <a:pt x="1873603" y="3075075"/>
                      </a:cubicBezTo>
                      <a:close/>
                      <a:moveTo>
                        <a:pt x="1173441" y="3061049"/>
                      </a:moveTo>
                      <a:cubicBezTo>
                        <a:pt x="1152799" y="3055860"/>
                        <a:pt x="1131952" y="3050150"/>
                        <a:pt x="1111513" y="3044077"/>
                      </a:cubicBezTo>
                      <a:lnTo>
                        <a:pt x="1115161" y="3031819"/>
                      </a:lnTo>
                      <a:cubicBezTo>
                        <a:pt x="1135418" y="3037846"/>
                        <a:pt x="1156083" y="3043488"/>
                        <a:pt x="1176567" y="3048654"/>
                      </a:cubicBezTo>
                      <a:lnTo>
                        <a:pt x="1173441" y="3061049"/>
                      </a:lnTo>
                      <a:close/>
                      <a:moveTo>
                        <a:pt x="1998000" y="3043624"/>
                      </a:moveTo>
                      <a:lnTo>
                        <a:pt x="1994353" y="3031366"/>
                      </a:lnTo>
                      <a:cubicBezTo>
                        <a:pt x="2014632" y="3025338"/>
                        <a:pt x="2035025" y="3018812"/>
                        <a:pt x="2054965" y="3011947"/>
                      </a:cubicBezTo>
                      <a:lnTo>
                        <a:pt x="2059112" y="3024047"/>
                      </a:lnTo>
                      <a:cubicBezTo>
                        <a:pt x="2039013" y="3030958"/>
                        <a:pt x="2018439" y="3037551"/>
                        <a:pt x="1998000" y="3043624"/>
                      </a:cubicBezTo>
                      <a:close/>
                      <a:moveTo>
                        <a:pt x="1050334" y="3024545"/>
                      </a:moveTo>
                      <a:cubicBezTo>
                        <a:pt x="1030099" y="3017612"/>
                        <a:pt x="1009752" y="3010179"/>
                        <a:pt x="989880" y="3002430"/>
                      </a:cubicBezTo>
                      <a:lnTo>
                        <a:pt x="994525" y="2990511"/>
                      </a:lnTo>
                      <a:cubicBezTo>
                        <a:pt x="1014238" y="2998193"/>
                        <a:pt x="1034405" y="3005580"/>
                        <a:pt x="1054481" y="3012445"/>
                      </a:cubicBezTo>
                      <a:lnTo>
                        <a:pt x="1050334" y="3024545"/>
                      </a:lnTo>
                      <a:close/>
                      <a:moveTo>
                        <a:pt x="2119384" y="3001932"/>
                      </a:moveTo>
                      <a:lnTo>
                        <a:pt x="2114739" y="2990013"/>
                      </a:lnTo>
                      <a:cubicBezTo>
                        <a:pt x="2134430" y="2982331"/>
                        <a:pt x="2154189" y="2974129"/>
                        <a:pt x="2173517" y="2965632"/>
                      </a:cubicBezTo>
                      <a:lnTo>
                        <a:pt x="2178660" y="2977324"/>
                      </a:lnTo>
                      <a:cubicBezTo>
                        <a:pt x="2159173" y="2985889"/>
                        <a:pt x="2139234" y="2994160"/>
                        <a:pt x="2119384" y="3001932"/>
                      </a:cubicBezTo>
                      <a:close/>
                      <a:moveTo>
                        <a:pt x="930400" y="2977800"/>
                      </a:moveTo>
                      <a:cubicBezTo>
                        <a:pt x="910800" y="2969212"/>
                        <a:pt x="891155" y="2960103"/>
                        <a:pt x="872031" y="2950745"/>
                      </a:cubicBezTo>
                      <a:lnTo>
                        <a:pt x="877650" y="2939257"/>
                      </a:lnTo>
                      <a:cubicBezTo>
                        <a:pt x="896616" y="2948547"/>
                        <a:pt x="916102" y="2957565"/>
                        <a:pt x="935543" y="2966108"/>
                      </a:cubicBezTo>
                      <a:lnTo>
                        <a:pt x="930400" y="2977800"/>
                      </a:lnTo>
                      <a:close/>
                      <a:moveTo>
                        <a:pt x="2236871" y="2950292"/>
                      </a:moveTo>
                      <a:lnTo>
                        <a:pt x="2231252" y="2938804"/>
                      </a:lnTo>
                      <a:cubicBezTo>
                        <a:pt x="2250285" y="2929468"/>
                        <a:pt x="2269342" y="2919657"/>
                        <a:pt x="2287854" y="2909596"/>
                      </a:cubicBezTo>
                      <a:lnTo>
                        <a:pt x="2293927" y="2920835"/>
                      </a:lnTo>
                      <a:cubicBezTo>
                        <a:pt x="2275279" y="2930964"/>
                        <a:pt x="2256064" y="2940866"/>
                        <a:pt x="2236871" y="2950292"/>
                      </a:cubicBezTo>
                      <a:close/>
                      <a:moveTo>
                        <a:pt x="814839" y="2921288"/>
                      </a:moveTo>
                      <a:cubicBezTo>
                        <a:pt x="796033" y="2911069"/>
                        <a:pt x="777203" y="2900374"/>
                        <a:pt x="758963" y="2889475"/>
                      </a:cubicBezTo>
                      <a:lnTo>
                        <a:pt x="765510" y="2878508"/>
                      </a:lnTo>
                      <a:cubicBezTo>
                        <a:pt x="783615" y="2889317"/>
                        <a:pt x="802264" y="2899921"/>
                        <a:pt x="820934" y="2910049"/>
                      </a:cubicBezTo>
                      <a:lnTo>
                        <a:pt x="814839" y="2921288"/>
                      </a:lnTo>
                      <a:close/>
                      <a:moveTo>
                        <a:pt x="2349759" y="2889067"/>
                      </a:moveTo>
                      <a:lnTo>
                        <a:pt x="2343187" y="2878100"/>
                      </a:lnTo>
                      <a:cubicBezTo>
                        <a:pt x="2361383" y="2867224"/>
                        <a:pt x="2379555" y="2855872"/>
                        <a:pt x="2397161" y="2844316"/>
                      </a:cubicBezTo>
                      <a:lnTo>
                        <a:pt x="2404185" y="2855011"/>
                      </a:lnTo>
                      <a:cubicBezTo>
                        <a:pt x="2386420" y="2866658"/>
                        <a:pt x="2368090" y="2878100"/>
                        <a:pt x="2349759" y="2889067"/>
                      </a:cubicBezTo>
                      <a:close/>
                      <a:moveTo>
                        <a:pt x="704445" y="2855419"/>
                      </a:moveTo>
                      <a:cubicBezTo>
                        <a:pt x="686545" y="2843727"/>
                        <a:pt x="668712" y="2831513"/>
                        <a:pt x="651378" y="2819119"/>
                      </a:cubicBezTo>
                      <a:lnTo>
                        <a:pt x="658810" y="2808718"/>
                      </a:lnTo>
                      <a:cubicBezTo>
                        <a:pt x="675985" y="2821022"/>
                        <a:pt x="693704" y="2833122"/>
                        <a:pt x="711424" y="2844724"/>
                      </a:cubicBezTo>
                      <a:lnTo>
                        <a:pt x="704445" y="2855419"/>
                      </a:lnTo>
                      <a:close/>
                      <a:moveTo>
                        <a:pt x="2457139" y="2818734"/>
                      </a:moveTo>
                      <a:lnTo>
                        <a:pt x="2449707" y="2808333"/>
                      </a:lnTo>
                      <a:cubicBezTo>
                        <a:pt x="2466814" y="2796097"/>
                        <a:pt x="2483990" y="2783272"/>
                        <a:pt x="2500735" y="2770221"/>
                      </a:cubicBezTo>
                      <a:lnTo>
                        <a:pt x="2508597" y="2780304"/>
                      </a:lnTo>
                      <a:cubicBezTo>
                        <a:pt x="2491717" y="2793469"/>
                        <a:pt x="2474405" y="2806407"/>
                        <a:pt x="2457139" y="2818734"/>
                      </a:cubicBezTo>
                      <a:close/>
                      <a:moveTo>
                        <a:pt x="599896" y="2780689"/>
                      </a:moveTo>
                      <a:cubicBezTo>
                        <a:pt x="583129" y="2767638"/>
                        <a:pt x="566338" y="2753997"/>
                        <a:pt x="550024" y="2740175"/>
                      </a:cubicBezTo>
                      <a:lnTo>
                        <a:pt x="558295" y="2730432"/>
                      </a:lnTo>
                      <a:cubicBezTo>
                        <a:pt x="574472" y="2744140"/>
                        <a:pt x="591105" y="2757645"/>
                        <a:pt x="607759" y="2770606"/>
                      </a:cubicBezTo>
                      <a:lnTo>
                        <a:pt x="599896" y="2780689"/>
                      </a:lnTo>
                      <a:close/>
                      <a:moveTo>
                        <a:pt x="2558425" y="2739790"/>
                      </a:moveTo>
                      <a:lnTo>
                        <a:pt x="2550155" y="2730046"/>
                      </a:lnTo>
                      <a:cubicBezTo>
                        <a:pt x="2566310" y="2716338"/>
                        <a:pt x="2582375" y="2702131"/>
                        <a:pt x="2597875" y="2687855"/>
                      </a:cubicBezTo>
                      <a:lnTo>
                        <a:pt x="2606530" y="2697259"/>
                      </a:lnTo>
                      <a:cubicBezTo>
                        <a:pt x="2590895" y="2711647"/>
                        <a:pt x="2574693" y="2725968"/>
                        <a:pt x="2558425" y="2739790"/>
                      </a:cubicBezTo>
                      <a:close/>
                      <a:moveTo>
                        <a:pt x="501896" y="2697644"/>
                      </a:moveTo>
                      <a:cubicBezTo>
                        <a:pt x="486148" y="2683165"/>
                        <a:pt x="470559" y="2668210"/>
                        <a:pt x="455536" y="2653187"/>
                      </a:cubicBezTo>
                      <a:lnTo>
                        <a:pt x="464576" y="2644146"/>
                      </a:lnTo>
                      <a:cubicBezTo>
                        <a:pt x="479464" y="2659033"/>
                        <a:pt x="494940" y="2673875"/>
                        <a:pt x="510552" y="2688241"/>
                      </a:cubicBezTo>
                      <a:lnTo>
                        <a:pt x="501896" y="2697644"/>
                      </a:lnTo>
                      <a:close/>
                      <a:moveTo>
                        <a:pt x="2652890" y="2652779"/>
                      </a:moveTo>
                      <a:lnTo>
                        <a:pt x="2643849" y="2643739"/>
                      </a:lnTo>
                      <a:cubicBezTo>
                        <a:pt x="2658804" y="2628784"/>
                        <a:pt x="2673623" y="2613330"/>
                        <a:pt x="2687944" y="2597786"/>
                      </a:cubicBezTo>
                      <a:lnTo>
                        <a:pt x="2697369" y="2606442"/>
                      </a:lnTo>
                      <a:cubicBezTo>
                        <a:pt x="2682913" y="2622122"/>
                        <a:pt x="2667958" y="2637711"/>
                        <a:pt x="2652890" y="2652779"/>
                      </a:cubicBezTo>
                      <a:close/>
                      <a:moveTo>
                        <a:pt x="411057" y="2606895"/>
                      </a:moveTo>
                      <a:cubicBezTo>
                        <a:pt x="396600" y="2591215"/>
                        <a:pt x="382303" y="2575036"/>
                        <a:pt x="368526" y="2558813"/>
                      </a:cubicBezTo>
                      <a:lnTo>
                        <a:pt x="378292" y="2550542"/>
                      </a:lnTo>
                      <a:cubicBezTo>
                        <a:pt x="391933" y="2566630"/>
                        <a:pt x="406117" y="2582672"/>
                        <a:pt x="420437" y="2598239"/>
                      </a:cubicBezTo>
                      <a:lnTo>
                        <a:pt x="411057" y="2606895"/>
                      </a:lnTo>
                      <a:close/>
                      <a:moveTo>
                        <a:pt x="2739900" y="2558314"/>
                      </a:moveTo>
                      <a:lnTo>
                        <a:pt x="2730134" y="2550044"/>
                      </a:lnTo>
                      <a:cubicBezTo>
                        <a:pt x="2743820" y="2533910"/>
                        <a:pt x="2757325" y="2517279"/>
                        <a:pt x="2770332" y="2500602"/>
                      </a:cubicBezTo>
                      <a:lnTo>
                        <a:pt x="2780414" y="2508464"/>
                      </a:lnTo>
                      <a:cubicBezTo>
                        <a:pt x="2767318" y="2525277"/>
                        <a:pt x="2753677" y="2542045"/>
                        <a:pt x="2739900" y="2558314"/>
                      </a:cubicBezTo>
                      <a:close/>
                      <a:moveTo>
                        <a:pt x="328012" y="2509031"/>
                      </a:moveTo>
                      <a:cubicBezTo>
                        <a:pt x="314914" y="2492241"/>
                        <a:pt x="301998" y="2474952"/>
                        <a:pt x="289604" y="2457640"/>
                      </a:cubicBezTo>
                      <a:lnTo>
                        <a:pt x="300005" y="2450208"/>
                      </a:lnTo>
                      <a:cubicBezTo>
                        <a:pt x="312286" y="2467361"/>
                        <a:pt x="325111" y="2484514"/>
                        <a:pt x="338094" y="2501168"/>
                      </a:cubicBezTo>
                      <a:lnTo>
                        <a:pt x="328012" y="2509031"/>
                      </a:lnTo>
                      <a:close/>
                      <a:moveTo>
                        <a:pt x="2818844" y="2457006"/>
                      </a:moveTo>
                      <a:lnTo>
                        <a:pt x="2808444" y="2449574"/>
                      </a:lnTo>
                      <a:cubicBezTo>
                        <a:pt x="2820748" y="2432330"/>
                        <a:pt x="2832871" y="2414656"/>
                        <a:pt x="2844426" y="2397005"/>
                      </a:cubicBezTo>
                      <a:lnTo>
                        <a:pt x="2855121" y="2404006"/>
                      </a:lnTo>
                      <a:cubicBezTo>
                        <a:pt x="2843474" y="2421794"/>
                        <a:pt x="2831262" y="2439626"/>
                        <a:pt x="2818844" y="2457006"/>
                      </a:cubicBezTo>
                      <a:close/>
                      <a:moveTo>
                        <a:pt x="253350" y="2404732"/>
                      </a:moveTo>
                      <a:cubicBezTo>
                        <a:pt x="241567" y="2386740"/>
                        <a:pt x="230125" y="2368455"/>
                        <a:pt x="219316" y="2350373"/>
                      </a:cubicBezTo>
                      <a:lnTo>
                        <a:pt x="230283" y="2343824"/>
                      </a:lnTo>
                      <a:cubicBezTo>
                        <a:pt x="241001" y="2361747"/>
                        <a:pt x="252353" y="2379897"/>
                        <a:pt x="264022" y="2397707"/>
                      </a:cubicBezTo>
                      <a:lnTo>
                        <a:pt x="253350" y="2404732"/>
                      </a:lnTo>
                      <a:close/>
                      <a:moveTo>
                        <a:pt x="2889155" y="2349534"/>
                      </a:moveTo>
                      <a:lnTo>
                        <a:pt x="2878211" y="2342986"/>
                      </a:lnTo>
                      <a:cubicBezTo>
                        <a:pt x="2888974" y="2324972"/>
                        <a:pt x="2899579" y="2306346"/>
                        <a:pt x="2909730" y="2287630"/>
                      </a:cubicBezTo>
                      <a:lnTo>
                        <a:pt x="2920969" y="2293725"/>
                      </a:lnTo>
                      <a:cubicBezTo>
                        <a:pt x="2910727" y="2312600"/>
                        <a:pt x="2900031" y="2331385"/>
                        <a:pt x="2889155" y="2349534"/>
                      </a:cubicBezTo>
                      <a:close/>
                      <a:moveTo>
                        <a:pt x="187526" y="2294677"/>
                      </a:moveTo>
                      <a:cubicBezTo>
                        <a:pt x="177330" y="2275893"/>
                        <a:pt x="167427" y="2256746"/>
                        <a:pt x="158114" y="2237735"/>
                      </a:cubicBezTo>
                      <a:lnTo>
                        <a:pt x="169603" y="2232115"/>
                      </a:lnTo>
                      <a:cubicBezTo>
                        <a:pt x="178824" y="2250968"/>
                        <a:pt x="188636" y="2269956"/>
                        <a:pt x="198765" y="2288582"/>
                      </a:cubicBezTo>
                      <a:lnTo>
                        <a:pt x="187526" y="2294677"/>
                      </a:lnTo>
                      <a:close/>
                      <a:moveTo>
                        <a:pt x="2950425" y="2236625"/>
                      </a:moveTo>
                      <a:lnTo>
                        <a:pt x="2938936" y="2231028"/>
                      </a:lnTo>
                      <a:cubicBezTo>
                        <a:pt x="2948317" y="2211813"/>
                        <a:pt x="2957359" y="2192372"/>
                        <a:pt x="2965742" y="2173225"/>
                      </a:cubicBezTo>
                      <a:lnTo>
                        <a:pt x="2977457" y="2178368"/>
                      </a:lnTo>
                      <a:cubicBezTo>
                        <a:pt x="2968983" y="2197674"/>
                        <a:pt x="2959874" y="2217274"/>
                        <a:pt x="2950425" y="2236625"/>
                      </a:cubicBezTo>
                      <a:close/>
                      <a:moveTo>
                        <a:pt x="131082" y="2179660"/>
                      </a:moveTo>
                      <a:cubicBezTo>
                        <a:pt x="122540" y="2160264"/>
                        <a:pt x="114270" y="2140369"/>
                        <a:pt x="106475" y="2120520"/>
                      </a:cubicBezTo>
                      <a:lnTo>
                        <a:pt x="118393" y="2115852"/>
                      </a:lnTo>
                      <a:cubicBezTo>
                        <a:pt x="126097" y="2135543"/>
                        <a:pt x="134300" y="2155256"/>
                        <a:pt x="142775" y="2174494"/>
                      </a:cubicBezTo>
                      <a:lnTo>
                        <a:pt x="131082" y="2179660"/>
                      </a:lnTo>
                      <a:close/>
                      <a:moveTo>
                        <a:pt x="3002065" y="2119024"/>
                      </a:moveTo>
                      <a:lnTo>
                        <a:pt x="2990146" y="2114380"/>
                      </a:lnTo>
                      <a:cubicBezTo>
                        <a:pt x="2997828" y="2094757"/>
                        <a:pt x="3005192" y="2074613"/>
                        <a:pt x="3012080" y="2054560"/>
                      </a:cubicBezTo>
                      <a:lnTo>
                        <a:pt x="3024180" y="2058729"/>
                      </a:lnTo>
                      <a:cubicBezTo>
                        <a:pt x="3017224" y="2078941"/>
                        <a:pt x="3009791" y="2099221"/>
                        <a:pt x="3002065" y="2119024"/>
                      </a:cubicBezTo>
                      <a:close/>
                      <a:moveTo>
                        <a:pt x="84314" y="2060247"/>
                      </a:moveTo>
                      <a:cubicBezTo>
                        <a:pt x="77335" y="2039990"/>
                        <a:pt x="70719" y="2019416"/>
                        <a:pt x="64669" y="1999113"/>
                      </a:cubicBezTo>
                      <a:lnTo>
                        <a:pt x="76928" y="1995465"/>
                      </a:lnTo>
                      <a:cubicBezTo>
                        <a:pt x="82932" y="2015586"/>
                        <a:pt x="89503" y="2036002"/>
                        <a:pt x="96413" y="2056078"/>
                      </a:cubicBezTo>
                      <a:lnTo>
                        <a:pt x="84314" y="2060247"/>
                      </a:lnTo>
                      <a:close/>
                      <a:moveTo>
                        <a:pt x="3043757" y="1997527"/>
                      </a:moveTo>
                      <a:lnTo>
                        <a:pt x="3031499" y="1993879"/>
                      </a:lnTo>
                      <a:cubicBezTo>
                        <a:pt x="3037548" y="1973599"/>
                        <a:pt x="3043213" y="1952934"/>
                        <a:pt x="3048380" y="1932473"/>
                      </a:cubicBezTo>
                      <a:lnTo>
                        <a:pt x="3060774" y="1935600"/>
                      </a:lnTo>
                      <a:cubicBezTo>
                        <a:pt x="3055563" y="1956242"/>
                        <a:pt x="3049830" y="1977089"/>
                        <a:pt x="3043757" y="1997527"/>
                      </a:cubicBezTo>
                      <a:close/>
                      <a:moveTo>
                        <a:pt x="47607" y="1937209"/>
                      </a:moveTo>
                      <a:cubicBezTo>
                        <a:pt x="42327" y="1916453"/>
                        <a:pt x="37455" y="1895403"/>
                        <a:pt x="33128" y="1874647"/>
                      </a:cubicBezTo>
                      <a:lnTo>
                        <a:pt x="45635" y="1872019"/>
                      </a:lnTo>
                      <a:cubicBezTo>
                        <a:pt x="49940" y="1892593"/>
                        <a:pt x="54767" y="1913462"/>
                        <a:pt x="60001" y="1934059"/>
                      </a:cubicBezTo>
                      <a:lnTo>
                        <a:pt x="47607" y="1937209"/>
                      </a:lnTo>
                      <a:close/>
                      <a:moveTo>
                        <a:pt x="3075208" y="1872993"/>
                      </a:moveTo>
                      <a:lnTo>
                        <a:pt x="3062700" y="1870387"/>
                      </a:lnTo>
                      <a:cubicBezTo>
                        <a:pt x="3067005" y="1849768"/>
                        <a:pt x="3070925" y="1828695"/>
                        <a:pt x="3074392" y="1807758"/>
                      </a:cubicBezTo>
                      <a:lnTo>
                        <a:pt x="3087013" y="1809843"/>
                      </a:lnTo>
                      <a:cubicBezTo>
                        <a:pt x="3083523" y="1830961"/>
                        <a:pt x="3079536" y="1852192"/>
                        <a:pt x="3075208" y="1872993"/>
                      </a:cubicBezTo>
                      <a:close/>
                      <a:moveTo>
                        <a:pt x="21232" y="1811542"/>
                      </a:moveTo>
                      <a:cubicBezTo>
                        <a:pt x="17742" y="1790628"/>
                        <a:pt x="14638" y="1769238"/>
                        <a:pt x="11987" y="1748006"/>
                      </a:cubicBezTo>
                      <a:lnTo>
                        <a:pt x="24676" y="1746420"/>
                      </a:lnTo>
                      <a:cubicBezTo>
                        <a:pt x="27281" y="1767493"/>
                        <a:pt x="30386" y="1788679"/>
                        <a:pt x="33852" y="1809435"/>
                      </a:cubicBezTo>
                      <a:lnTo>
                        <a:pt x="21232" y="1811542"/>
                      </a:lnTo>
                      <a:close/>
                      <a:moveTo>
                        <a:pt x="3096191" y="1746239"/>
                      </a:moveTo>
                      <a:lnTo>
                        <a:pt x="3083523" y="1744676"/>
                      </a:lnTo>
                      <a:cubicBezTo>
                        <a:pt x="3086085" y="1723784"/>
                        <a:pt x="3088282" y="1702462"/>
                        <a:pt x="3090005" y="1681298"/>
                      </a:cubicBezTo>
                      <a:lnTo>
                        <a:pt x="3102738" y="1682341"/>
                      </a:lnTo>
                      <a:cubicBezTo>
                        <a:pt x="3100993" y="1703686"/>
                        <a:pt x="3098796" y="1725189"/>
                        <a:pt x="3096191" y="1746239"/>
                      </a:cubicBezTo>
                      <a:close/>
                      <a:moveTo>
                        <a:pt x="5370" y="1684154"/>
                      </a:moveTo>
                      <a:cubicBezTo>
                        <a:pt x="3626" y="1663103"/>
                        <a:pt x="2266" y="1641532"/>
                        <a:pt x="1360" y="1620051"/>
                      </a:cubicBezTo>
                      <a:lnTo>
                        <a:pt x="14140" y="1619507"/>
                      </a:lnTo>
                      <a:cubicBezTo>
                        <a:pt x="15023" y="1640830"/>
                        <a:pt x="16360" y="1662219"/>
                        <a:pt x="18105" y="1683088"/>
                      </a:cubicBezTo>
                      <a:lnTo>
                        <a:pt x="5370" y="1684154"/>
                      </a:lnTo>
                      <a:close/>
                      <a:moveTo>
                        <a:pt x="3106681" y="1618193"/>
                      </a:moveTo>
                      <a:lnTo>
                        <a:pt x="3093901" y="1617672"/>
                      </a:lnTo>
                      <a:cubicBezTo>
                        <a:pt x="3094740" y="1596554"/>
                        <a:pt x="3095194" y="1575119"/>
                        <a:pt x="3095194" y="1554000"/>
                      </a:cubicBezTo>
                      <a:lnTo>
                        <a:pt x="3095194" y="1550805"/>
                      </a:lnTo>
                      <a:lnTo>
                        <a:pt x="3107973" y="1550805"/>
                      </a:lnTo>
                      <a:lnTo>
                        <a:pt x="3107973" y="1554000"/>
                      </a:lnTo>
                      <a:cubicBezTo>
                        <a:pt x="3107973" y="1575300"/>
                        <a:pt x="3107542" y="1596894"/>
                        <a:pt x="3106681" y="1618193"/>
                      </a:cubicBezTo>
                      <a:close/>
                      <a:moveTo>
                        <a:pt x="12780" y="1555858"/>
                      </a:moveTo>
                      <a:lnTo>
                        <a:pt x="0" y="1555858"/>
                      </a:lnTo>
                      <a:lnTo>
                        <a:pt x="0" y="1554114"/>
                      </a:lnTo>
                      <a:cubicBezTo>
                        <a:pt x="0" y="1533313"/>
                        <a:pt x="408" y="1512330"/>
                        <a:pt x="1224" y="1491643"/>
                      </a:cubicBezTo>
                      <a:lnTo>
                        <a:pt x="14004" y="1492164"/>
                      </a:lnTo>
                      <a:cubicBezTo>
                        <a:pt x="13187" y="1512670"/>
                        <a:pt x="12780" y="1533494"/>
                        <a:pt x="12780" y="1554000"/>
                      </a:cubicBezTo>
                      <a:lnTo>
                        <a:pt x="12780" y="1555858"/>
                      </a:lnTo>
                      <a:close/>
                      <a:moveTo>
                        <a:pt x="3093743" y="1487134"/>
                      </a:moveTo>
                      <a:cubicBezTo>
                        <a:pt x="3092859" y="1466034"/>
                        <a:pt x="3091499" y="1444650"/>
                        <a:pt x="3089733" y="1423582"/>
                      </a:cubicBezTo>
                      <a:lnTo>
                        <a:pt x="3102467" y="1422515"/>
                      </a:lnTo>
                      <a:cubicBezTo>
                        <a:pt x="3104257" y="1443755"/>
                        <a:pt x="3105616" y="1465315"/>
                        <a:pt x="3106545" y="1486590"/>
                      </a:cubicBezTo>
                      <a:lnTo>
                        <a:pt x="3093743" y="1487134"/>
                      </a:lnTo>
                      <a:close/>
                      <a:moveTo>
                        <a:pt x="17810" y="1428581"/>
                      </a:moveTo>
                      <a:lnTo>
                        <a:pt x="5076" y="1427550"/>
                      </a:lnTo>
                      <a:cubicBezTo>
                        <a:pt x="6798" y="1406218"/>
                        <a:pt x="8973" y="1384726"/>
                        <a:pt x="11533" y="1363665"/>
                      </a:cubicBezTo>
                      <a:lnTo>
                        <a:pt x="24222" y="1365213"/>
                      </a:lnTo>
                      <a:cubicBezTo>
                        <a:pt x="21662" y="1386104"/>
                        <a:pt x="19509" y="1407422"/>
                        <a:pt x="17810" y="1428581"/>
                      </a:cubicBezTo>
                      <a:close/>
                      <a:moveTo>
                        <a:pt x="3083138" y="1360236"/>
                      </a:moveTo>
                      <a:cubicBezTo>
                        <a:pt x="3080533" y="1339377"/>
                        <a:pt x="3077406" y="1318175"/>
                        <a:pt x="3073917" y="1297222"/>
                      </a:cubicBezTo>
                      <a:lnTo>
                        <a:pt x="3086515" y="1295112"/>
                      </a:lnTo>
                      <a:cubicBezTo>
                        <a:pt x="3090050" y="1316237"/>
                        <a:pt x="3093177" y="1337614"/>
                        <a:pt x="3095806" y="1358648"/>
                      </a:cubicBezTo>
                      <a:lnTo>
                        <a:pt x="3083138" y="1360236"/>
                      </a:lnTo>
                      <a:close/>
                      <a:moveTo>
                        <a:pt x="33241" y="1302168"/>
                      </a:moveTo>
                      <a:lnTo>
                        <a:pt x="20620" y="1300097"/>
                      </a:lnTo>
                      <a:cubicBezTo>
                        <a:pt x="24086" y="1278991"/>
                        <a:pt x="28029" y="1257748"/>
                        <a:pt x="32357" y="1236954"/>
                      </a:cubicBezTo>
                      <a:lnTo>
                        <a:pt x="44864" y="1239550"/>
                      </a:lnTo>
                      <a:cubicBezTo>
                        <a:pt x="40605" y="1260172"/>
                        <a:pt x="36685" y="1281241"/>
                        <a:pt x="33241" y="1302168"/>
                      </a:cubicBezTo>
                      <a:close/>
                      <a:moveTo>
                        <a:pt x="3062066" y="1234642"/>
                      </a:moveTo>
                      <a:cubicBezTo>
                        <a:pt x="3057692" y="1213977"/>
                        <a:pt x="3052866" y="1193104"/>
                        <a:pt x="3047632" y="1172607"/>
                      </a:cubicBezTo>
                      <a:lnTo>
                        <a:pt x="3060027" y="1169455"/>
                      </a:lnTo>
                      <a:cubicBezTo>
                        <a:pt x="3065283" y="1190120"/>
                        <a:pt x="3070178" y="1211168"/>
                        <a:pt x="3074574" y="1232007"/>
                      </a:cubicBezTo>
                      <a:lnTo>
                        <a:pt x="3062066" y="1234642"/>
                      </a:lnTo>
                      <a:close/>
                      <a:moveTo>
                        <a:pt x="59095" y="1177467"/>
                      </a:moveTo>
                      <a:lnTo>
                        <a:pt x="46678" y="1174351"/>
                      </a:lnTo>
                      <a:cubicBezTo>
                        <a:pt x="51934" y="1153476"/>
                        <a:pt x="57644" y="1132589"/>
                        <a:pt x="63672" y="1112273"/>
                      </a:cubicBezTo>
                      <a:lnTo>
                        <a:pt x="75931" y="1115905"/>
                      </a:lnTo>
                      <a:cubicBezTo>
                        <a:pt x="69949" y="1136051"/>
                        <a:pt x="64284" y="1156763"/>
                        <a:pt x="59095" y="1177467"/>
                      </a:cubicBezTo>
                      <a:close/>
                      <a:moveTo>
                        <a:pt x="3030705" y="1111359"/>
                      </a:moveTo>
                      <a:cubicBezTo>
                        <a:pt x="3024633" y="1091168"/>
                        <a:pt x="3018085" y="1070811"/>
                        <a:pt x="3011196" y="1050853"/>
                      </a:cubicBezTo>
                      <a:lnTo>
                        <a:pt x="3023274" y="1046684"/>
                      </a:lnTo>
                      <a:cubicBezTo>
                        <a:pt x="3030229" y="1066807"/>
                        <a:pt x="3036847" y="1087332"/>
                        <a:pt x="3042942" y="1107695"/>
                      </a:cubicBezTo>
                      <a:lnTo>
                        <a:pt x="3030705" y="1111359"/>
                      </a:lnTo>
                      <a:close/>
                      <a:moveTo>
                        <a:pt x="95304" y="1055118"/>
                      </a:moveTo>
                      <a:lnTo>
                        <a:pt x="83204" y="1050980"/>
                      </a:lnTo>
                      <a:cubicBezTo>
                        <a:pt x="90137" y="1030725"/>
                        <a:pt x="97570" y="1010400"/>
                        <a:pt x="105274" y="990564"/>
                      </a:cubicBezTo>
                      <a:lnTo>
                        <a:pt x="117193" y="995203"/>
                      </a:lnTo>
                      <a:cubicBezTo>
                        <a:pt x="109533" y="1014873"/>
                        <a:pt x="102169" y="1035028"/>
                        <a:pt x="95304" y="1055118"/>
                      </a:cubicBezTo>
                      <a:close/>
                      <a:moveTo>
                        <a:pt x="2989218" y="991199"/>
                      </a:moveTo>
                      <a:cubicBezTo>
                        <a:pt x="2981536" y="971576"/>
                        <a:pt x="2973311" y="951824"/>
                        <a:pt x="2964768" y="932487"/>
                      </a:cubicBezTo>
                      <a:lnTo>
                        <a:pt x="2976460" y="927332"/>
                      </a:lnTo>
                      <a:cubicBezTo>
                        <a:pt x="2985071" y="946824"/>
                        <a:pt x="2993363" y="966745"/>
                        <a:pt x="3001136" y="986531"/>
                      </a:cubicBezTo>
                      <a:lnTo>
                        <a:pt x="2989218" y="991199"/>
                      </a:lnTo>
                      <a:close/>
                      <a:moveTo>
                        <a:pt x="141551" y="936260"/>
                      </a:moveTo>
                      <a:lnTo>
                        <a:pt x="129859" y="931132"/>
                      </a:lnTo>
                      <a:cubicBezTo>
                        <a:pt x="138356" y="911704"/>
                        <a:pt x="147465" y="892075"/>
                        <a:pt x="156868" y="872790"/>
                      </a:cubicBezTo>
                      <a:lnTo>
                        <a:pt x="168356" y="878396"/>
                      </a:lnTo>
                      <a:cubicBezTo>
                        <a:pt x="158998" y="897527"/>
                        <a:pt x="150003" y="916995"/>
                        <a:pt x="141551" y="936260"/>
                      </a:cubicBezTo>
                      <a:close/>
                      <a:moveTo>
                        <a:pt x="2937894" y="874827"/>
                      </a:moveTo>
                      <a:cubicBezTo>
                        <a:pt x="2928696" y="856067"/>
                        <a:pt x="2918839" y="837059"/>
                        <a:pt x="2908664" y="818324"/>
                      </a:cubicBezTo>
                      <a:lnTo>
                        <a:pt x="2919881" y="812218"/>
                      </a:lnTo>
                      <a:cubicBezTo>
                        <a:pt x="2930168" y="831109"/>
                        <a:pt x="2940069" y="850276"/>
                        <a:pt x="2949383" y="869192"/>
                      </a:cubicBezTo>
                      <a:lnTo>
                        <a:pt x="2937894" y="874827"/>
                      </a:lnTo>
                      <a:close/>
                      <a:moveTo>
                        <a:pt x="197518" y="821698"/>
                      </a:moveTo>
                      <a:lnTo>
                        <a:pt x="186279" y="815619"/>
                      </a:lnTo>
                      <a:cubicBezTo>
                        <a:pt x="196363" y="796957"/>
                        <a:pt x="207035" y="778150"/>
                        <a:pt x="218025" y="759728"/>
                      </a:cubicBezTo>
                      <a:lnTo>
                        <a:pt x="229014" y="766270"/>
                      </a:lnTo>
                      <a:cubicBezTo>
                        <a:pt x="218116" y="784542"/>
                        <a:pt x="207511" y="803193"/>
                        <a:pt x="197518" y="821698"/>
                      </a:cubicBezTo>
                      <a:close/>
                      <a:moveTo>
                        <a:pt x="2877078" y="763075"/>
                      </a:moveTo>
                      <a:cubicBezTo>
                        <a:pt x="2866179" y="744894"/>
                        <a:pt x="2854804" y="726753"/>
                        <a:pt x="2843248" y="709158"/>
                      </a:cubicBezTo>
                      <a:lnTo>
                        <a:pt x="2853943" y="702143"/>
                      </a:lnTo>
                      <a:cubicBezTo>
                        <a:pt x="2865590" y="719885"/>
                        <a:pt x="2877056" y="738175"/>
                        <a:pt x="2888044" y="756504"/>
                      </a:cubicBezTo>
                      <a:lnTo>
                        <a:pt x="2877078" y="763075"/>
                      </a:lnTo>
                      <a:close/>
                      <a:moveTo>
                        <a:pt x="262753" y="712203"/>
                      </a:moveTo>
                      <a:lnTo>
                        <a:pt x="252036" y="705213"/>
                      </a:lnTo>
                      <a:cubicBezTo>
                        <a:pt x="263683" y="687396"/>
                        <a:pt x="275873" y="669543"/>
                        <a:pt x="288290" y="652150"/>
                      </a:cubicBezTo>
                      <a:lnTo>
                        <a:pt x="298690" y="659578"/>
                      </a:lnTo>
                      <a:cubicBezTo>
                        <a:pt x="286387" y="676824"/>
                        <a:pt x="274286" y="694529"/>
                        <a:pt x="262753" y="712203"/>
                      </a:cubicBezTo>
                      <a:close/>
                      <a:moveTo>
                        <a:pt x="2807220" y="656673"/>
                      </a:moveTo>
                      <a:cubicBezTo>
                        <a:pt x="2794962" y="639577"/>
                        <a:pt x="2782137" y="622433"/>
                        <a:pt x="2769063" y="605713"/>
                      </a:cubicBezTo>
                      <a:lnTo>
                        <a:pt x="2779123" y="597841"/>
                      </a:lnTo>
                      <a:cubicBezTo>
                        <a:pt x="2792310" y="614697"/>
                        <a:pt x="2805248" y="631986"/>
                        <a:pt x="2817621" y="649225"/>
                      </a:cubicBezTo>
                      <a:lnTo>
                        <a:pt x="2807220" y="656673"/>
                      </a:lnTo>
                      <a:close/>
                      <a:moveTo>
                        <a:pt x="336758" y="608491"/>
                      </a:moveTo>
                      <a:lnTo>
                        <a:pt x="326674" y="600640"/>
                      </a:lnTo>
                      <a:cubicBezTo>
                        <a:pt x="339749" y="583847"/>
                        <a:pt x="353367" y="567064"/>
                        <a:pt x="367166" y="550758"/>
                      </a:cubicBezTo>
                      <a:lnTo>
                        <a:pt x="376932" y="559015"/>
                      </a:lnTo>
                      <a:cubicBezTo>
                        <a:pt x="363246" y="575185"/>
                        <a:pt x="349741" y="591832"/>
                        <a:pt x="336758" y="608491"/>
                      </a:cubicBezTo>
                      <a:close/>
                      <a:moveTo>
                        <a:pt x="2728798" y="556357"/>
                      </a:moveTo>
                      <a:cubicBezTo>
                        <a:pt x="2715179" y="540335"/>
                        <a:pt x="2700973" y="524302"/>
                        <a:pt x="2686584" y="508689"/>
                      </a:cubicBezTo>
                      <a:lnTo>
                        <a:pt x="2695964" y="500020"/>
                      </a:lnTo>
                      <a:cubicBezTo>
                        <a:pt x="2710489" y="515755"/>
                        <a:pt x="2724832" y="531926"/>
                        <a:pt x="2738541" y="548080"/>
                      </a:cubicBezTo>
                      <a:lnTo>
                        <a:pt x="2728798" y="556357"/>
                      </a:lnTo>
                      <a:close/>
                      <a:moveTo>
                        <a:pt x="419078" y="511239"/>
                      </a:moveTo>
                      <a:lnTo>
                        <a:pt x="409652" y="502587"/>
                      </a:lnTo>
                      <a:cubicBezTo>
                        <a:pt x="424017" y="486962"/>
                        <a:pt x="438972" y="471359"/>
                        <a:pt x="454086" y="456207"/>
                      </a:cubicBezTo>
                      <a:lnTo>
                        <a:pt x="463127" y="465232"/>
                      </a:lnTo>
                      <a:cubicBezTo>
                        <a:pt x="448149" y="480262"/>
                        <a:pt x="433308" y="495740"/>
                        <a:pt x="419078" y="511239"/>
                      </a:cubicBezTo>
                      <a:close/>
                      <a:moveTo>
                        <a:pt x="2642421" y="462801"/>
                      </a:moveTo>
                      <a:cubicBezTo>
                        <a:pt x="2627512" y="447905"/>
                        <a:pt x="2612036" y="433083"/>
                        <a:pt x="2596424" y="418747"/>
                      </a:cubicBezTo>
                      <a:lnTo>
                        <a:pt x="2605057" y="409334"/>
                      </a:lnTo>
                      <a:cubicBezTo>
                        <a:pt x="2620805" y="423791"/>
                        <a:pt x="2636417" y="438732"/>
                        <a:pt x="2651463" y="453751"/>
                      </a:cubicBezTo>
                      <a:lnTo>
                        <a:pt x="2642421" y="462801"/>
                      </a:lnTo>
                      <a:close/>
                      <a:moveTo>
                        <a:pt x="509034" y="421088"/>
                      </a:moveTo>
                      <a:lnTo>
                        <a:pt x="500378" y="411693"/>
                      </a:lnTo>
                      <a:cubicBezTo>
                        <a:pt x="515967" y="397298"/>
                        <a:pt x="532146" y="382975"/>
                        <a:pt x="548438" y="369126"/>
                      </a:cubicBezTo>
                      <a:lnTo>
                        <a:pt x="556731" y="378869"/>
                      </a:lnTo>
                      <a:cubicBezTo>
                        <a:pt x="540553" y="392605"/>
                        <a:pt x="524510" y="406810"/>
                        <a:pt x="509034" y="421088"/>
                      </a:cubicBezTo>
                      <a:close/>
                      <a:moveTo>
                        <a:pt x="2548613" y="376619"/>
                      </a:moveTo>
                      <a:cubicBezTo>
                        <a:pt x="2532480" y="362986"/>
                        <a:pt x="2515849" y="349481"/>
                        <a:pt x="2499127" y="336486"/>
                      </a:cubicBezTo>
                      <a:lnTo>
                        <a:pt x="2506967" y="326393"/>
                      </a:lnTo>
                      <a:cubicBezTo>
                        <a:pt x="2523825" y="339497"/>
                        <a:pt x="2540615" y="353111"/>
                        <a:pt x="2556862" y="366858"/>
                      </a:cubicBezTo>
                      <a:lnTo>
                        <a:pt x="2548613" y="376619"/>
                      </a:lnTo>
                      <a:close/>
                      <a:moveTo>
                        <a:pt x="606082" y="338650"/>
                      </a:moveTo>
                      <a:lnTo>
                        <a:pt x="598220" y="328576"/>
                      </a:lnTo>
                      <a:cubicBezTo>
                        <a:pt x="615033" y="315458"/>
                        <a:pt x="632321" y="302518"/>
                        <a:pt x="649610" y="290112"/>
                      </a:cubicBezTo>
                      <a:lnTo>
                        <a:pt x="657065" y="300499"/>
                      </a:lnTo>
                      <a:cubicBezTo>
                        <a:pt x="639912" y="312803"/>
                        <a:pt x="622759" y="325639"/>
                        <a:pt x="606082" y="338650"/>
                      </a:cubicBezTo>
                      <a:close/>
                      <a:moveTo>
                        <a:pt x="2448030" y="298426"/>
                      </a:moveTo>
                      <a:cubicBezTo>
                        <a:pt x="2430854" y="286183"/>
                        <a:pt x="2413135" y="274092"/>
                        <a:pt x="2395393" y="262493"/>
                      </a:cubicBezTo>
                      <a:lnTo>
                        <a:pt x="2402372" y="251789"/>
                      </a:lnTo>
                      <a:cubicBezTo>
                        <a:pt x="2420296" y="263485"/>
                        <a:pt x="2438151" y="275676"/>
                        <a:pt x="2455439" y="288021"/>
                      </a:cubicBezTo>
                      <a:lnTo>
                        <a:pt x="2448030" y="298426"/>
                      </a:lnTo>
                      <a:close/>
                      <a:moveTo>
                        <a:pt x="709566" y="264487"/>
                      </a:moveTo>
                      <a:lnTo>
                        <a:pt x="702541" y="253801"/>
                      </a:lnTo>
                      <a:cubicBezTo>
                        <a:pt x="720374" y="242111"/>
                        <a:pt x="738660" y="230639"/>
                        <a:pt x="756900" y="219706"/>
                      </a:cubicBezTo>
                      <a:lnTo>
                        <a:pt x="763471" y="230673"/>
                      </a:lnTo>
                      <a:cubicBezTo>
                        <a:pt x="745390" y="241515"/>
                        <a:pt x="727240" y="252892"/>
                        <a:pt x="709566" y="264487"/>
                      </a:cubicBezTo>
                      <a:close/>
                      <a:moveTo>
                        <a:pt x="2341284" y="228763"/>
                      </a:moveTo>
                      <a:cubicBezTo>
                        <a:pt x="2323157" y="217952"/>
                        <a:pt x="2304485" y="207364"/>
                        <a:pt x="2285860" y="197292"/>
                      </a:cubicBezTo>
                      <a:lnTo>
                        <a:pt x="2291933" y="186044"/>
                      </a:lnTo>
                      <a:cubicBezTo>
                        <a:pt x="2310716" y="196202"/>
                        <a:pt x="2329546" y="206879"/>
                        <a:pt x="2347833" y="217775"/>
                      </a:cubicBezTo>
                      <a:lnTo>
                        <a:pt x="2341284" y="228763"/>
                      </a:lnTo>
                      <a:close/>
                      <a:moveTo>
                        <a:pt x="818759" y="199120"/>
                      </a:moveTo>
                      <a:lnTo>
                        <a:pt x="812642" y="187890"/>
                      </a:lnTo>
                      <a:cubicBezTo>
                        <a:pt x="831335" y="177732"/>
                        <a:pt x="850482" y="167815"/>
                        <a:pt x="869629" y="158411"/>
                      </a:cubicBezTo>
                      <a:lnTo>
                        <a:pt x="875270" y="169883"/>
                      </a:lnTo>
                      <a:cubicBezTo>
                        <a:pt x="856282" y="179212"/>
                        <a:pt x="837272" y="189048"/>
                        <a:pt x="818759" y="199120"/>
                      </a:cubicBezTo>
                      <a:close/>
                      <a:moveTo>
                        <a:pt x="2229144" y="168143"/>
                      </a:moveTo>
                      <a:cubicBezTo>
                        <a:pt x="2210134" y="158860"/>
                        <a:pt x="2190669" y="149848"/>
                        <a:pt x="2171296" y="141369"/>
                      </a:cubicBezTo>
                      <a:lnTo>
                        <a:pt x="2176394" y="129659"/>
                      </a:lnTo>
                      <a:cubicBezTo>
                        <a:pt x="2195949" y="138206"/>
                        <a:pt x="2215572" y="147292"/>
                        <a:pt x="2234765" y="156657"/>
                      </a:cubicBezTo>
                      <a:lnTo>
                        <a:pt x="2229144" y="168143"/>
                      </a:lnTo>
                      <a:close/>
                      <a:moveTo>
                        <a:pt x="932938" y="143010"/>
                      </a:moveTo>
                      <a:lnTo>
                        <a:pt x="927772" y="131313"/>
                      </a:lnTo>
                      <a:cubicBezTo>
                        <a:pt x="939056" y="126340"/>
                        <a:pt x="950408" y="121495"/>
                        <a:pt x="961851" y="116782"/>
                      </a:cubicBezTo>
                      <a:cubicBezTo>
                        <a:pt x="970234" y="113327"/>
                        <a:pt x="978641" y="109944"/>
                        <a:pt x="987093" y="106635"/>
                      </a:cubicBezTo>
                      <a:lnTo>
                        <a:pt x="991760" y="118538"/>
                      </a:lnTo>
                      <a:cubicBezTo>
                        <a:pt x="983354" y="121821"/>
                        <a:pt x="975015" y="125173"/>
                        <a:pt x="966723" y="128596"/>
                      </a:cubicBezTo>
                      <a:cubicBezTo>
                        <a:pt x="955393" y="133273"/>
                        <a:pt x="944131" y="138079"/>
                        <a:pt x="932938" y="143010"/>
                      </a:cubicBezTo>
                      <a:close/>
                      <a:moveTo>
                        <a:pt x="2112337" y="117034"/>
                      </a:moveTo>
                      <a:cubicBezTo>
                        <a:pt x="2092624" y="109366"/>
                        <a:pt x="2072481" y="102020"/>
                        <a:pt x="2052495" y="95190"/>
                      </a:cubicBezTo>
                      <a:lnTo>
                        <a:pt x="2056619" y="83095"/>
                      </a:lnTo>
                      <a:cubicBezTo>
                        <a:pt x="2076786" y="89979"/>
                        <a:pt x="2097088" y="97388"/>
                        <a:pt x="2116982" y="105120"/>
                      </a:cubicBezTo>
                      <a:lnTo>
                        <a:pt x="2112337" y="117034"/>
                      </a:lnTo>
                      <a:close/>
                      <a:moveTo>
                        <a:pt x="1051535" y="96543"/>
                      </a:moveTo>
                      <a:lnTo>
                        <a:pt x="1047366" y="84459"/>
                      </a:lnTo>
                      <a:cubicBezTo>
                        <a:pt x="1067510" y="77510"/>
                        <a:pt x="1088084" y="70895"/>
                        <a:pt x="1108500" y="64805"/>
                      </a:cubicBezTo>
                      <a:lnTo>
                        <a:pt x="1112147" y="77050"/>
                      </a:lnTo>
                      <a:cubicBezTo>
                        <a:pt x="1091914" y="83093"/>
                        <a:pt x="1071521" y="89653"/>
                        <a:pt x="1051535" y="96543"/>
                      </a:cubicBezTo>
                      <a:close/>
                      <a:moveTo>
                        <a:pt x="1991791" y="75858"/>
                      </a:moveTo>
                      <a:cubicBezTo>
                        <a:pt x="1971489" y="69853"/>
                        <a:pt x="1950802" y="64204"/>
                        <a:pt x="1930318" y="59067"/>
                      </a:cubicBezTo>
                      <a:lnTo>
                        <a:pt x="1933444" y="46673"/>
                      </a:lnTo>
                      <a:cubicBezTo>
                        <a:pt x="1954088" y="51851"/>
                        <a:pt x="1974933" y="57545"/>
                        <a:pt x="1995417" y="63599"/>
                      </a:cubicBezTo>
                      <a:lnTo>
                        <a:pt x="1991791" y="75858"/>
                      </a:lnTo>
                      <a:close/>
                      <a:moveTo>
                        <a:pt x="1173531" y="60098"/>
                      </a:moveTo>
                      <a:lnTo>
                        <a:pt x="1170381" y="47708"/>
                      </a:lnTo>
                      <a:cubicBezTo>
                        <a:pt x="1191069" y="42463"/>
                        <a:pt x="1212119" y="37582"/>
                        <a:pt x="1232966" y="33207"/>
                      </a:cubicBezTo>
                      <a:lnTo>
                        <a:pt x="1235571" y="45715"/>
                      </a:lnTo>
                      <a:cubicBezTo>
                        <a:pt x="1214906" y="50056"/>
                        <a:pt x="1194037" y="54896"/>
                        <a:pt x="1173531" y="60098"/>
                      </a:cubicBezTo>
                      <a:close/>
                      <a:moveTo>
                        <a:pt x="1868232" y="44849"/>
                      </a:moveTo>
                      <a:cubicBezTo>
                        <a:pt x="1847545" y="40564"/>
                        <a:pt x="1826471" y="36651"/>
                        <a:pt x="1805581" y="33225"/>
                      </a:cubicBezTo>
                      <a:lnTo>
                        <a:pt x="1807665" y="20611"/>
                      </a:lnTo>
                      <a:cubicBezTo>
                        <a:pt x="1828715" y="24068"/>
                        <a:pt x="1849969" y="28013"/>
                        <a:pt x="1870816" y="32334"/>
                      </a:cubicBezTo>
                      <a:lnTo>
                        <a:pt x="1868232" y="44849"/>
                      </a:lnTo>
                      <a:close/>
                      <a:moveTo>
                        <a:pt x="1298156" y="33918"/>
                      </a:moveTo>
                      <a:lnTo>
                        <a:pt x="1296048" y="21311"/>
                      </a:lnTo>
                      <a:cubicBezTo>
                        <a:pt x="1317098" y="17796"/>
                        <a:pt x="1338466" y="14678"/>
                        <a:pt x="1359606" y="12046"/>
                      </a:cubicBezTo>
                      <a:lnTo>
                        <a:pt x="1361170" y="24728"/>
                      </a:lnTo>
                      <a:cubicBezTo>
                        <a:pt x="1340233" y="27338"/>
                        <a:pt x="1319024" y="30431"/>
                        <a:pt x="1298156" y="33918"/>
                      </a:cubicBezTo>
                      <a:close/>
                      <a:moveTo>
                        <a:pt x="1742520" y="24200"/>
                      </a:moveTo>
                      <a:cubicBezTo>
                        <a:pt x="1721493" y="21637"/>
                        <a:pt x="1700148" y="19482"/>
                        <a:pt x="1679121" y="17790"/>
                      </a:cubicBezTo>
                      <a:lnTo>
                        <a:pt x="1680141" y="5051"/>
                      </a:lnTo>
                      <a:cubicBezTo>
                        <a:pt x="1701349" y="6755"/>
                        <a:pt x="1722852" y="8930"/>
                        <a:pt x="1744062" y="11511"/>
                      </a:cubicBezTo>
                      <a:lnTo>
                        <a:pt x="1742520" y="24200"/>
                      </a:lnTo>
                      <a:close/>
                      <a:moveTo>
                        <a:pt x="1424547" y="18145"/>
                      </a:moveTo>
                      <a:lnTo>
                        <a:pt x="1423483" y="5406"/>
                      </a:lnTo>
                      <a:cubicBezTo>
                        <a:pt x="1444736" y="3639"/>
                        <a:pt x="1466285" y="2289"/>
                        <a:pt x="1487562" y="1396"/>
                      </a:cubicBezTo>
                      <a:lnTo>
                        <a:pt x="1488083" y="14166"/>
                      </a:lnTo>
                      <a:cubicBezTo>
                        <a:pt x="1467010" y="15052"/>
                        <a:pt x="1445620" y="16392"/>
                        <a:pt x="1424547" y="18145"/>
                      </a:cubicBezTo>
                      <a:close/>
                      <a:moveTo>
                        <a:pt x="1615494" y="13987"/>
                      </a:moveTo>
                      <a:cubicBezTo>
                        <a:pt x="1595124" y="13188"/>
                        <a:pt x="1574436" y="12782"/>
                        <a:pt x="1553975" y="12782"/>
                      </a:cubicBezTo>
                      <a:lnTo>
                        <a:pt x="1551777" y="12784"/>
                      </a:lnTo>
                      <a:lnTo>
                        <a:pt x="1551777" y="2"/>
                      </a:lnTo>
                      <a:lnTo>
                        <a:pt x="1553952" y="0"/>
                      </a:lnTo>
                      <a:cubicBezTo>
                        <a:pt x="1574595" y="0"/>
                        <a:pt x="1595464" y="408"/>
                        <a:pt x="1615993" y="1217"/>
                      </a:cubicBezTo>
                      <a:lnTo>
                        <a:pt x="1615494" y="13987"/>
                      </a:lnTo>
                      <a:close/>
                    </a:path>
                  </a:pathLst>
                </a:custGeom>
                <a:solidFill>
                  <a:srgbClr val="808080"/>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49" name="Freeform: Shape 48">
                  <a:extLst>
                    <a:ext uri="{FF2B5EF4-FFF2-40B4-BE49-F238E27FC236}">
                      <a16:creationId xmlns:a16="http://schemas.microsoft.com/office/drawing/2014/main" id="{15C62F74-B7BA-0158-FDCA-C173468EB611}"/>
                    </a:ext>
                  </a:extLst>
                </p:cNvPr>
                <p:cNvSpPr/>
                <p:nvPr/>
              </p:nvSpPr>
              <p:spPr>
                <a:xfrm>
                  <a:off x="12561658" y="2913695"/>
                  <a:ext cx="1236522" cy="261767"/>
                </a:xfrm>
                <a:custGeom>
                  <a:avLst/>
                  <a:gdLst>
                    <a:gd name="connsiteX0" fmla="*/ 1178878 w 1236522"/>
                    <a:gd name="connsiteY0" fmla="*/ 261768 h 261767"/>
                    <a:gd name="connsiteX1" fmla="*/ 618250 w 1236522"/>
                    <a:gd name="connsiteY1" fmla="*/ 151226 h 261767"/>
                    <a:gd name="connsiteX2" fmla="*/ 57622 w 1236522"/>
                    <a:gd name="connsiteY2" fmla="*/ 261768 h 261767"/>
                    <a:gd name="connsiteX3" fmla="*/ 0 w 1236522"/>
                    <a:gd name="connsiteY3" fmla="*/ 121957 h 261767"/>
                    <a:gd name="connsiteX4" fmla="*/ 618250 w 1236522"/>
                    <a:gd name="connsiteY4" fmla="*/ 0 h 261767"/>
                    <a:gd name="connsiteX5" fmla="*/ 1236523 w 1236522"/>
                    <a:gd name="connsiteY5" fmla="*/ 121957 h 261767"/>
                    <a:gd name="connsiteX6" fmla="*/ 1178878 w 1236522"/>
                    <a:gd name="connsiteY6" fmla="*/ 261768 h 26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22" h="261767">
                      <a:moveTo>
                        <a:pt x="1178878" y="261768"/>
                      </a:moveTo>
                      <a:cubicBezTo>
                        <a:pt x="1000938" y="188416"/>
                        <a:pt x="812324" y="151226"/>
                        <a:pt x="618250" y="151226"/>
                      </a:cubicBezTo>
                      <a:cubicBezTo>
                        <a:pt x="424199" y="151226"/>
                        <a:pt x="235563" y="188418"/>
                        <a:pt x="57622" y="261768"/>
                      </a:cubicBezTo>
                      <a:lnTo>
                        <a:pt x="0" y="121957"/>
                      </a:lnTo>
                      <a:cubicBezTo>
                        <a:pt x="196318" y="41033"/>
                        <a:pt x="404327" y="0"/>
                        <a:pt x="618250" y="0"/>
                      </a:cubicBezTo>
                      <a:cubicBezTo>
                        <a:pt x="832196" y="0"/>
                        <a:pt x="1040205" y="41033"/>
                        <a:pt x="1236523" y="121957"/>
                      </a:cubicBezTo>
                      <a:lnTo>
                        <a:pt x="1178878" y="261768"/>
                      </a:lnTo>
                      <a:close/>
                    </a:path>
                  </a:pathLst>
                </a:custGeom>
                <a:solidFill>
                  <a:srgbClr val="00B19A"/>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50" name="Freeform: Shape 49">
                  <a:extLst>
                    <a:ext uri="{FF2B5EF4-FFF2-40B4-BE49-F238E27FC236}">
                      <a16:creationId xmlns:a16="http://schemas.microsoft.com/office/drawing/2014/main" id="{0B75A6BB-BFDE-0077-A8B6-F6EFFC76E138}"/>
                    </a:ext>
                  </a:extLst>
                </p:cNvPr>
                <p:cNvSpPr/>
                <p:nvPr/>
              </p:nvSpPr>
              <p:spPr>
                <a:xfrm>
                  <a:off x="12561658" y="5897866"/>
                  <a:ext cx="1236522" cy="261756"/>
                </a:xfrm>
                <a:custGeom>
                  <a:avLst/>
                  <a:gdLst>
                    <a:gd name="connsiteX0" fmla="*/ 618250 w 1236522"/>
                    <a:gd name="connsiteY0" fmla="*/ 261757 h 261756"/>
                    <a:gd name="connsiteX1" fmla="*/ 0 w 1236522"/>
                    <a:gd name="connsiteY1" fmla="*/ 139806 h 261756"/>
                    <a:gd name="connsiteX2" fmla="*/ 57622 w 1236522"/>
                    <a:gd name="connsiteY2" fmla="*/ 0 h 261756"/>
                    <a:gd name="connsiteX3" fmla="*/ 618250 w 1236522"/>
                    <a:gd name="connsiteY3" fmla="*/ 110531 h 261756"/>
                    <a:gd name="connsiteX4" fmla="*/ 1178878 w 1236522"/>
                    <a:gd name="connsiteY4" fmla="*/ 0 h 261756"/>
                    <a:gd name="connsiteX5" fmla="*/ 1236523 w 1236522"/>
                    <a:gd name="connsiteY5" fmla="*/ 139806 h 261756"/>
                    <a:gd name="connsiteX6" fmla="*/ 618250 w 1236522"/>
                    <a:gd name="connsiteY6" fmla="*/ 261757 h 26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22" h="261756">
                      <a:moveTo>
                        <a:pt x="618250" y="261757"/>
                      </a:moveTo>
                      <a:cubicBezTo>
                        <a:pt x="404327" y="261757"/>
                        <a:pt x="196318" y="220744"/>
                        <a:pt x="0" y="139806"/>
                      </a:cubicBezTo>
                      <a:lnTo>
                        <a:pt x="57622" y="0"/>
                      </a:lnTo>
                      <a:cubicBezTo>
                        <a:pt x="235563" y="73347"/>
                        <a:pt x="424199" y="110531"/>
                        <a:pt x="618250" y="110531"/>
                      </a:cubicBezTo>
                      <a:cubicBezTo>
                        <a:pt x="812324" y="110531"/>
                        <a:pt x="1000938" y="73347"/>
                        <a:pt x="1178878" y="0"/>
                      </a:cubicBezTo>
                      <a:lnTo>
                        <a:pt x="1236523" y="139806"/>
                      </a:lnTo>
                      <a:cubicBezTo>
                        <a:pt x="1040205" y="220721"/>
                        <a:pt x="832196" y="261757"/>
                        <a:pt x="618250" y="261757"/>
                      </a:cubicBezTo>
                      <a:close/>
                    </a:path>
                  </a:pathLst>
                </a:custGeom>
                <a:solidFill>
                  <a:srgbClr val="00B19A"/>
                </a:solidFill>
                <a:ln w="2265" cap="flat">
                  <a:noFill/>
                  <a:prstDash val="solid"/>
                  <a:miter/>
                </a:ln>
              </p:spPr>
              <p:txBody>
                <a:bodyPr rtlCol="0" anchor="ctr"/>
                <a:lstStyle/>
                <a:p>
                  <a:endParaRPr lang="en-US" sz="2200" dirty="0">
                    <a:solidFill>
                      <a:schemeClr val="tx1">
                        <a:lumMod val="75000"/>
                        <a:lumOff val="25000"/>
                      </a:schemeClr>
                    </a:solidFill>
                  </a:endParaRPr>
                </a:p>
              </p:txBody>
            </p:sp>
          </p:grpSp>
          <p:sp>
            <p:nvSpPr>
              <p:cNvPr id="46" name="TextBox 45">
                <a:extLst>
                  <a:ext uri="{FF2B5EF4-FFF2-40B4-BE49-F238E27FC236}">
                    <a16:creationId xmlns:a16="http://schemas.microsoft.com/office/drawing/2014/main" id="{3A8D26AD-6331-6D95-5FB4-C84C60BCF984}"/>
                  </a:ext>
                </a:extLst>
              </p:cNvPr>
              <p:cNvSpPr txBox="1"/>
              <p:nvPr/>
            </p:nvSpPr>
            <p:spPr>
              <a:xfrm>
                <a:off x="11477971" y="6301989"/>
                <a:ext cx="3424720" cy="630861"/>
              </a:xfrm>
              <a:prstGeom prst="rect">
                <a:avLst/>
              </a:prstGeom>
              <a:noFill/>
            </p:spPr>
            <p:txBody>
              <a:bodyPr wrap="square">
                <a:spAutoFit/>
              </a:bodyPr>
              <a:lstStyle/>
              <a:p>
                <a:pPr algn="ctr"/>
                <a:r>
                  <a:rPr lang="en-US" sz="2200" b="0" i="0" u="none" strike="noStrike" dirty="0">
                    <a:solidFill>
                      <a:schemeClr val="bg1">
                        <a:lumMod val="50000"/>
                      </a:schemeClr>
                    </a:solidFill>
                    <a:effectLst/>
                    <a:latin typeface="Open Sans" panose="020B0606030504020204" pitchFamily="34" charset="0"/>
                  </a:rPr>
                  <a:t>Implementation</a:t>
                </a:r>
                <a:endParaRPr lang="en-US" sz="2200" dirty="0">
                  <a:solidFill>
                    <a:schemeClr val="bg1">
                      <a:lumMod val="50000"/>
                    </a:schemeClr>
                  </a:solidFill>
                  <a:latin typeface="Open Sans" panose="020B0606030504020204" pitchFamily="34" charset="0"/>
                </a:endParaRPr>
              </a:p>
            </p:txBody>
          </p:sp>
        </p:grpSp>
        <p:pic>
          <p:nvPicPr>
            <p:cNvPr id="215" name="Picture 214" descr="A computer screen with a code&#10;&#10;Description automatically generated">
              <a:extLst>
                <a:ext uri="{FF2B5EF4-FFF2-40B4-BE49-F238E27FC236}">
                  <a16:creationId xmlns:a16="http://schemas.microsoft.com/office/drawing/2014/main" id="{11C82137-BAD4-007F-8EA2-990BFD21F7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97269" y="2421949"/>
              <a:ext cx="1156832" cy="1156832"/>
            </a:xfrm>
            <a:prstGeom prst="rect">
              <a:avLst/>
            </a:prstGeom>
          </p:spPr>
        </p:pic>
      </p:grpSp>
      <p:grpSp>
        <p:nvGrpSpPr>
          <p:cNvPr id="223" name="Group 222">
            <a:extLst>
              <a:ext uri="{FF2B5EF4-FFF2-40B4-BE49-F238E27FC236}">
                <a16:creationId xmlns:a16="http://schemas.microsoft.com/office/drawing/2014/main" id="{8570058E-09A1-1AD0-C49E-20855C9E1950}"/>
              </a:ext>
            </a:extLst>
          </p:cNvPr>
          <p:cNvGrpSpPr/>
          <p:nvPr/>
        </p:nvGrpSpPr>
        <p:grpSpPr>
          <a:xfrm>
            <a:off x="7057038" y="5710342"/>
            <a:ext cx="2122803" cy="2756990"/>
            <a:chOff x="7057038" y="5161702"/>
            <a:chExt cx="2122803" cy="2756990"/>
          </a:xfrm>
        </p:grpSpPr>
        <p:grpSp>
          <p:nvGrpSpPr>
            <p:cNvPr id="58" name="Group 57">
              <a:extLst>
                <a:ext uri="{FF2B5EF4-FFF2-40B4-BE49-F238E27FC236}">
                  <a16:creationId xmlns:a16="http://schemas.microsoft.com/office/drawing/2014/main" id="{2393448E-D480-7709-FCB3-A974329D5919}"/>
                </a:ext>
              </a:extLst>
            </p:cNvPr>
            <p:cNvGrpSpPr/>
            <p:nvPr/>
          </p:nvGrpSpPr>
          <p:grpSpPr>
            <a:xfrm>
              <a:off x="7057038" y="5161702"/>
              <a:ext cx="2122803" cy="2756990"/>
              <a:chOff x="4936392" y="2913695"/>
              <a:chExt cx="3107995" cy="4036507"/>
            </a:xfrm>
          </p:grpSpPr>
          <p:grpSp>
            <p:nvGrpSpPr>
              <p:cNvPr id="59" name="Graphic 2">
                <a:extLst>
                  <a:ext uri="{FF2B5EF4-FFF2-40B4-BE49-F238E27FC236}">
                    <a16:creationId xmlns:a16="http://schemas.microsoft.com/office/drawing/2014/main" id="{32473C3E-34DB-0D1C-6FD6-B1F6828B4B4F}"/>
                  </a:ext>
                </a:extLst>
              </p:cNvPr>
              <p:cNvGrpSpPr/>
              <p:nvPr/>
            </p:nvGrpSpPr>
            <p:grpSpPr>
              <a:xfrm>
                <a:off x="4936392" y="2913695"/>
                <a:ext cx="3107995" cy="3245927"/>
                <a:chOff x="4936392" y="2913695"/>
                <a:chExt cx="3107995" cy="3245927"/>
              </a:xfrm>
            </p:grpSpPr>
            <p:sp>
              <p:nvSpPr>
                <p:cNvPr id="61" name="Freeform: Shape 60">
                  <a:extLst>
                    <a:ext uri="{FF2B5EF4-FFF2-40B4-BE49-F238E27FC236}">
                      <a16:creationId xmlns:a16="http://schemas.microsoft.com/office/drawing/2014/main" id="{CF059A18-58DC-6D9A-A36E-DD626DAA3C63}"/>
                    </a:ext>
                  </a:extLst>
                </p:cNvPr>
                <p:cNvSpPr/>
                <p:nvPr/>
              </p:nvSpPr>
              <p:spPr>
                <a:xfrm>
                  <a:off x="5156026" y="3201897"/>
                  <a:ext cx="2668750" cy="2668756"/>
                </a:xfrm>
                <a:custGeom>
                  <a:avLst/>
                  <a:gdLst>
                    <a:gd name="connsiteX0" fmla="*/ 2668751 w 2668750"/>
                    <a:gd name="connsiteY0" fmla="*/ 1334369 h 2668756"/>
                    <a:gd name="connsiteX1" fmla="*/ 1334364 w 2668750"/>
                    <a:gd name="connsiteY1" fmla="*/ 2668756 h 2668756"/>
                    <a:gd name="connsiteX2" fmla="*/ 0 w 2668750"/>
                    <a:gd name="connsiteY2" fmla="*/ 1334369 h 2668756"/>
                    <a:gd name="connsiteX3" fmla="*/ 825919 w 2668750"/>
                    <a:gd name="connsiteY3" fmla="*/ 100275 h 2668756"/>
                    <a:gd name="connsiteX4" fmla="*/ 1334364 w 2668750"/>
                    <a:gd name="connsiteY4" fmla="*/ 0 h 2668756"/>
                    <a:gd name="connsiteX5" fmla="*/ 1842809 w 2668750"/>
                    <a:gd name="connsiteY5" fmla="*/ 100275 h 2668756"/>
                    <a:gd name="connsiteX6" fmla="*/ 2668751 w 2668750"/>
                    <a:gd name="connsiteY6" fmla="*/ 1334369 h 266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50" h="2668756">
                      <a:moveTo>
                        <a:pt x="2668751" y="1334369"/>
                      </a:moveTo>
                      <a:cubicBezTo>
                        <a:pt x="2668751" y="2071307"/>
                        <a:pt x="2071370" y="2668756"/>
                        <a:pt x="1334364" y="2668756"/>
                      </a:cubicBezTo>
                      <a:cubicBezTo>
                        <a:pt x="597449" y="2668756"/>
                        <a:pt x="0" y="2071307"/>
                        <a:pt x="0" y="1334369"/>
                      </a:cubicBezTo>
                      <a:cubicBezTo>
                        <a:pt x="0" y="777393"/>
                        <a:pt x="341199" y="300238"/>
                        <a:pt x="825919" y="100275"/>
                      </a:cubicBezTo>
                      <a:cubicBezTo>
                        <a:pt x="982652" y="35670"/>
                        <a:pt x="1154339" y="0"/>
                        <a:pt x="1334364" y="0"/>
                      </a:cubicBezTo>
                      <a:cubicBezTo>
                        <a:pt x="1514390" y="0"/>
                        <a:pt x="1686100" y="35670"/>
                        <a:pt x="1842809" y="100275"/>
                      </a:cubicBezTo>
                      <a:cubicBezTo>
                        <a:pt x="2327620" y="300238"/>
                        <a:pt x="2668751" y="777393"/>
                        <a:pt x="2668751" y="1334369"/>
                      </a:cubicBezTo>
                      <a:close/>
                    </a:path>
                  </a:pathLst>
                </a:custGeom>
                <a:solidFill>
                  <a:srgbClr val="F9F9F9"/>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62" name="Freeform: Shape 61">
                  <a:extLst>
                    <a:ext uri="{FF2B5EF4-FFF2-40B4-BE49-F238E27FC236}">
                      <a16:creationId xmlns:a16="http://schemas.microsoft.com/office/drawing/2014/main" id="{9FB87375-CB19-42E3-CE9C-A318EB43C526}"/>
                    </a:ext>
                  </a:extLst>
                </p:cNvPr>
                <p:cNvSpPr/>
                <p:nvPr/>
              </p:nvSpPr>
              <p:spPr>
                <a:xfrm>
                  <a:off x="4936392" y="2982266"/>
                  <a:ext cx="3107995" cy="3107975"/>
                </a:xfrm>
                <a:custGeom>
                  <a:avLst/>
                  <a:gdLst>
                    <a:gd name="connsiteX0" fmla="*/ 1554904 w 3107995"/>
                    <a:gd name="connsiteY0" fmla="*/ 3107976 h 3107975"/>
                    <a:gd name="connsiteX1" fmla="*/ 1553998 w 3107995"/>
                    <a:gd name="connsiteY1" fmla="*/ 3107976 h 3107975"/>
                    <a:gd name="connsiteX2" fmla="*/ 1490712 w 3107995"/>
                    <a:gd name="connsiteY2" fmla="*/ 3106729 h 3107975"/>
                    <a:gd name="connsiteX3" fmla="*/ 1491210 w 3107995"/>
                    <a:gd name="connsiteY3" fmla="*/ 3093950 h 3107975"/>
                    <a:gd name="connsiteX4" fmla="*/ 1553998 w 3107995"/>
                    <a:gd name="connsiteY4" fmla="*/ 3095196 h 3107975"/>
                    <a:gd name="connsiteX5" fmla="*/ 1554904 w 3107995"/>
                    <a:gd name="connsiteY5" fmla="*/ 3107976 h 3107975"/>
                    <a:gd name="connsiteX6" fmla="*/ 1619097 w 3107995"/>
                    <a:gd name="connsiteY6" fmla="*/ 3106639 h 3107975"/>
                    <a:gd name="connsiteX7" fmla="*/ 1618576 w 3107995"/>
                    <a:gd name="connsiteY7" fmla="*/ 3093859 h 3107975"/>
                    <a:gd name="connsiteX8" fmla="*/ 1682157 w 3107995"/>
                    <a:gd name="connsiteY8" fmla="*/ 3089939 h 3107975"/>
                    <a:gd name="connsiteX9" fmla="*/ 1683199 w 3107995"/>
                    <a:gd name="connsiteY9" fmla="*/ 3102696 h 3107975"/>
                    <a:gd name="connsiteX10" fmla="*/ 1619097 w 3107995"/>
                    <a:gd name="connsiteY10" fmla="*/ 3106639 h 3107975"/>
                    <a:gd name="connsiteX11" fmla="*/ 1426609 w 3107995"/>
                    <a:gd name="connsiteY11" fmla="*/ 3102832 h 3107975"/>
                    <a:gd name="connsiteX12" fmla="*/ 1362734 w 3107995"/>
                    <a:gd name="connsiteY12" fmla="*/ 3096329 h 3107975"/>
                    <a:gd name="connsiteX13" fmla="*/ 1364297 w 3107995"/>
                    <a:gd name="connsiteY13" fmla="*/ 3083640 h 3107975"/>
                    <a:gd name="connsiteX14" fmla="*/ 1427629 w 3107995"/>
                    <a:gd name="connsiteY14" fmla="*/ 3090098 h 3107975"/>
                    <a:gd name="connsiteX15" fmla="*/ 1426609 w 3107995"/>
                    <a:gd name="connsiteY15" fmla="*/ 3102832 h 3107975"/>
                    <a:gd name="connsiteX16" fmla="*/ 1747075 w 3107995"/>
                    <a:gd name="connsiteY16" fmla="*/ 3096102 h 3107975"/>
                    <a:gd name="connsiteX17" fmla="*/ 1745512 w 3107995"/>
                    <a:gd name="connsiteY17" fmla="*/ 3083413 h 3107975"/>
                    <a:gd name="connsiteX18" fmla="*/ 1808458 w 3107995"/>
                    <a:gd name="connsiteY18" fmla="*/ 3074304 h 3107975"/>
                    <a:gd name="connsiteX19" fmla="*/ 1810565 w 3107995"/>
                    <a:gd name="connsiteY19" fmla="*/ 3086903 h 3107975"/>
                    <a:gd name="connsiteX20" fmla="*/ 1747075 w 3107995"/>
                    <a:gd name="connsiteY20" fmla="*/ 3096102 h 3107975"/>
                    <a:gd name="connsiteX21" fmla="*/ 1299198 w 3107995"/>
                    <a:gd name="connsiteY21" fmla="*/ 3087197 h 3107975"/>
                    <a:gd name="connsiteX22" fmla="*/ 1236070 w 3107995"/>
                    <a:gd name="connsiteY22" fmla="*/ 3075437 h 3107975"/>
                    <a:gd name="connsiteX23" fmla="*/ 1238676 w 3107995"/>
                    <a:gd name="connsiteY23" fmla="*/ 3062907 h 3107975"/>
                    <a:gd name="connsiteX24" fmla="*/ 1301260 w 3107995"/>
                    <a:gd name="connsiteY24" fmla="*/ 3074576 h 3107975"/>
                    <a:gd name="connsiteX25" fmla="*/ 1299198 w 3107995"/>
                    <a:gd name="connsiteY25" fmla="*/ 3087197 h 3107975"/>
                    <a:gd name="connsiteX26" fmla="*/ 1873625 w 3107995"/>
                    <a:gd name="connsiteY26" fmla="*/ 3075075 h 3107975"/>
                    <a:gd name="connsiteX27" fmla="*/ 1870997 w 3107995"/>
                    <a:gd name="connsiteY27" fmla="*/ 3062567 h 3107975"/>
                    <a:gd name="connsiteX28" fmla="*/ 1933015 w 3107995"/>
                    <a:gd name="connsiteY28" fmla="*/ 3048247 h 3107975"/>
                    <a:gd name="connsiteX29" fmla="*/ 1936141 w 3107995"/>
                    <a:gd name="connsiteY29" fmla="*/ 3060641 h 3107975"/>
                    <a:gd name="connsiteX30" fmla="*/ 1873625 w 3107995"/>
                    <a:gd name="connsiteY30" fmla="*/ 3075075 h 3107975"/>
                    <a:gd name="connsiteX31" fmla="*/ 1173463 w 3107995"/>
                    <a:gd name="connsiteY31" fmla="*/ 3061049 h 3107975"/>
                    <a:gd name="connsiteX32" fmla="*/ 1111536 w 3107995"/>
                    <a:gd name="connsiteY32" fmla="*/ 3044077 h 3107975"/>
                    <a:gd name="connsiteX33" fmla="*/ 1115184 w 3107995"/>
                    <a:gd name="connsiteY33" fmla="*/ 3031819 h 3107975"/>
                    <a:gd name="connsiteX34" fmla="*/ 1176590 w 3107995"/>
                    <a:gd name="connsiteY34" fmla="*/ 3048654 h 3107975"/>
                    <a:gd name="connsiteX35" fmla="*/ 1173463 w 3107995"/>
                    <a:gd name="connsiteY35" fmla="*/ 3061049 h 3107975"/>
                    <a:gd name="connsiteX36" fmla="*/ 1998023 w 3107995"/>
                    <a:gd name="connsiteY36" fmla="*/ 3043624 h 3107975"/>
                    <a:gd name="connsiteX37" fmla="*/ 1994375 w 3107995"/>
                    <a:gd name="connsiteY37" fmla="*/ 3031366 h 3107975"/>
                    <a:gd name="connsiteX38" fmla="*/ 2054987 w 3107995"/>
                    <a:gd name="connsiteY38" fmla="*/ 3011947 h 3107975"/>
                    <a:gd name="connsiteX39" fmla="*/ 2059134 w 3107995"/>
                    <a:gd name="connsiteY39" fmla="*/ 3024047 h 3107975"/>
                    <a:gd name="connsiteX40" fmla="*/ 1998023 w 3107995"/>
                    <a:gd name="connsiteY40" fmla="*/ 3043624 h 3107975"/>
                    <a:gd name="connsiteX41" fmla="*/ 1050357 w 3107995"/>
                    <a:gd name="connsiteY41" fmla="*/ 3024545 h 3107975"/>
                    <a:gd name="connsiteX42" fmla="*/ 989903 w 3107995"/>
                    <a:gd name="connsiteY42" fmla="*/ 3002430 h 3107975"/>
                    <a:gd name="connsiteX43" fmla="*/ 994547 w 3107995"/>
                    <a:gd name="connsiteY43" fmla="*/ 2990511 h 3107975"/>
                    <a:gd name="connsiteX44" fmla="*/ 1054504 w 3107995"/>
                    <a:gd name="connsiteY44" fmla="*/ 3012445 h 3107975"/>
                    <a:gd name="connsiteX45" fmla="*/ 1050357 w 3107995"/>
                    <a:gd name="connsiteY45" fmla="*/ 3024545 h 3107975"/>
                    <a:gd name="connsiteX46" fmla="*/ 2119407 w 3107995"/>
                    <a:gd name="connsiteY46" fmla="*/ 3001932 h 3107975"/>
                    <a:gd name="connsiteX47" fmla="*/ 2114762 w 3107995"/>
                    <a:gd name="connsiteY47" fmla="*/ 2990013 h 3107975"/>
                    <a:gd name="connsiteX48" fmla="*/ 2173539 w 3107995"/>
                    <a:gd name="connsiteY48" fmla="*/ 2965632 h 3107975"/>
                    <a:gd name="connsiteX49" fmla="*/ 2178683 w 3107995"/>
                    <a:gd name="connsiteY49" fmla="*/ 2977324 h 3107975"/>
                    <a:gd name="connsiteX50" fmla="*/ 2119407 w 3107995"/>
                    <a:gd name="connsiteY50" fmla="*/ 3001932 h 3107975"/>
                    <a:gd name="connsiteX51" fmla="*/ 930423 w 3107995"/>
                    <a:gd name="connsiteY51" fmla="*/ 2977800 h 3107975"/>
                    <a:gd name="connsiteX52" fmla="*/ 872053 w 3107995"/>
                    <a:gd name="connsiteY52" fmla="*/ 2950745 h 3107975"/>
                    <a:gd name="connsiteX53" fmla="*/ 877673 w 3107995"/>
                    <a:gd name="connsiteY53" fmla="*/ 2939257 h 3107975"/>
                    <a:gd name="connsiteX54" fmla="*/ 935567 w 3107995"/>
                    <a:gd name="connsiteY54" fmla="*/ 2966108 h 3107975"/>
                    <a:gd name="connsiteX55" fmla="*/ 930423 w 3107995"/>
                    <a:gd name="connsiteY55" fmla="*/ 2977800 h 3107975"/>
                    <a:gd name="connsiteX56" fmla="*/ 2236894 w 3107995"/>
                    <a:gd name="connsiteY56" fmla="*/ 2950292 h 3107975"/>
                    <a:gd name="connsiteX57" fmla="*/ 2231274 w 3107995"/>
                    <a:gd name="connsiteY57" fmla="*/ 2938804 h 3107975"/>
                    <a:gd name="connsiteX58" fmla="*/ 2287854 w 3107995"/>
                    <a:gd name="connsiteY58" fmla="*/ 2909596 h 3107975"/>
                    <a:gd name="connsiteX59" fmla="*/ 2293949 w 3107995"/>
                    <a:gd name="connsiteY59" fmla="*/ 2920835 h 3107975"/>
                    <a:gd name="connsiteX60" fmla="*/ 2236894 w 3107995"/>
                    <a:gd name="connsiteY60" fmla="*/ 2950292 h 3107975"/>
                    <a:gd name="connsiteX61" fmla="*/ 814862 w 3107995"/>
                    <a:gd name="connsiteY61" fmla="*/ 2921288 h 3107975"/>
                    <a:gd name="connsiteX62" fmla="*/ 758985 w 3107995"/>
                    <a:gd name="connsiteY62" fmla="*/ 2889475 h 3107975"/>
                    <a:gd name="connsiteX63" fmla="*/ 765534 w 3107995"/>
                    <a:gd name="connsiteY63" fmla="*/ 2878508 h 3107975"/>
                    <a:gd name="connsiteX64" fmla="*/ 820957 w 3107995"/>
                    <a:gd name="connsiteY64" fmla="*/ 2910049 h 3107975"/>
                    <a:gd name="connsiteX65" fmla="*/ 814862 w 3107995"/>
                    <a:gd name="connsiteY65" fmla="*/ 2921288 h 3107975"/>
                    <a:gd name="connsiteX66" fmla="*/ 2349781 w 3107995"/>
                    <a:gd name="connsiteY66" fmla="*/ 2889067 h 3107975"/>
                    <a:gd name="connsiteX67" fmla="*/ 2343210 w 3107995"/>
                    <a:gd name="connsiteY67" fmla="*/ 2878100 h 3107975"/>
                    <a:gd name="connsiteX68" fmla="*/ 2397183 w 3107995"/>
                    <a:gd name="connsiteY68" fmla="*/ 2844316 h 3107975"/>
                    <a:gd name="connsiteX69" fmla="*/ 2404208 w 3107995"/>
                    <a:gd name="connsiteY69" fmla="*/ 2855011 h 3107975"/>
                    <a:gd name="connsiteX70" fmla="*/ 2349781 w 3107995"/>
                    <a:gd name="connsiteY70" fmla="*/ 2889067 h 3107975"/>
                    <a:gd name="connsiteX71" fmla="*/ 704445 w 3107995"/>
                    <a:gd name="connsiteY71" fmla="*/ 2855419 h 3107975"/>
                    <a:gd name="connsiteX72" fmla="*/ 651400 w 3107995"/>
                    <a:gd name="connsiteY72" fmla="*/ 2819119 h 3107975"/>
                    <a:gd name="connsiteX73" fmla="*/ 658832 w 3107995"/>
                    <a:gd name="connsiteY73" fmla="*/ 2808718 h 3107975"/>
                    <a:gd name="connsiteX74" fmla="*/ 711446 w 3107995"/>
                    <a:gd name="connsiteY74" fmla="*/ 2844724 h 3107975"/>
                    <a:gd name="connsiteX75" fmla="*/ 704445 w 3107995"/>
                    <a:gd name="connsiteY75" fmla="*/ 2855419 h 3107975"/>
                    <a:gd name="connsiteX76" fmla="*/ 2457162 w 3107995"/>
                    <a:gd name="connsiteY76" fmla="*/ 2818734 h 3107975"/>
                    <a:gd name="connsiteX77" fmla="*/ 2449730 w 3107995"/>
                    <a:gd name="connsiteY77" fmla="*/ 2808333 h 3107975"/>
                    <a:gd name="connsiteX78" fmla="*/ 2500758 w 3107995"/>
                    <a:gd name="connsiteY78" fmla="*/ 2770221 h 3107975"/>
                    <a:gd name="connsiteX79" fmla="*/ 2508621 w 3107995"/>
                    <a:gd name="connsiteY79" fmla="*/ 2780304 h 3107975"/>
                    <a:gd name="connsiteX80" fmla="*/ 2457162 w 3107995"/>
                    <a:gd name="connsiteY80" fmla="*/ 2818734 h 3107975"/>
                    <a:gd name="connsiteX81" fmla="*/ 599919 w 3107995"/>
                    <a:gd name="connsiteY81" fmla="*/ 2780689 h 3107975"/>
                    <a:gd name="connsiteX82" fmla="*/ 550047 w 3107995"/>
                    <a:gd name="connsiteY82" fmla="*/ 2740175 h 3107975"/>
                    <a:gd name="connsiteX83" fmla="*/ 558317 w 3107995"/>
                    <a:gd name="connsiteY83" fmla="*/ 2730432 h 3107975"/>
                    <a:gd name="connsiteX84" fmla="*/ 607782 w 3107995"/>
                    <a:gd name="connsiteY84" fmla="*/ 2770606 h 3107975"/>
                    <a:gd name="connsiteX85" fmla="*/ 599919 w 3107995"/>
                    <a:gd name="connsiteY85" fmla="*/ 2780689 h 3107975"/>
                    <a:gd name="connsiteX86" fmla="*/ 2558425 w 3107995"/>
                    <a:gd name="connsiteY86" fmla="*/ 2739790 h 3107975"/>
                    <a:gd name="connsiteX87" fmla="*/ 2550177 w 3107995"/>
                    <a:gd name="connsiteY87" fmla="*/ 2730046 h 3107975"/>
                    <a:gd name="connsiteX88" fmla="*/ 2597897 w 3107995"/>
                    <a:gd name="connsiteY88" fmla="*/ 2687855 h 3107975"/>
                    <a:gd name="connsiteX89" fmla="*/ 2606553 w 3107995"/>
                    <a:gd name="connsiteY89" fmla="*/ 2697259 h 3107975"/>
                    <a:gd name="connsiteX90" fmla="*/ 2558425 w 3107995"/>
                    <a:gd name="connsiteY90" fmla="*/ 2739790 h 3107975"/>
                    <a:gd name="connsiteX91" fmla="*/ 501896 w 3107995"/>
                    <a:gd name="connsiteY91" fmla="*/ 2697644 h 3107975"/>
                    <a:gd name="connsiteX92" fmla="*/ 455559 w 3107995"/>
                    <a:gd name="connsiteY92" fmla="*/ 2653187 h 3107975"/>
                    <a:gd name="connsiteX93" fmla="*/ 464600 w 3107995"/>
                    <a:gd name="connsiteY93" fmla="*/ 2644146 h 3107975"/>
                    <a:gd name="connsiteX94" fmla="*/ 510575 w 3107995"/>
                    <a:gd name="connsiteY94" fmla="*/ 2688241 h 3107975"/>
                    <a:gd name="connsiteX95" fmla="*/ 501896 w 3107995"/>
                    <a:gd name="connsiteY95" fmla="*/ 2697644 h 3107975"/>
                    <a:gd name="connsiteX96" fmla="*/ 2652913 w 3107995"/>
                    <a:gd name="connsiteY96" fmla="*/ 2652779 h 3107975"/>
                    <a:gd name="connsiteX97" fmla="*/ 2643872 w 3107995"/>
                    <a:gd name="connsiteY97" fmla="*/ 2643739 h 3107975"/>
                    <a:gd name="connsiteX98" fmla="*/ 2687966 w 3107995"/>
                    <a:gd name="connsiteY98" fmla="*/ 2597786 h 3107975"/>
                    <a:gd name="connsiteX99" fmla="*/ 2697392 w 3107995"/>
                    <a:gd name="connsiteY99" fmla="*/ 2606442 h 3107975"/>
                    <a:gd name="connsiteX100" fmla="*/ 2652913 w 3107995"/>
                    <a:gd name="connsiteY100" fmla="*/ 2652779 h 3107975"/>
                    <a:gd name="connsiteX101" fmla="*/ 411079 w 3107995"/>
                    <a:gd name="connsiteY101" fmla="*/ 2606895 h 3107975"/>
                    <a:gd name="connsiteX102" fmla="*/ 368548 w 3107995"/>
                    <a:gd name="connsiteY102" fmla="*/ 2558813 h 3107975"/>
                    <a:gd name="connsiteX103" fmla="*/ 378314 w 3107995"/>
                    <a:gd name="connsiteY103" fmla="*/ 2550542 h 3107975"/>
                    <a:gd name="connsiteX104" fmla="*/ 420460 w 3107995"/>
                    <a:gd name="connsiteY104" fmla="*/ 2598239 h 3107975"/>
                    <a:gd name="connsiteX105" fmla="*/ 411079 w 3107995"/>
                    <a:gd name="connsiteY105" fmla="*/ 2606895 h 3107975"/>
                    <a:gd name="connsiteX106" fmla="*/ 2739923 w 3107995"/>
                    <a:gd name="connsiteY106" fmla="*/ 2558314 h 3107975"/>
                    <a:gd name="connsiteX107" fmla="*/ 2730157 w 3107995"/>
                    <a:gd name="connsiteY107" fmla="*/ 2550044 h 3107975"/>
                    <a:gd name="connsiteX108" fmla="*/ 2770354 w 3107995"/>
                    <a:gd name="connsiteY108" fmla="*/ 2500602 h 3107975"/>
                    <a:gd name="connsiteX109" fmla="*/ 2780438 w 3107995"/>
                    <a:gd name="connsiteY109" fmla="*/ 2508464 h 3107975"/>
                    <a:gd name="connsiteX110" fmla="*/ 2739923 w 3107995"/>
                    <a:gd name="connsiteY110" fmla="*/ 2558314 h 3107975"/>
                    <a:gd name="connsiteX111" fmla="*/ 328034 w 3107995"/>
                    <a:gd name="connsiteY111" fmla="*/ 2509031 h 3107975"/>
                    <a:gd name="connsiteX112" fmla="*/ 289627 w 3107995"/>
                    <a:gd name="connsiteY112" fmla="*/ 2457640 h 3107975"/>
                    <a:gd name="connsiteX113" fmla="*/ 300005 w 3107995"/>
                    <a:gd name="connsiteY113" fmla="*/ 2450208 h 3107975"/>
                    <a:gd name="connsiteX114" fmla="*/ 338117 w 3107995"/>
                    <a:gd name="connsiteY114" fmla="*/ 2501168 h 3107975"/>
                    <a:gd name="connsiteX115" fmla="*/ 328034 w 3107995"/>
                    <a:gd name="connsiteY115" fmla="*/ 2509031 h 3107975"/>
                    <a:gd name="connsiteX116" fmla="*/ 2818867 w 3107995"/>
                    <a:gd name="connsiteY116" fmla="*/ 2457006 h 3107975"/>
                    <a:gd name="connsiteX117" fmla="*/ 2808466 w 3107995"/>
                    <a:gd name="connsiteY117" fmla="*/ 2449574 h 3107975"/>
                    <a:gd name="connsiteX118" fmla="*/ 2844449 w 3107995"/>
                    <a:gd name="connsiteY118" fmla="*/ 2397005 h 3107975"/>
                    <a:gd name="connsiteX119" fmla="*/ 2855121 w 3107995"/>
                    <a:gd name="connsiteY119" fmla="*/ 2404006 h 3107975"/>
                    <a:gd name="connsiteX120" fmla="*/ 2818867 w 3107995"/>
                    <a:gd name="connsiteY120" fmla="*/ 2457006 h 3107975"/>
                    <a:gd name="connsiteX121" fmla="*/ 253373 w 3107995"/>
                    <a:gd name="connsiteY121" fmla="*/ 2404732 h 3107975"/>
                    <a:gd name="connsiteX122" fmla="*/ 219316 w 3107995"/>
                    <a:gd name="connsiteY122" fmla="*/ 2350373 h 3107975"/>
                    <a:gd name="connsiteX123" fmla="*/ 230306 w 3107995"/>
                    <a:gd name="connsiteY123" fmla="*/ 2343824 h 3107975"/>
                    <a:gd name="connsiteX124" fmla="*/ 264045 w 3107995"/>
                    <a:gd name="connsiteY124" fmla="*/ 2397707 h 3107975"/>
                    <a:gd name="connsiteX125" fmla="*/ 253373 w 3107995"/>
                    <a:gd name="connsiteY125" fmla="*/ 2404732 h 3107975"/>
                    <a:gd name="connsiteX126" fmla="*/ 2889178 w 3107995"/>
                    <a:gd name="connsiteY126" fmla="*/ 2349534 h 3107975"/>
                    <a:gd name="connsiteX127" fmla="*/ 2878233 w 3107995"/>
                    <a:gd name="connsiteY127" fmla="*/ 2342986 h 3107975"/>
                    <a:gd name="connsiteX128" fmla="*/ 2909752 w 3107995"/>
                    <a:gd name="connsiteY128" fmla="*/ 2287630 h 3107975"/>
                    <a:gd name="connsiteX129" fmla="*/ 2920991 w 3107995"/>
                    <a:gd name="connsiteY129" fmla="*/ 2293725 h 3107975"/>
                    <a:gd name="connsiteX130" fmla="*/ 2889178 w 3107995"/>
                    <a:gd name="connsiteY130" fmla="*/ 2349534 h 3107975"/>
                    <a:gd name="connsiteX131" fmla="*/ 187548 w 3107995"/>
                    <a:gd name="connsiteY131" fmla="*/ 2294677 h 3107975"/>
                    <a:gd name="connsiteX132" fmla="*/ 158137 w 3107995"/>
                    <a:gd name="connsiteY132" fmla="*/ 2237735 h 3107975"/>
                    <a:gd name="connsiteX133" fmla="*/ 169625 w 3107995"/>
                    <a:gd name="connsiteY133" fmla="*/ 2232115 h 3107975"/>
                    <a:gd name="connsiteX134" fmla="*/ 198787 w 3107995"/>
                    <a:gd name="connsiteY134" fmla="*/ 2288582 h 3107975"/>
                    <a:gd name="connsiteX135" fmla="*/ 187548 w 3107995"/>
                    <a:gd name="connsiteY135" fmla="*/ 2294677 h 3107975"/>
                    <a:gd name="connsiteX136" fmla="*/ 2950448 w 3107995"/>
                    <a:gd name="connsiteY136" fmla="*/ 2236625 h 3107975"/>
                    <a:gd name="connsiteX137" fmla="*/ 2938960 w 3107995"/>
                    <a:gd name="connsiteY137" fmla="*/ 2231028 h 3107975"/>
                    <a:gd name="connsiteX138" fmla="*/ 2965765 w 3107995"/>
                    <a:gd name="connsiteY138" fmla="*/ 2173225 h 3107975"/>
                    <a:gd name="connsiteX139" fmla="*/ 2977480 w 3107995"/>
                    <a:gd name="connsiteY139" fmla="*/ 2178368 h 3107975"/>
                    <a:gd name="connsiteX140" fmla="*/ 2950448 w 3107995"/>
                    <a:gd name="connsiteY140" fmla="*/ 2236625 h 3107975"/>
                    <a:gd name="connsiteX141" fmla="*/ 131082 w 3107995"/>
                    <a:gd name="connsiteY141" fmla="*/ 2179660 h 3107975"/>
                    <a:gd name="connsiteX142" fmla="*/ 106497 w 3107995"/>
                    <a:gd name="connsiteY142" fmla="*/ 2120520 h 3107975"/>
                    <a:gd name="connsiteX143" fmla="*/ 118416 w 3107995"/>
                    <a:gd name="connsiteY143" fmla="*/ 2115852 h 3107975"/>
                    <a:gd name="connsiteX144" fmla="*/ 142797 w 3107995"/>
                    <a:gd name="connsiteY144" fmla="*/ 2174494 h 3107975"/>
                    <a:gd name="connsiteX145" fmla="*/ 131082 w 3107995"/>
                    <a:gd name="connsiteY145" fmla="*/ 2179660 h 3107975"/>
                    <a:gd name="connsiteX146" fmla="*/ 3002088 w 3107995"/>
                    <a:gd name="connsiteY146" fmla="*/ 2119024 h 3107975"/>
                    <a:gd name="connsiteX147" fmla="*/ 2990169 w 3107995"/>
                    <a:gd name="connsiteY147" fmla="*/ 2114380 h 3107975"/>
                    <a:gd name="connsiteX148" fmla="*/ 3012103 w 3107995"/>
                    <a:gd name="connsiteY148" fmla="*/ 2054560 h 3107975"/>
                    <a:gd name="connsiteX149" fmla="*/ 3024180 w 3107995"/>
                    <a:gd name="connsiteY149" fmla="*/ 2058729 h 3107975"/>
                    <a:gd name="connsiteX150" fmla="*/ 3002088 w 3107995"/>
                    <a:gd name="connsiteY150" fmla="*/ 2119024 h 3107975"/>
                    <a:gd name="connsiteX151" fmla="*/ 84337 w 3107995"/>
                    <a:gd name="connsiteY151" fmla="*/ 2060247 h 3107975"/>
                    <a:gd name="connsiteX152" fmla="*/ 64691 w 3107995"/>
                    <a:gd name="connsiteY152" fmla="*/ 1999113 h 3107975"/>
                    <a:gd name="connsiteX153" fmla="*/ 76950 w 3107995"/>
                    <a:gd name="connsiteY153" fmla="*/ 1995465 h 3107975"/>
                    <a:gd name="connsiteX154" fmla="*/ 96437 w 3107995"/>
                    <a:gd name="connsiteY154" fmla="*/ 2056078 h 3107975"/>
                    <a:gd name="connsiteX155" fmla="*/ 84337 w 3107995"/>
                    <a:gd name="connsiteY155" fmla="*/ 2060247 h 3107975"/>
                    <a:gd name="connsiteX156" fmla="*/ 3043780 w 3107995"/>
                    <a:gd name="connsiteY156" fmla="*/ 1997527 h 3107975"/>
                    <a:gd name="connsiteX157" fmla="*/ 3031522 w 3107995"/>
                    <a:gd name="connsiteY157" fmla="*/ 1993879 h 3107975"/>
                    <a:gd name="connsiteX158" fmla="*/ 3048403 w 3107995"/>
                    <a:gd name="connsiteY158" fmla="*/ 1932473 h 3107975"/>
                    <a:gd name="connsiteX159" fmla="*/ 3060797 w 3107995"/>
                    <a:gd name="connsiteY159" fmla="*/ 1935600 h 3107975"/>
                    <a:gd name="connsiteX160" fmla="*/ 3043780 w 3107995"/>
                    <a:gd name="connsiteY160" fmla="*/ 1997527 h 3107975"/>
                    <a:gd name="connsiteX161" fmla="*/ 47629 w 3107995"/>
                    <a:gd name="connsiteY161" fmla="*/ 1937209 h 3107975"/>
                    <a:gd name="connsiteX162" fmla="*/ 33127 w 3107995"/>
                    <a:gd name="connsiteY162" fmla="*/ 1874647 h 3107975"/>
                    <a:gd name="connsiteX163" fmla="*/ 45635 w 3107995"/>
                    <a:gd name="connsiteY163" fmla="*/ 1872019 h 3107975"/>
                    <a:gd name="connsiteX164" fmla="*/ 60024 w 3107995"/>
                    <a:gd name="connsiteY164" fmla="*/ 1934059 h 3107975"/>
                    <a:gd name="connsiteX165" fmla="*/ 47629 w 3107995"/>
                    <a:gd name="connsiteY165" fmla="*/ 1937209 h 3107975"/>
                    <a:gd name="connsiteX166" fmla="*/ 3075230 w 3107995"/>
                    <a:gd name="connsiteY166" fmla="*/ 1872993 h 3107975"/>
                    <a:gd name="connsiteX167" fmla="*/ 3062723 w 3107995"/>
                    <a:gd name="connsiteY167" fmla="*/ 1870387 h 3107975"/>
                    <a:gd name="connsiteX168" fmla="*/ 3074415 w 3107995"/>
                    <a:gd name="connsiteY168" fmla="*/ 1807758 h 3107975"/>
                    <a:gd name="connsiteX169" fmla="*/ 3087036 w 3107995"/>
                    <a:gd name="connsiteY169" fmla="*/ 1809843 h 3107975"/>
                    <a:gd name="connsiteX170" fmla="*/ 3075230 w 3107995"/>
                    <a:gd name="connsiteY170" fmla="*/ 1872993 h 3107975"/>
                    <a:gd name="connsiteX171" fmla="*/ 21254 w 3107995"/>
                    <a:gd name="connsiteY171" fmla="*/ 1811542 h 3107975"/>
                    <a:gd name="connsiteX172" fmla="*/ 12009 w 3107995"/>
                    <a:gd name="connsiteY172" fmla="*/ 1748006 h 3107975"/>
                    <a:gd name="connsiteX173" fmla="*/ 24676 w 3107995"/>
                    <a:gd name="connsiteY173" fmla="*/ 1746420 h 3107975"/>
                    <a:gd name="connsiteX174" fmla="*/ 33853 w 3107995"/>
                    <a:gd name="connsiteY174" fmla="*/ 1809435 h 3107975"/>
                    <a:gd name="connsiteX175" fmla="*/ 21254 w 3107995"/>
                    <a:gd name="connsiteY175" fmla="*/ 1811542 h 3107975"/>
                    <a:gd name="connsiteX176" fmla="*/ 3096213 w 3107995"/>
                    <a:gd name="connsiteY176" fmla="*/ 1746239 h 3107975"/>
                    <a:gd name="connsiteX177" fmla="*/ 3083547 w 3107995"/>
                    <a:gd name="connsiteY177" fmla="*/ 1744676 h 3107975"/>
                    <a:gd name="connsiteX178" fmla="*/ 3090027 w 3107995"/>
                    <a:gd name="connsiteY178" fmla="*/ 1681298 h 3107975"/>
                    <a:gd name="connsiteX179" fmla="*/ 3102761 w 3107995"/>
                    <a:gd name="connsiteY179" fmla="*/ 1682341 h 3107975"/>
                    <a:gd name="connsiteX180" fmla="*/ 3096213 w 3107995"/>
                    <a:gd name="connsiteY180" fmla="*/ 1746239 h 3107975"/>
                    <a:gd name="connsiteX181" fmla="*/ 5393 w 3107995"/>
                    <a:gd name="connsiteY181" fmla="*/ 1684154 h 3107975"/>
                    <a:gd name="connsiteX182" fmla="*/ 1382 w 3107995"/>
                    <a:gd name="connsiteY182" fmla="*/ 1620051 h 3107975"/>
                    <a:gd name="connsiteX183" fmla="*/ 14162 w 3107995"/>
                    <a:gd name="connsiteY183" fmla="*/ 1619507 h 3107975"/>
                    <a:gd name="connsiteX184" fmla="*/ 18127 w 3107995"/>
                    <a:gd name="connsiteY184" fmla="*/ 1683088 h 3107975"/>
                    <a:gd name="connsiteX185" fmla="*/ 5393 w 3107995"/>
                    <a:gd name="connsiteY185" fmla="*/ 1684154 h 3107975"/>
                    <a:gd name="connsiteX186" fmla="*/ 3106681 w 3107995"/>
                    <a:gd name="connsiteY186" fmla="*/ 1618193 h 3107975"/>
                    <a:gd name="connsiteX187" fmla="*/ 3093901 w 3107995"/>
                    <a:gd name="connsiteY187" fmla="*/ 1617672 h 3107975"/>
                    <a:gd name="connsiteX188" fmla="*/ 3095216 w 3107995"/>
                    <a:gd name="connsiteY188" fmla="*/ 1554000 h 3107975"/>
                    <a:gd name="connsiteX189" fmla="*/ 3095216 w 3107995"/>
                    <a:gd name="connsiteY189" fmla="*/ 1550805 h 3107975"/>
                    <a:gd name="connsiteX190" fmla="*/ 3107996 w 3107995"/>
                    <a:gd name="connsiteY190" fmla="*/ 1550805 h 3107975"/>
                    <a:gd name="connsiteX191" fmla="*/ 3107996 w 3107995"/>
                    <a:gd name="connsiteY191" fmla="*/ 1554000 h 3107975"/>
                    <a:gd name="connsiteX192" fmla="*/ 3106681 w 3107995"/>
                    <a:gd name="connsiteY192" fmla="*/ 1618193 h 3107975"/>
                    <a:gd name="connsiteX193" fmla="*/ 12802 w 3107995"/>
                    <a:gd name="connsiteY193" fmla="*/ 1555858 h 3107975"/>
                    <a:gd name="connsiteX194" fmla="*/ 23 w 3107995"/>
                    <a:gd name="connsiteY194" fmla="*/ 1555858 h 3107975"/>
                    <a:gd name="connsiteX195" fmla="*/ 0 w 3107995"/>
                    <a:gd name="connsiteY195" fmla="*/ 1554114 h 3107975"/>
                    <a:gd name="connsiteX196" fmla="*/ 1224 w 3107995"/>
                    <a:gd name="connsiteY196" fmla="*/ 1491643 h 3107975"/>
                    <a:gd name="connsiteX197" fmla="*/ 14026 w 3107995"/>
                    <a:gd name="connsiteY197" fmla="*/ 1492164 h 3107975"/>
                    <a:gd name="connsiteX198" fmla="*/ 12780 w 3107995"/>
                    <a:gd name="connsiteY198" fmla="*/ 1554000 h 3107975"/>
                    <a:gd name="connsiteX199" fmla="*/ 12802 w 3107995"/>
                    <a:gd name="connsiteY199" fmla="*/ 1555858 h 3107975"/>
                    <a:gd name="connsiteX200" fmla="*/ 3093766 w 3107995"/>
                    <a:gd name="connsiteY200" fmla="*/ 1487134 h 3107975"/>
                    <a:gd name="connsiteX201" fmla="*/ 3089755 w 3107995"/>
                    <a:gd name="connsiteY201" fmla="*/ 1423582 h 3107975"/>
                    <a:gd name="connsiteX202" fmla="*/ 3102489 w 3107995"/>
                    <a:gd name="connsiteY202" fmla="*/ 1422515 h 3107975"/>
                    <a:gd name="connsiteX203" fmla="*/ 3106545 w 3107995"/>
                    <a:gd name="connsiteY203" fmla="*/ 1486590 h 3107975"/>
                    <a:gd name="connsiteX204" fmla="*/ 3093766 w 3107995"/>
                    <a:gd name="connsiteY204" fmla="*/ 1487134 h 3107975"/>
                    <a:gd name="connsiteX205" fmla="*/ 17810 w 3107995"/>
                    <a:gd name="connsiteY205" fmla="*/ 1428581 h 3107975"/>
                    <a:gd name="connsiteX206" fmla="*/ 5098 w 3107995"/>
                    <a:gd name="connsiteY206" fmla="*/ 1427550 h 3107975"/>
                    <a:gd name="connsiteX207" fmla="*/ 11556 w 3107995"/>
                    <a:gd name="connsiteY207" fmla="*/ 1363665 h 3107975"/>
                    <a:gd name="connsiteX208" fmla="*/ 24245 w 3107995"/>
                    <a:gd name="connsiteY208" fmla="*/ 1365213 h 3107975"/>
                    <a:gd name="connsiteX209" fmla="*/ 17810 w 3107995"/>
                    <a:gd name="connsiteY209" fmla="*/ 1428581 h 3107975"/>
                    <a:gd name="connsiteX210" fmla="*/ 3083161 w 3107995"/>
                    <a:gd name="connsiteY210" fmla="*/ 1360236 h 3107975"/>
                    <a:gd name="connsiteX211" fmla="*/ 3073917 w 3107995"/>
                    <a:gd name="connsiteY211" fmla="*/ 1297222 h 3107975"/>
                    <a:gd name="connsiteX212" fmla="*/ 3086537 w 3107995"/>
                    <a:gd name="connsiteY212" fmla="*/ 1295112 h 3107975"/>
                    <a:gd name="connsiteX213" fmla="*/ 3095828 w 3107995"/>
                    <a:gd name="connsiteY213" fmla="*/ 1358648 h 3107975"/>
                    <a:gd name="connsiteX214" fmla="*/ 3083161 w 3107995"/>
                    <a:gd name="connsiteY214" fmla="*/ 1360236 h 3107975"/>
                    <a:gd name="connsiteX215" fmla="*/ 33241 w 3107995"/>
                    <a:gd name="connsiteY215" fmla="*/ 1302168 h 3107975"/>
                    <a:gd name="connsiteX216" fmla="*/ 20642 w 3107995"/>
                    <a:gd name="connsiteY216" fmla="*/ 1300097 h 3107975"/>
                    <a:gd name="connsiteX217" fmla="*/ 32380 w 3107995"/>
                    <a:gd name="connsiteY217" fmla="*/ 1236954 h 3107975"/>
                    <a:gd name="connsiteX218" fmla="*/ 44888 w 3107995"/>
                    <a:gd name="connsiteY218" fmla="*/ 1239550 h 3107975"/>
                    <a:gd name="connsiteX219" fmla="*/ 33241 w 3107995"/>
                    <a:gd name="connsiteY219" fmla="*/ 1302168 h 3107975"/>
                    <a:gd name="connsiteX220" fmla="*/ 3062066 w 3107995"/>
                    <a:gd name="connsiteY220" fmla="*/ 1234642 h 3107975"/>
                    <a:gd name="connsiteX221" fmla="*/ 3047655 w 3107995"/>
                    <a:gd name="connsiteY221" fmla="*/ 1172607 h 3107975"/>
                    <a:gd name="connsiteX222" fmla="*/ 3060049 w 3107995"/>
                    <a:gd name="connsiteY222" fmla="*/ 1169455 h 3107975"/>
                    <a:gd name="connsiteX223" fmla="*/ 3074574 w 3107995"/>
                    <a:gd name="connsiteY223" fmla="*/ 1232007 h 3107975"/>
                    <a:gd name="connsiteX224" fmla="*/ 3062066 w 3107995"/>
                    <a:gd name="connsiteY224" fmla="*/ 1234642 h 3107975"/>
                    <a:gd name="connsiteX225" fmla="*/ 59117 w 3107995"/>
                    <a:gd name="connsiteY225" fmla="*/ 1177467 h 3107975"/>
                    <a:gd name="connsiteX226" fmla="*/ 46700 w 3107995"/>
                    <a:gd name="connsiteY226" fmla="*/ 1174351 h 3107975"/>
                    <a:gd name="connsiteX227" fmla="*/ 63672 w 3107995"/>
                    <a:gd name="connsiteY227" fmla="*/ 1112273 h 3107975"/>
                    <a:gd name="connsiteX228" fmla="*/ 75930 w 3107995"/>
                    <a:gd name="connsiteY228" fmla="*/ 1115905 h 3107975"/>
                    <a:gd name="connsiteX229" fmla="*/ 59117 w 3107995"/>
                    <a:gd name="connsiteY229" fmla="*/ 1177467 h 3107975"/>
                    <a:gd name="connsiteX230" fmla="*/ 3030728 w 3107995"/>
                    <a:gd name="connsiteY230" fmla="*/ 1111359 h 3107975"/>
                    <a:gd name="connsiteX231" fmla="*/ 3011219 w 3107995"/>
                    <a:gd name="connsiteY231" fmla="*/ 1050853 h 3107975"/>
                    <a:gd name="connsiteX232" fmla="*/ 3023296 w 3107995"/>
                    <a:gd name="connsiteY232" fmla="*/ 1046684 h 3107975"/>
                    <a:gd name="connsiteX233" fmla="*/ 3042964 w 3107995"/>
                    <a:gd name="connsiteY233" fmla="*/ 1107695 h 3107975"/>
                    <a:gd name="connsiteX234" fmla="*/ 3030728 w 3107995"/>
                    <a:gd name="connsiteY234" fmla="*/ 1111359 h 3107975"/>
                    <a:gd name="connsiteX235" fmla="*/ 95326 w 3107995"/>
                    <a:gd name="connsiteY235" fmla="*/ 1055118 h 3107975"/>
                    <a:gd name="connsiteX236" fmla="*/ 83226 w 3107995"/>
                    <a:gd name="connsiteY236" fmla="*/ 1050980 h 3107975"/>
                    <a:gd name="connsiteX237" fmla="*/ 105296 w 3107995"/>
                    <a:gd name="connsiteY237" fmla="*/ 990564 h 3107975"/>
                    <a:gd name="connsiteX238" fmla="*/ 117215 w 3107995"/>
                    <a:gd name="connsiteY238" fmla="*/ 995203 h 3107975"/>
                    <a:gd name="connsiteX239" fmla="*/ 95326 w 3107995"/>
                    <a:gd name="connsiteY239" fmla="*/ 1055118 h 3107975"/>
                    <a:gd name="connsiteX240" fmla="*/ 2989240 w 3107995"/>
                    <a:gd name="connsiteY240" fmla="*/ 991199 h 3107975"/>
                    <a:gd name="connsiteX241" fmla="*/ 2964791 w 3107995"/>
                    <a:gd name="connsiteY241" fmla="*/ 932487 h 3107975"/>
                    <a:gd name="connsiteX242" fmla="*/ 2976483 w 3107995"/>
                    <a:gd name="connsiteY242" fmla="*/ 927332 h 3107975"/>
                    <a:gd name="connsiteX243" fmla="*/ 3001136 w 3107995"/>
                    <a:gd name="connsiteY243" fmla="*/ 986531 h 3107975"/>
                    <a:gd name="connsiteX244" fmla="*/ 2989240 w 3107995"/>
                    <a:gd name="connsiteY244" fmla="*/ 991199 h 3107975"/>
                    <a:gd name="connsiteX245" fmla="*/ 141573 w 3107995"/>
                    <a:gd name="connsiteY245" fmla="*/ 936260 h 3107975"/>
                    <a:gd name="connsiteX246" fmla="*/ 129881 w 3107995"/>
                    <a:gd name="connsiteY246" fmla="*/ 931132 h 3107975"/>
                    <a:gd name="connsiteX247" fmla="*/ 156891 w 3107995"/>
                    <a:gd name="connsiteY247" fmla="*/ 872790 h 3107975"/>
                    <a:gd name="connsiteX248" fmla="*/ 168379 w 3107995"/>
                    <a:gd name="connsiteY248" fmla="*/ 878396 h 3107975"/>
                    <a:gd name="connsiteX249" fmla="*/ 141573 w 3107995"/>
                    <a:gd name="connsiteY249" fmla="*/ 936260 h 3107975"/>
                    <a:gd name="connsiteX250" fmla="*/ 2937917 w 3107995"/>
                    <a:gd name="connsiteY250" fmla="*/ 874827 h 3107975"/>
                    <a:gd name="connsiteX251" fmla="*/ 2908664 w 3107995"/>
                    <a:gd name="connsiteY251" fmla="*/ 818324 h 3107975"/>
                    <a:gd name="connsiteX252" fmla="*/ 2919904 w 3107995"/>
                    <a:gd name="connsiteY252" fmla="*/ 812218 h 3107975"/>
                    <a:gd name="connsiteX253" fmla="*/ 2949383 w 3107995"/>
                    <a:gd name="connsiteY253" fmla="*/ 869192 h 3107975"/>
                    <a:gd name="connsiteX254" fmla="*/ 2937917 w 3107995"/>
                    <a:gd name="connsiteY254" fmla="*/ 874827 h 3107975"/>
                    <a:gd name="connsiteX255" fmla="*/ 197518 w 3107995"/>
                    <a:gd name="connsiteY255" fmla="*/ 821698 h 3107975"/>
                    <a:gd name="connsiteX256" fmla="*/ 186302 w 3107995"/>
                    <a:gd name="connsiteY256" fmla="*/ 815619 h 3107975"/>
                    <a:gd name="connsiteX257" fmla="*/ 218047 w 3107995"/>
                    <a:gd name="connsiteY257" fmla="*/ 759728 h 3107975"/>
                    <a:gd name="connsiteX258" fmla="*/ 229014 w 3107995"/>
                    <a:gd name="connsiteY258" fmla="*/ 766270 h 3107975"/>
                    <a:gd name="connsiteX259" fmla="*/ 197518 w 3107995"/>
                    <a:gd name="connsiteY259" fmla="*/ 821698 h 3107975"/>
                    <a:gd name="connsiteX260" fmla="*/ 2877101 w 3107995"/>
                    <a:gd name="connsiteY260" fmla="*/ 763075 h 3107975"/>
                    <a:gd name="connsiteX261" fmla="*/ 2843271 w 3107995"/>
                    <a:gd name="connsiteY261" fmla="*/ 709158 h 3107975"/>
                    <a:gd name="connsiteX262" fmla="*/ 2853966 w 3107995"/>
                    <a:gd name="connsiteY262" fmla="*/ 702143 h 3107975"/>
                    <a:gd name="connsiteX263" fmla="*/ 2888068 w 3107995"/>
                    <a:gd name="connsiteY263" fmla="*/ 756504 h 3107975"/>
                    <a:gd name="connsiteX264" fmla="*/ 2877101 w 3107995"/>
                    <a:gd name="connsiteY264" fmla="*/ 763075 h 3107975"/>
                    <a:gd name="connsiteX265" fmla="*/ 262776 w 3107995"/>
                    <a:gd name="connsiteY265" fmla="*/ 712203 h 3107975"/>
                    <a:gd name="connsiteX266" fmla="*/ 252058 w 3107995"/>
                    <a:gd name="connsiteY266" fmla="*/ 705213 h 3107975"/>
                    <a:gd name="connsiteX267" fmla="*/ 288313 w 3107995"/>
                    <a:gd name="connsiteY267" fmla="*/ 652150 h 3107975"/>
                    <a:gd name="connsiteX268" fmla="*/ 298713 w 3107995"/>
                    <a:gd name="connsiteY268" fmla="*/ 659578 h 3107975"/>
                    <a:gd name="connsiteX269" fmla="*/ 262776 w 3107995"/>
                    <a:gd name="connsiteY269" fmla="*/ 712203 h 3107975"/>
                    <a:gd name="connsiteX270" fmla="*/ 2807243 w 3107995"/>
                    <a:gd name="connsiteY270" fmla="*/ 656673 h 3107975"/>
                    <a:gd name="connsiteX271" fmla="*/ 2769085 w 3107995"/>
                    <a:gd name="connsiteY271" fmla="*/ 605713 h 3107975"/>
                    <a:gd name="connsiteX272" fmla="*/ 2779146 w 3107995"/>
                    <a:gd name="connsiteY272" fmla="*/ 597841 h 3107975"/>
                    <a:gd name="connsiteX273" fmla="*/ 2817643 w 3107995"/>
                    <a:gd name="connsiteY273" fmla="*/ 649225 h 3107975"/>
                    <a:gd name="connsiteX274" fmla="*/ 2807243 w 3107995"/>
                    <a:gd name="connsiteY274" fmla="*/ 656673 h 3107975"/>
                    <a:gd name="connsiteX275" fmla="*/ 336780 w 3107995"/>
                    <a:gd name="connsiteY275" fmla="*/ 608491 h 3107975"/>
                    <a:gd name="connsiteX276" fmla="*/ 326697 w 3107995"/>
                    <a:gd name="connsiteY276" fmla="*/ 600640 h 3107975"/>
                    <a:gd name="connsiteX277" fmla="*/ 367189 w 3107995"/>
                    <a:gd name="connsiteY277" fmla="*/ 550758 h 3107975"/>
                    <a:gd name="connsiteX278" fmla="*/ 376955 w 3107995"/>
                    <a:gd name="connsiteY278" fmla="*/ 559015 h 3107975"/>
                    <a:gd name="connsiteX279" fmla="*/ 336780 w 3107995"/>
                    <a:gd name="connsiteY279" fmla="*/ 608491 h 3107975"/>
                    <a:gd name="connsiteX280" fmla="*/ 2728820 w 3107995"/>
                    <a:gd name="connsiteY280" fmla="*/ 556357 h 3107975"/>
                    <a:gd name="connsiteX281" fmla="*/ 2686606 w 3107995"/>
                    <a:gd name="connsiteY281" fmla="*/ 508689 h 3107975"/>
                    <a:gd name="connsiteX282" fmla="*/ 2695987 w 3107995"/>
                    <a:gd name="connsiteY282" fmla="*/ 500020 h 3107975"/>
                    <a:gd name="connsiteX283" fmla="*/ 2738564 w 3107995"/>
                    <a:gd name="connsiteY283" fmla="*/ 548080 h 3107975"/>
                    <a:gd name="connsiteX284" fmla="*/ 2728820 w 3107995"/>
                    <a:gd name="connsiteY284" fmla="*/ 556357 h 3107975"/>
                    <a:gd name="connsiteX285" fmla="*/ 419101 w 3107995"/>
                    <a:gd name="connsiteY285" fmla="*/ 511239 h 3107975"/>
                    <a:gd name="connsiteX286" fmla="*/ 409674 w 3107995"/>
                    <a:gd name="connsiteY286" fmla="*/ 502587 h 3107975"/>
                    <a:gd name="connsiteX287" fmla="*/ 454109 w 3107995"/>
                    <a:gd name="connsiteY287" fmla="*/ 456207 h 3107975"/>
                    <a:gd name="connsiteX288" fmla="*/ 463150 w 3107995"/>
                    <a:gd name="connsiteY288" fmla="*/ 465232 h 3107975"/>
                    <a:gd name="connsiteX289" fmla="*/ 419101 w 3107995"/>
                    <a:gd name="connsiteY289" fmla="*/ 511239 h 3107975"/>
                    <a:gd name="connsiteX290" fmla="*/ 2642444 w 3107995"/>
                    <a:gd name="connsiteY290" fmla="*/ 462801 h 3107975"/>
                    <a:gd name="connsiteX291" fmla="*/ 2596447 w 3107995"/>
                    <a:gd name="connsiteY291" fmla="*/ 418747 h 3107975"/>
                    <a:gd name="connsiteX292" fmla="*/ 2605079 w 3107995"/>
                    <a:gd name="connsiteY292" fmla="*/ 409334 h 3107975"/>
                    <a:gd name="connsiteX293" fmla="*/ 2651485 w 3107995"/>
                    <a:gd name="connsiteY293" fmla="*/ 453751 h 3107975"/>
                    <a:gd name="connsiteX294" fmla="*/ 2642444 w 3107995"/>
                    <a:gd name="connsiteY294" fmla="*/ 462801 h 3107975"/>
                    <a:gd name="connsiteX295" fmla="*/ 509057 w 3107995"/>
                    <a:gd name="connsiteY295" fmla="*/ 421088 h 3107975"/>
                    <a:gd name="connsiteX296" fmla="*/ 500401 w 3107995"/>
                    <a:gd name="connsiteY296" fmla="*/ 411693 h 3107975"/>
                    <a:gd name="connsiteX297" fmla="*/ 548461 w 3107995"/>
                    <a:gd name="connsiteY297" fmla="*/ 369126 h 3107975"/>
                    <a:gd name="connsiteX298" fmla="*/ 556754 w 3107995"/>
                    <a:gd name="connsiteY298" fmla="*/ 378869 h 3107975"/>
                    <a:gd name="connsiteX299" fmla="*/ 509057 w 3107995"/>
                    <a:gd name="connsiteY299" fmla="*/ 421088 h 3107975"/>
                    <a:gd name="connsiteX300" fmla="*/ 2548613 w 3107995"/>
                    <a:gd name="connsiteY300" fmla="*/ 376619 h 3107975"/>
                    <a:gd name="connsiteX301" fmla="*/ 2499149 w 3107995"/>
                    <a:gd name="connsiteY301" fmla="*/ 336486 h 3107975"/>
                    <a:gd name="connsiteX302" fmla="*/ 2506989 w 3107995"/>
                    <a:gd name="connsiteY302" fmla="*/ 326393 h 3107975"/>
                    <a:gd name="connsiteX303" fmla="*/ 2556884 w 3107995"/>
                    <a:gd name="connsiteY303" fmla="*/ 366858 h 3107975"/>
                    <a:gd name="connsiteX304" fmla="*/ 2548613 w 3107995"/>
                    <a:gd name="connsiteY304" fmla="*/ 376619 h 3107975"/>
                    <a:gd name="connsiteX305" fmla="*/ 606105 w 3107995"/>
                    <a:gd name="connsiteY305" fmla="*/ 338650 h 3107975"/>
                    <a:gd name="connsiteX306" fmla="*/ 598242 w 3107995"/>
                    <a:gd name="connsiteY306" fmla="*/ 328576 h 3107975"/>
                    <a:gd name="connsiteX307" fmla="*/ 649633 w 3107995"/>
                    <a:gd name="connsiteY307" fmla="*/ 290112 h 3107975"/>
                    <a:gd name="connsiteX308" fmla="*/ 657088 w 3107995"/>
                    <a:gd name="connsiteY308" fmla="*/ 300499 h 3107975"/>
                    <a:gd name="connsiteX309" fmla="*/ 606105 w 3107995"/>
                    <a:gd name="connsiteY309" fmla="*/ 338650 h 3107975"/>
                    <a:gd name="connsiteX310" fmla="*/ 2448053 w 3107995"/>
                    <a:gd name="connsiteY310" fmla="*/ 298426 h 3107975"/>
                    <a:gd name="connsiteX311" fmla="*/ 2395394 w 3107995"/>
                    <a:gd name="connsiteY311" fmla="*/ 262493 h 3107975"/>
                    <a:gd name="connsiteX312" fmla="*/ 2402395 w 3107995"/>
                    <a:gd name="connsiteY312" fmla="*/ 251789 h 3107975"/>
                    <a:gd name="connsiteX313" fmla="*/ 2455463 w 3107995"/>
                    <a:gd name="connsiteY313" fmla="*/ 288021 h 3107975"/>
                    <a:gd name="connsiteX314" fmla="*/ 2448053 w 3107995"/>
                    <a:gd name="connsiteY314" fmla="*/ 298426 h 3107975"/>
                    <a:gd name="connsiteX315" fmla="*/ 709589 w 3107995"/>
                    <a:gd name="connsiteY315" fmla="*/ 264487 h 3107975"/>
                    <a:gd name="connsiteX316" fmla="*/ 702564 w 3107995"/>
                    <a:gd name="connsiteY316" fmla="*/ 253801 h 3107975"/>
                    <a:gd name="connsiteX317" fmla="*/ 756923 w 3107995"/>
                    <a:gd name="connsiteY317" fmla="*/ 219706 h 3107975"/>
                    <a:gd name="connsiteX318" fmla="*/ 763494 w 3107995"/>
                    <a:gd name="connsiteY318" fmla="*/ 230673 h 3107975"/>
                    <a:gd name="connsiteX319" fmla="*/ 709589 w 3107995"/>
                    <a:gd name="connsiteY319" fmla="*/ 264487 h 3107975"/>
                    <a:gd name="connsiteX320" fmla="*/ 2341307 w 3107995"/>
                    <a:gd name="connsiteY320" fmla="*/ 228763 h 3107975"/>
                    <a:gd name="connsiteX321" fmla="*/ 2285883 w 3107995"/>
                    <a:gd name="connsiteY321" fmla="*/ 197292 h 3107975"/>
                    <a:gd name="connsiteX322" fmla="*/ 2291955 w 3107995"/>
                    <a:gd name="connsiteY322" fmla="*/ 186044 h 3107975"/>
                    <a:gd name="connsiteX323" fmla="*/ 2347855 w 3107995"/>
                    <a:gd name="connsiteY323" fmla="*/ 217775 h 3107975"/>
                    <a:gd name="connsiteX324" fmla="*/ 2341307 w 3107995"/>
                    <a:gd name="connsiteY324" fmla="*/ 228763 h 3107975"/>
                    <a:gd name="connsiteX325" fmla="*/ 818782 w 3107995"/>
                    <a:gd name="connsiteY325" fmla="*/ 199120 h 3107975"/>
                    <a:gd name="connsiteX326" fmla="*/ 812664 w 3107995"/>
                    <a:gd name="connsiteY326" fmla="*/ 187890 h 3107975"/>
                    <a:gd name="connsiteX327" fmla="*/ 869652 w 3107995"/>
                    <a:gd name="connsiteY327" fmla="*/ 158411 h 3107975"/>
                    <a:gd name="connsiteX328" fmla="*/ 875294 w 3107995"/>
                    <a:gd name="connsiteY328" fmla="*/ 169883 h 3107975"/>
                    <a:gd name="connsiteX329" fmla="*/ 818782 w 3107995"/>
                    <a:gd name="connsiteY329" fmla="*/ 199120 h 3107975"/>
                    <a:gd name="connsiteX330" fmla="*/ 2229167 w 3107995"/>
                    <a:gd name="connsiteY330" fmla="*/ 168143 h 3107975"/>
                    <a:gd name="connsiteX331" fmla="*/ 2171319 w 3107995"/>
                    <a:gd name="connsiteY331" fmla="*/ 141369 h 3107975"/>
                    <a:gd name="connsiteX332" fmla="*/ 2176417 w 3107995"/>
                    <a:gd name="connsiteY332" fmla="*/ 129659 h 3107975"/>
                    <a:gd name="connsiteX333" fmla="*/ 2234787 w 3107995"/>
                    <a:gd name="connsiteY333" fmla="*/ 156657 h 3107975"/>
                    <a:gd name="connsiteX334" fmla="*/ 2229167 w 3107995"/>
                    <a:gd name="connsiteY334" fmla="*/ 168143 h 3107975"/>
                    <a:gd name="connsiteX335" fmla="*/ 932961 w 3107995"/>
                    <a:gd name="connsiteY335" fmla="*/ 143010 h 3107975"/>
                    <a:gd name="connsiteX336" fmla="*/ 927794 w 3107995"/>
                    <a:gd name="connsiteY336" fmla="*/ 131313 h 3107975"/>
                    <a:gd name="connsiteX337" fmla="*/ 961873 w 3107995"/>
                    <a:gd name="connsiteY337" fmla="*/ 116782 h 3107975"/>
                    <a:gd name="connsiteX338" fmla="*/ 987116 w 3107995"/>
                    <a:gd name="connsiteY338" fmla="*/ 106635 h 3107975"/>
                    <a:gd name="connsiteX339" fmla="*/ 991783 w 3107995"/>
                    <a:gd name="connsiteY339" fmla="*/ 118538 h 3107975"/>
                    <a:gd name="connsiteX340" fmla="*/ 966745 w 3107995"/>
                    <a:gd name="connsiteY340" fmla="*/ 128596 h 3107975"/>
                    <a:gd name="connsiteX341" fmla="*/ 932961 w 3107995"/>
                    <a:gd name="connsiteY341" fmla="*/ 143010 h 3107975"/>
                    <a:gd name="connsiteX342" fmla="*/ 2112360 w 3107995"/>
                    <a:gd name="connsiteY342" fmla="*/ 117034 h 3107975"/>
                    <a:gd name="connsiteX343" fmla="*/ 2052518 w 3107995"/>
                    <a:gd name="connsiteY343" fmla="*/ 95190 h 3107975"/>
                    <a:gd name="connsiteX344" fmla="*/ 2056642 w 3107995"/>
                    <a:gd name="connsiteY344" fmla="*/ 83095 h 3107975"/>
                    <a:gd name="connsiteX345" fmla="*/ 2117005 w 3107995"/>
                    <a:gd name="connsiteY345" fmla="*/ 105120 h 3107975"/>
                    <a:gd name="connsiteX346" fmla="*/ 2112360 w 3107995"/>
                    <a:gd name="connsiteY346" fmla="*/ 117034 h 3107975"/>
                    <a:gd name="connsiteX347" fmla="*/ 1051558 w 3107995"/>
                    <a:gd name="connsiteY347" fmla="*/ 96543 h 3107975"/>
                    <a:gd name="connsiteX348" fmla="*/ 1047388 w 3107995"/>
                    <a:gd name="connsiteY348" fmla="*/ 84459 h 3107975"/>
                    <a:gd name="connsiteX349" fmla="*/ 1108522 w 3107995"/>
                    <a:gd name="connsiteY349" fmla="*/ 64805 h 3107975"/>
                    <a:gd name="connsiteX350" fmla="*/ 1112171 w 3107995"/>
                    <a:gd name="connsiteY350" fmla="*/ 77050 h 3107975"/>
                    <a:gd name="connsiteX351" fmla="*/ 1051558 w 3107995"/>
                    <a:gd name="connsiteY351" fmla="*/ 96543 h 3107975"/>
                    <a:gd name="connsiteX352" fmla="*/ 1991814 w 3107995"/>
                    <a:gd name="connsiteY352" fmla="*/ 75858 h 3107975"/>
                    <a:gd name="connsiteX353" fmla="*/ 1930341 w 3107995"/>
                    <a:gd name="connsiteY353" fmla="*/ 59067 h 3107975"/>
                    <a:gd name="connsiteX354" fmla="*/ 1933468 w 3107995"/>
                    <a:gd name="connsiteY354" fmla="*/ 46673 h 3107975"/>
                    <a:gd name="connsiteX355" fmla="*/ 1995440 w 3107995"/>
                    <a:gd name="connsiteY355" fmla="*/ 63599 h 3107975"/>
                    <a:gd name="connsiteX356" fmla="*/ 1991814 w 3107995"/>
                    <a:gd name="connsiteY356" fmla="*/ 75858 h 3107975"/>
                    <a:gd name="connsiteX357" fmla="*/ 1173553 w 3107995"/>
                    <a:gd name="connsiteY357" fmla="*/ 60098 h 3107975"/>
                    <a:gd name="connsiteX358" fmla="*/ 1170404 w 3107995"/>
                    <a:gd name="connsiteY358" fmla="*/ 47708 h 3107975"/>
                    <a:gd name="connsiteX359" fmla="*/ 1232988 w 3107995"/>
                    <a:gd name="connsiteY359" fmla="*/ 33207 h 3107975"/>
                    <a:gd name="connsiteX360" fmla="*/ 1235594 w 3107995"/>
                    <a:gd name="connsiteY360" fmla="*/ 45715 h 3107975"/>
                    <a:gd name="connsiteX361" fmla="*/ 1173553 w 3107995"/>
                    <a:gd name="connsiteY361" fmla="*/ 60098 h 3107975"/>
                    <a:gd name="connsiteX362" fmla="*/ 1868255 w 3107995"/>
                    <a:gd name="connsiteY362" fmla="*/ 44849 h 3107975"/>
                    <a:gd name="connsiteX363" fmla="*/ 1805603 w 3107995"/>
                    <a:gd name="connsiteY363" fmla="*/ 33225 h 3107975"/>
                    <a:gd name="connsiteX364" fmla="*/ 1807688 w 3107995"/>
                    <a:gd name="connsiteY364" fmla="*/ 20611 h 3107975"/>
                    <a:gd name="connsiteX365" fmla="*/ 1870838 w 3107995"/>
                    <a:gd name="connsiteY365" fmla="*/ 32334 h 3107975"/>
                    <a:gd name="connsiteX366" fmla="*/ 1868255 w 3107995"/>
                    <a:gd name="connsiteY366" fmla="*/ 44849 h 3107975"/>
                    <a:gd name="connsiteX367" fmla="*/ 1298178 w 3107995"/>
                    <a:gd name="connsiteY367" fmla="*/ 33918 h 3107975"/>
                    <a:gd name="connsiteX368" fmla="*/ 1296071 w 3107995"/>
                    <a:gd name="connsiteY368" fmla="*/ 21311 h 3107975"/>
                    <a:gd name="connsiteX369" fmla="*/ 1359629 w 3107995"/>
                    <a:gd name="connsiteY369" fmla="*/ 12046 h 3107975"/>
                    <a:gd name="connsiteX370" fmla="*/ 1361192 w 3107995"/>
                    <a:gd name="connsiteY370" fmla="*/ 24728 h 3107975"/>
                    <a:gd name="connsiteX371" fmla="*/ 1298178 w 3107995"/>
                    <a:gd name="connsiteY371" fmla="*/ 33918 h 3107975"/>
                    <a:gd name="connsiteX372" fmla="*/ 1742543 w 3107995"/>
                    <a:gd name="connsiteY372" fmla="*/ 24200 h 3107975"/>
                    <a:gd name="connsiteX373" fmla="*/ 1679143 w 3107995"/>
                    <a:gd name="connsiteY373" fmla="*/ 17790 h 3107975"/>
                    <a:gd name="connsiteX374" fmla="*/ 1680163 w 3107995"/>
                    <a:gd name="connsiteY374" fmla="*/ 5051 h 3107975"/>
                    <a:gd name="connsiteX375" fmla="*/ 1744084 w 3107995"/>
                    <a:gd name="connsiteY375" fmla="*/ 11511 h 3107975"/>
                    <a:gd name="connsiteX376" fmla="*/ 1742543 w 3107995"/>
                    <a:gd name="connsiteY376" fmla="*/ 24200 h 3107975"/>
                    <a:gd name="connsiteX377" fmla="*/ 1424547 w 3107995"/>
                    <a:gd name="connsiteY377" fmla="*/ 18145 h 3107975"/>
                    <a:gd name="connsiteX378" fmla="*/ 1423505 w 3107995"/>
                    <a:gd name="connsiteY378" fmla="*/ 5406 h 3107975"/>
                    <a:gd name="connsiteX379" fmla="*/ 1487562 w 3107995"/>
                    <a:gd name="connsiteY379" fmla="*/ 1396 h 3107975"/>
                    <a:gd name="connsiteX380" fmla="*/ 1488105 w 3107995"/>
                    <a:gd name="connsiteY380" fmla="*/ 14166 h 3107975"/>
                    <a:gd name="connsiteX381" fmla="*/ 1424547 w 3107995"/>
                    <a:gd name="connsiteY381" fmla="*/ 18145 h 3107975"/>
                    <a:gd name="connsiteX382" fmla="*/ 1615517 w 3107995"/>
                    <a:gd name="connsiteY382" fmla="*/ 13987 h 3107975"/>
                    <a:gd name="connsiteX383" fmla="*/ 1553998 w 3107995"/>
                    <a:gd name="connsiteY383" fmla="*/ 12782 h 3107975"/>
                    <a:gd name="connsiteX384" fmla="*/ 1551800 w 3107995"/>
                    <a:gd name="connsiteY384" fmla="*/ 12784 h 3107975"/>
                    <a:gd name="connsiteX385" fmla="*/ 1551800 w 3107995"/>
                    <a:gd name="connsiteY385" fmla="*/ 2 h 3107975"/>
                    <a:gd name="connsiteX386" fmla="*/ 1553975 w 3107995"/>
                    <a:gd name="connsiteY386" fmla="*/ 0 h 3107975"/>
                    <a:gd name="connsiteX387" fmla="*/ 1616015 w 3107995"/>
                    <a:gd name="connsiteY387" fmla="*/ 1217 h 3107975"/>
                    <a:gd name="connsiteX388" fmla="*/ 1615517 w 3107995"/>
                    <a:gd name="connsiteY388" fmla="*/ 13987 h 31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3107995" h="3107975">
                      <a:moveTo>
                        <a:pt x="1554904" y="3107976"/>
                      </a:moveTo>
                      <a:lnTo>
                        <a:pt x="1553998" y="3107976"/>
                      </a:lnTo>
                      <a:cubicBezTo>
                        <a:pt x="1532948" y="3107976"/>
                        <a:pt x="1511671" y="3107568"/>
                        <a:pt x="1490712" y="3106729"/>
                      </a:cubicBezTo>
                      <a:lnTo>
                        <a:pt x="1491210" y="3093950"/>
                      </a:lnTo>
                      <a:cubicBezTo>
                        <a:pt x="1512011" y="3094788"/>
                        <a:pt x="1533129" y="3095196"/>
                        <a:pt x="1553998" y="3095196"/>
                      </a:cubicBezTo>
                      <a:lnTo>
                        <a:pt x="1554904" y="3107976"/>
                      </a:lnTo>
                      <a:close/>
                      <a:moveTo>
                        <a:pt x="1619097" y="3106639"/>
                      </a:moveTo>
                      <a:lnTo>
                        <a:pt x="1618576" y="3093859"/>
                      </a:lnTo>
                      <a:cubicBezTo>
                        <a:pt x="1639694" y="3092998"/>
                        <a:pt x="1661084" y="3091684"/>
                        <a:pt x="1682157" y="3089939"/>
                      </a:cubicBezTo>
                      <a:lnTo>
                        <a:pt x="1683199" y="3102696"/>
                      </a:lnTo>
                      <a:cubicBezTo>
                        <a:pt x="1661968" y="3104441"/>
                        <a:pt x="1640396" y="3105778"/>
                        <a:pt x="1619097" y="3106639"/>
                      </a:cubicBezTo>
                      <a:close/>
                      <a:moveTo>
                        <a:pt x="1426609" y="3102832"/>
                      </a:moveTo>
                      <a:cubicBezTo>
                        <a:pt x="1405332" y="3101110"/>
                        <a:pt x="1383829" y="3098912"/>
                        <a:pt x="1362734" y="3096329"/>
                      </a:cubicBezTo>
                      <a:lnTo>
                        <a:pt x="1364297" y="3083640"/>
                      </a:lnTo>
                      <a:cubicBezTo>
                        <a:pt x="1385211" y="3086200"/>
                        <a:pt x="1406533" y="3088376"/>
                        <a:pt x="1427629" y="3090098"/>
                      </a:cubicBezTo>
                      <a:lnTo>
                        <a:pt x="1426609" y="3102832"/>
                      </a:lnTo>
                      <a:close/>
                      <a:moveTo>
                        <a:pt x="1747075" y="3096102"/>
                      </a:moveTo>
                      <a:lnTo>
                        <a:pt x="1745512" y="3083413"/>
                      </a:lnTo>
                      <a:cubicBezTo>
                        <a:pt x="1766426" y="3080830"/>
                        <a:pt x="1787612" y="3077748"/>
                        <a:pt x="1808458" y="3074304"/>
                      </a:cubicBezTo>
                      <a:lnTo>
                        <a:pt x="1810565" y="3086903"/>
                      </a:lnTo>
                      <a:cubicBezTo>
                        <a:pt x="1789538" y="3090392"/>
                        <a:pt x="1768171" y="3093497"/>
                        <a:pt x="1747075" y="3096102"/>
                      </a:cubicBezTo>
                      <a:close/>
                      <a:moveTo>
                        <a:pt x="1299198" y="3087197"/>
                      </a:moveTo>
                      <a:cubicBezTo>
                        <a:pt x="1278102" y="3083708"/>
                        <a:pt x="1256870" y="3079742"/>
                        <a:pt x="1236070" y="3075437"/>
                      </a:cubicBezTo>
                      <a:lnTo>
                        <a:pt x="1238676" y="3062907"/>
                      </a:lnTo>
                      <a:cubicBezTo>
                        <a:pt x="1259318" y="3067212"/>
                        <a:pt x="1280368" y="3071132"/>
                        <a:pt x="1301260" y="3074576"/>
                      </a:cubicBezTo>
                      <a:lnTo>
                        <a:pt x="1299198" y="3087197"/>
                      </a:lnTo>
                      <a:close/>
                      <a:moveTo>
                        <a:pt x="1873625" y="3075075"/>
                      </a:moveTo>
                      <a:lnTo>
                        <a:pt x="1870997" y="3062567"/>
                      </a:lnTo>
                      <a:cubicBezTo>
                        <a:pt x="1891685" y="3058239"/>
                        <a:pt x="1912553" y="3053435"/>
                        <a:pt x="1933015" y="3048247"/>
                      </a:cubicBezTo>
                      <a:lnTo>
                        <a:pt x="1936141" y="3060641"/>
                      </a:lnTo>
                      <a:cubicBezTo>
                        <a:pt x="1915499" y="3065875"/>
                        <a:pt x="1894472" y="3070724"/>
                        <a:pt x="1873625" y="3075075"/>
                      </a:cubicBezTo>
                      <a:close/>
                      <a:moveTo>
                        <a:pt x="1173463" y="3061049"/>
                      </a:moveTo>
                      <a:cubicBezTo>
                        <a:pt x="1152821" y="3055860"/>
                        <a:pt x="1131975" y="3050150"/>
                        <a:pt x="1111536" y="3044077"/>
                      </a:cubicBezTo>
                      <a:lnTo>
                        <a:pt x="1115184" y="3031819"/>
                      </a:lnTo>
                      <a:cubicBezTo>
                        <a:pt x="1135441" y="3037846"/>
                        <a:pt x="1156106" y="3043488"/>
                        <a:pt x="1176590" y="3048654"/>
                      </a:cubicBezTo>
                      <a:lnTo>
                        <a:pt x="1173463" y="3061049"/>
                      </a:lnTo>
                      <a:close/>
                      <a:moveTo>
                        <a:pt x="1998023" y="3043624"/>
                      </a:moveTo>
                      <a:lnTo>
                        <a:pt x="1994375" y="3031366"/>
                      </a:lnTo>
                      <a:cubicBezTo>
                        <a:pt x="2014632" y="3025338"/>
                        <a:pt x="2035048" y="3018812"/>
                        <a:pt x="2054987" y="3011947"/>
                      </a:cubicBezTo>
                      <a:lnTo>
                        <a:pt x="2059134" y="3024047"/>
                      </a:lnTo>
                      <a:cubicBezTo>
                        <a:pt x="2039013" y="3030958"/>
                        <a:pt x="2018461" y="3037551"/>
                        <a:pt x="1998023" y="3043624"/>
                      </a:cubicBezTo>
                      <a:close/>
                      <a:moveTo>
                        <a:pt x="1050357" y="3024545"/>
                      </a:moveTo>
                      <a:cubicBezTo>
                        <a:pt x="1030123" y="3017612"/>
                        <a:pt x="1009775" y="3010179"/>
                        <a:pt x="989903" y="3002430"/>
                      </a:cubicBezTo>
                      <a:lnTo>
                        <a:pt x="994547" y="2990511"/>
                      </a:lnTo>
                      <a:cubicBezTo>
                        <a:pt x="1014261" y="2998193"/>
                        <a:pt x="1034427" y="3005580"/>
                        <a:pt x="1054504" y="3012445"/>
                      </a:cubicBezTo>
                      <a:lnTo>
                        <a:pt x="1050357" y="3024545"/>
                      </a:lnTo>
                      <a:close/>
                      <a:moveTo>
                        <a:pt x="2119407" y="3001932"/>
                      </a:moveTo>
                      <a:lnTo>
                        <a:pt x="2114762" y="2990013"/>
                      </a:lnTo>
                      <a:cubicBezTo>
                        <a:pt x="2134453" y="2982331"/>
                        <a:pt x="2154211" y="2974129"/>
                        <a:pt x="2173539" y="2965632"/>
                      </a:cubicBezTo>
                      <a:lnTo>
                        <a:pt x="2178683" y="2977324"/>
                      </a:lnTo>
                      <a:cubicBezTo>
                        <a:pt x="2159197" y="2985889"/>
                        <a:pt x="2139257" y="2994160"/>
                        <a:pt x="2119407" y="3001932"/>
                      </a:cubicBezTo>
                      <a:close/>
                      <a:moveTo>
                        <a:pt x="930423" y="2977800"/>
                      </a:moveTo>
                      <a:cubicBezTo>
                        <a:pt x="910823" y="2969212"/>
                        <a:pt x="891178" y="2960103"/>
                        <a:pt x="872053" y="2950745"/>
                      </a:cubicBezTo>
                      <a:lnTo>
                        <a:pt x="877673" y="2939257"/>
                      </a:lnTo>
                      <a:cubicBezTo>
                        <a:pt x="896638" y="2948547"/>
                        <a:pt x="916125" y="2957565"/>
                        <a:pt x="935567" y="2966108"/>
                      </a:cubicBezTo>
                      <a:lnTo>
                        <a:pt x="930423" y="2977800"/>
                      </a:lnTo>
                      <a:close/>
                      <a:moveTo>
                        <a:pt x="2236894" y="2950292"/>
                      </a:moveTo>
                      <a:lnTo>
                        <a:pt x="2231274" y="2938804"/>
                      </a:lnTo>
                      <a:cubicBezTo>
                        <a:pt x="2250308" y="2929468"/>
                        <a:pt x="2269342" y="2919657"/>
                        <a:pt x="2287854" y="2909596"/>
                      </a:cubicBezTo>
                      <a:lnTo>
                        <a:pt x="2293949" y="2920835"/>
                      </a:lnTo>
                      <a:cubicBezTo>
                        <a:pt x="2275301" y="2930964"/>
                        <a:pt x="2256086" y="2940866"/>
                        <a:pt x="2236894" y="2950292"/>
                      </a:cubicBezTo>
                      <a:close/>
                      <a:moveTo>
                        <a:pt x="814862" y="2921288"/>
                      </a:moveTo>
                      <a:cubicBezTo>
                        <a:pt x="796033" y="2911069"/>
                        <a:pt x="777225" y="2900374"/>
                        <a:pt x="758985" y="2889475"/>
                      </a:cubicBezTo>
                      <a:lnTo>
                        <a:pt x="765534" y="2878508"/>
                      </a:lnTo>
                      <a:cubicBezTo>
                        <a:pt x="783638" y="2889317"/>
                        <a:pt x="802286" y="2899921"/>
                        <a:pt x="820957" y="2910049"/>
                      </a:cubicBezTo>
                      <a:lnTo>
                        <a:pt x="814862" y="2921288"/>
                      </a:lnTo>
                      <a:close/>
                      <a:moveTo>
                        <a:pt x="2349781" y="2889067"/>
                      </a:moveTo>
                      <a:lnTo>
                        <a:pt x="2343210" y="2878100"/>
                      </a:lnTo>
                      <a:cubicBezTo>
                        <a:pt x="2361405" y="2867224"/>
                        <a:pt x="2379577" y="2855872"/>
                        <a:pt x="2397183" y="2844316"/>
                      </a:cubicBezTo>
                      <a:lnTo>
                        <a:pt x="2404208" y="2855011"/>
                      </a:lnTo>
                      <a:cubicBezTo>
                        <a:pt x="2386420" y="2866658"/>
                        <a:pt x="2368112" y="2878100"/>
                        <a:pt x="2349781" y="2889067"/>
                      </a:cubicBezTo>
                      <a:close/>
                      <a:moveTo>
                        <a:pt x="704445" y="2855419"/>
                      </a:moveTo>
                      <a:cubicBezTo>
                        <a:pt x="686567" y="2843727"/>
                        <a:pt x="668735" y="2831513"/>
                        <a:pt x="651400" y="2819119"/>
                      </a:cubicBezTo>
                      <a:lnTo>
                        <a:pt x="658832" y="2808718"/>
                      </a:lnTo>
                      <a:cubicBezTo>
                        <a:pt x="676008" y="2821022"/>
                        <a:pt x="693727" y="2833122"/>
                        <a:pt x="711446" y="2844724"/>
                      </a:cubicBezTo>
                      <a:lnTo>
                        <a:pt x="704445" y="2855419"/>
                      </a:lnTo>
                      <a:close/>
                      <a:moveTo>
                        <a:pt x="2457162" y="2818734"/>
                      </a:moveTo>
                      <a:lnTo>
                        <a:pt x="2449730" y="2808333"/>
                      </a:lnTo>
                      <a:cubicBezTo>
                        <a:pt x="2466837" y="2796097"/>
                        <a:pt x="2484035" y="2783272"/>
                        <a:pt x="2500758" y="2770221"/>
                      </a:cubicBezTo>
                      <a:lnTo>
                        <a:pt x="2508621" y="2780304"/>
                      </a:lnTo>
                      <a:cubicBezTo>
                        <a:pt x="2491739" y="2793469"/>
                        <a:pt x="2474428" y="2806407"/>
                        <a:pt x="2457162" y="2818734"/>
                      </a:cubicBezTo>
                      <a:close/>
                      <a:moveTo>
                        <a:pt x="599919" y="2780689"/>
                      </a:moveTo>
                      <a:cubicBezTo>
                        <a:pt x="583152" y="2767638"/>
                        <a:pt x="566361" y="2753997"/>
                        <a:pt x="550047" y="2740175"/>
                      </a:cubicBezTo>
                      <a:lnTo>
                        <a:pt x="558317" y="2730432"/>
                      </a:lnTo>
                      <a:cubicBezTo>
                        <a:pt x="574496" y="2744140"/>
                        <a:pt x="591128" y="2757645"/>
                        <a:pt x="607782" y="2770606"/>
                      </a:cubicBezTo>
                      <a:lnTo>
                        <a:pt x="599919" y="2780689"/>
                      </a:lnTo>
                      <a:close/>
                      <a:moveTo>
                        <a:pt x="2558425" y="2739790"/>
                      </a:moveTo>
                      <a:lnTo>
                        <a:pt x="2550177" y="2730046"/>
                      </a:lnTo>
                      <a:cubicBezTo>
                        <a:pt x="2566333" y="2716338"/>
                        <a:pt x="2582398" y="2702131"/>
                        <a:pt x="2597897" y="2687855"/>
                      </a:cubicBezTo>
                      <a:lnTo>
                        <a:pt x="2606553" y="2697259"/>
                      </a:lnTo>
                      <a:cubicBezTo>
                        <a:pt x="2590918" y="2711647"/>
                        <a:pt x="2574717" y="2725968"/>
                        <a:pt x="2558425" y="2739790"/>
                      </a:cubicBezTo>
                      <a:close/>
                      <a:moveTo>
                        <a:pt x="501896" y="2697644"/>
                      </a:moveTo>
                      <a:cubicBezTo>
                        <a:pt x="486171" y="2683165"/>
                        <a:pt x="470581" y="2668210"/>
                        <a:pt x="455559" y="2653187"/>
                      </a:cubicBezTo>
                      <a:lnTo>
                        <a:pt x="464600" y="2644146"/>
                      </a:lnTo>
                      <a:cubicBezTo>
                        <a:pt x="479487" y="2659033"/>
                        <a:pt x="494962" y="2673875"/>
                        <a:pt x="510575" y="2688241"/>
                      </a:cubicBezTo>
                      <a:lnTo>
                        <a:pt x="501896" y="2697644"/>
                      </a:lnTo>
                      <a:close/>
                      <a:moveTo>
                        <a:pt x="2652913" y="2652779"/>
                      </a:moveTo>
                      <a:lnTo>
                        <a:pt x="2643872" y="2643739"/>
                      </a:lnTo>
                      <a:cubicBezTo>
                        <a:pt x="2658827" y="2628784"/>
                        <a:pt x="2673645" y="2613330"/>
                        <a:pt x="2687966" y="2597786"/>
                      </a:cubicBezTo>
                      <a:lnTo>
                        <a:pt x="2697392" y="2606442"/>
                      </a:lnTo>
                      <a:cubicBezTo>
                        <a:pt x="2682936" y="2622122"/>
                        <a:pt x="2667981" y="2637711"/>
                        <a:pt x="2652913" y="2652779"/>
                      </a:cubicBezTo>
                      <a:close/>
                      <a:moveTo>
                        <a:pt x="411079" y="2606895"/>
                      </a:moveTo>
                      <a:cubicBezTo>
                        <a:pt x="396623" y="2591215"/>
                        <a:pt x="382325" y="2575036"/>
                        <a:pt x="368548" y="2558813"/>
                      </a:cubicBezTo>
                      <a:lnTo>
                        <a:pt x="378314" y="2550542"/>
                      </a:lnTo>
                      <a:cubicBezTo>
                        <a:pt x="391955" y="2566630"/>
                        <a:pt x="406139" y="2582672"/>
                        <a:pt x="420460" y="2598239"/>
                      </a:cubicBezTo>
                      <a:lnTo>
                        <a:pt x="411079" y="2606895"/>
                      </a:lnTo>
                      <a:close/>
                      <a:moveTo>
                        <a:pt x="2739923" y="2558314"/>
                      </a:moveTo>
                      <a:lnTo>
                        <a:pt x="2730157" y="2550044"/>
                      </a:lnTo>
                      <a:cubicBezTo>
                        <a:pt x="2743843" y="2533910"/>
                        <a:pt x="2757348" y="2517279"/>
                        <a:pt x="2770354" y="2500602"/>
                      </a:cubicBezTo>
                      <a:lnTo>
                        <a:pt x="2780438" y="2508464"/>
                      </a:lnTo>
                      <a:cubicBezTo>
                        <a:pt x="2767318" y="2525277"/>
                        <a:pt x="2753700" y="2542045"/>
                        <a:pt x="2739923" y="2558314"/>
                      </a:cubicBezTo>
                      <a:close/>
                      <a:moveTo>
                        <a:pt x="328034" y="2509031"/>
                      </a:moveTo>
                      <a:cubicBezTo>
                        <a:pt x="314937" y="2492241"/>
                        <a:pt x="302022" y="2474952"/>
                        <a:pt x="289627" y="2457640"/>
                      </a:cubicBezTo>
                      <a:lnTo>
                        <a:pt x="300005" y="2450208"/>
                      </a:lnTo>
                      <a:cubicBezTo>
                        <a:pt x="312309" y="2467361"/>
                        <a:pt x="325134" y="2484514"/>
                        <a:pt x="338117" y="2501168"/>
                      </a:cubicBezTo>
                      <a:lnTo>
                        <a:pt x="328034" y="2509031"/>
                      </a:lnTo>
                      <a:close/>
                      <a:moveTo>
                        <a:pt x="2818867" y="2457006"/>
                      </a:moveTo>
                      <a:lnTo>
                        <a:pt x="2808466" y="2449574"/>
                      </a:lnTo>
                      <a:cubicBezTo>
                        <a:pt x="2820771" y="2432330"/>
                        <a:pt x="2832893" y="2414656"/>
                        <a:pt x="2844449" y="2397005"/>
                      </a:cubicBezTo>
                      <a:lnTo>
                        <a:pt x="2855121" y="2404006"/>
                      </a:lnTo>
                      <a:cubicBezTo>
                        <a:pt x="2843475" y="2421794"/>
                        <a:pt x="2831284" y="2439626"/>
                        <a:pt x="2818867" y="2457006"/>
                      </a:cubicBezTo>
                      <a:close/>
                      <a:moveTo>
                        <a:pt x="253373" y="2404732"/>
                      </a:moveTo>
                      <a:cubicBezTo>
                        <a:pt x="241590" y="2386740"/>
                        <a:pt x="230125" y="2368455"/>
                        <a:pt x="219316" y="2350373"/>
                      </a:cubicBezTo>
                      <a:lnTo>
                        <a:pt x="230306" y="2343824"/>
                      </a:lnTo>
                      <a:cubicBezTo>
                        <a:pt x="241023" y="2361747"/>
                        <a:pt x="252376" y="2379897"/>
                        <a:pt x="264045" y="2397707"/>
                      </a:cubicBezTo>
                      <a:lnTo>
                        <a:pt x="253373" y="2404732"/>
                      </a:lnTo>
                      <a:close/>
                      <a:moveTo>
                        <a:pt x="2889178" y="2349534"/>
                      </a:moveTo>
                      <a:lnTo>
                        <a:pt x="2878233" y="2342986"/>
                      </a:lnTo>
                      <a:cubicBezTo>
                        <a:pt x="2888996" y="2324972"/>
                        <a:pt x="2899601" y="2306346"/>
                        <a:pt x="2909752" y="2287630"/>
                      </a:cubicBezTo>
                      <a:lnTo>
                        <a:pt x="2920991" y="2293725"/>
                      </a:lnTo>
                      <a:cubicBezTo>
                        <a:pt x="2910749" y="2312600"/>
                        <a:pt x="2900054" y="2331385"/>
                        <a:pt x="2889178" y="2349534"/>
                      </a:cubicBezTo>
                      <a:close/>
                      <a:moveTo>
                        <a:pt x="187548" y="2294677"/>
                      </a:moveTo>
                      <a:cubicBezTo>
                        <a:pt x="177352" y="2275893"/>
                        <a:pt x="167450" y="2256746"/>
                        <a:pt x="158137" y="2237735"/>
                      </a:cubicBezTo>
                      <a:lnTo>
                        <a:pt x="169625" y="2232115"/>
                      </a:lnTo>
                      <a:cubicBezTo>
                        <a:pt x="178847" y="2250968"/>
                        <a:pt x="188659" y="2269956"/>
                        <a:pt x="198787" y="2288582"/>
                      </a:cubicBezTo>
                      <a:lnTo>
                        <a:pt x="187548" y="2294677"/>
                      </a:lnTo>
                      <a:close/>
                      <a:moveTo>
                        <a:pt x="2950448" y="2236625"/>
                      </a:moveTo>
                      <a:lnTo>
                        <a:pt x="2938960" y="2231028"/>
                      </a:lnTo>
                      <a:cubicBezTo>
                        <a:pt x="2948340" y="2211813"/>
                        <a:pt x="2957381" y="2192372"/>
                        <a:pt x="2965765" y="2173225"/>
                      </a:cubicBezTo>
                      <a:lnTo>
                        <a:pt x="2977480" y="2178368"/>
                      </a:lnTo>
                      <a:cubicBezTo>
                        <a:pt x="2969005" y="2197674"/>
                        <a:pt x="2959896" y="2217274"/>
                        <a:pt x="2950448" y="2236625"/>
                      </a:cubicBezTo>
                      <a:close/>
                      <a:moveTo>
                        <a:pt x="131082" y="2179660"/>
                      </a:moveTo>
                      <a:cubicBezTo>
                        <a:pt x="122563" y="2160264"/>
                        <a:pt x="114292" y="2140369"/>
                        <a:pt x="106497" y="2120520"/>
                      </a:cubicBezTo>
                      <a:lnTo>
                        <a:pt x="118416" y="2115852"/>
                      </a:lnTo>
                      <a:cubicBezTo>
                        <a:pt x="126120" y="2135543"/>
                        <a:pt x="134322" y="2155256"/>
                        <a:pt x="142797" y="2174494"/>
                      </a:cubicBezTo>
                      <a:lnTo>
                        <a:pt x="131082" y="2179660"/>
                      </a:lnTo>
                      <a:close/>
                      <a:moveTo>
                        <a:pt x="3002088" y="2119024"/>
                      </a:moveTo>
                      <a:lnTo>
                        <a:pt x="2990169" y="2114380"/>
                      </a:lnTo>
                      <a:cubicBezTo>
                        <a:pt x="2997850" y="2094757"/>
                        <a:pt x="3005214" y="2074613"/>
                        <a:pt x="3012103" y="2054560"/>
                      </a:cubicBezTo>
                      <a:lnTo>
                        <a:pt x="3024180" y="2058729"/>
                      </a:lnTo>
                      <a:cubicBezTo>
                        <a:pt x="3017246" y="2078941"/>
                        <a:pt x="3009814" y="2099221"/>
                        <a:pt x="3002088" y="2119024"/>
                      </a:cubicBezTo>
                      <a:close/>
                      <a:moveTo>
                        <a:pt x="84337" y="2060247"/>
                      </a:moveTo>
                      <a:cubicBezTo>
                        <a:pt x="77358" y="2039990"/>
                        <a:pt x="70742" y="2019416"/>
                        <a:pt x="64691" y="1999113"/>
                      </a:cubicBezTo>
                      <a:lnTo>
                        <a:pt x="76950" y="1995465"/>
                      </a:lnTo>
                      <a:cubicBezTo>
                        <a:pt x="82954" y="2015586"/>
                        <a:pt x="89503" y="2036002"/>
                        <a:pt x="96437" y="2056078"/>
                      </a:cubicBezTo>
                      <a:lnTo>
                        <a:pt x="84337" y="2060247"/>
                      </a:lnTo>
                      <a:close/>
                      <a:moveTo>
                        <a:pt x="3043780" y="1997527"/>
                      </a:moveTo>
                      <a:lnTo>
                        <a:pt x="3031522" y="1993879"/>
                      </a:lnTo>
                      <a:cubicBezTo>
                        <a:pt x="3037549" y="1973599"/>
                        <a:pt x="3043236" y="1952934"/>
                        <a:pt x="3048403" y="1932473"/>
                      </a:cubicBezTo>
                      <a:lnTo>
                        <a:pt x="3060797" y="1935600"/>
                      </a:lnTo>
                      <a:cubicBezTo>
                        <a:pt x="3055585" y="1956242"/>
                        <a:pt x="3049852" y="1977089"/>
                        <a:pt x="3043780" y="1997527"/>
                      </a:cubicBezTo>
                      <a:close/>
                      <a:moveTo>
                        <a:pt x="47629" y="1937209"/>
                      </a:moveTo>
                      <a:cubicBezTo>
                        <a:pt x="42350" y="1916453"/>
                        <a:pt x="37478" y="1895403"/>
                        <a:pt x="33127" y="1874647"/>
                      </a:cubicBezTo>
                      <a:lnTo>
                        <a:pt x="45635" y="1872019"/>
                      </a:lnTo>
                      <a:cubicBezTo>
                        <a:pt x="49963" y="1892593"/>
                        <a:pt x="54790" y="1913462"/>
                        <a:pt x="60024" y="1934059"/>
                      </a:cubicBezTo>
                      <a:lnTo>
                        <a:pt x="47629" y="1937209"/>
                      </a:lnTo>
                      <a:close/>
                      <a:moveTo>
                        <a:pt x="3075230" y="1872993"/>
                      </a:moveTo>
                      <a:lnTo>
                        <a:pt x="3062723" y="1870387"/>
                      </a:lnTo>
                      <a:cubicBezTo>
                        <a:pt x="3067028" y="1849768"/>
                        <a:pt x="3070948" y="1828695"/>
                        <a:pt x="3074415" y="1807758"/>
                      </a:cubicBezTo>
                      <a:lnTo>
                        <a:pt x="3087036" y="1809843"/>
                      </a:lnTo>
                      <a:cubicBezTo>
                        <a:pt x="3083524" y="1830961"/>
                        <a:pt x="3079559" y="1852192"/>
                        <a:pt x="3075230" y="1872993"/>
                      </a:cubicBezTo>
                      <a:close/>
                      <a:moveTo>
                        <a:pt x="21254" y="1811542"/>
                      </a:moveTo>
                      <a:cubicBezTo>
                        <a:pt x="17765" y="1790628"/>
                        <a:pt x="14661" y="1769238"/>
                        <a:pt x="12009" y="1748006"/>
                      </a:cubicBezTo>
                      <a:lnTo>
                        <a:pt x="24676" y="1746420"/>
                      </a:lnTo>
                      <a:cubicBezTo>
                        <a:pt x="27304" y="1767493"/>
                        <a:pt x="30408" y="1788679"/>
                        <a:pt x="33853" y="1809435"/>
                      </a:cubicBezTo>
                      <a:lnTo>
                        <a:pt x="21254" y="1811542"/>
                      </a:lnTo>
                      <a:close/>
                      <a:moveTo>
                        <a:pt x="3096213" y="1746239"/>
                      </a:moveTo>
                      <a:lnTo>
                        <a:pt x="3083547" y="1744676"/>
                      </a:lnTo>
                      <a:cubicBezTo>
                        <a:pt x="3086107" y="1723784"/>
                        <a:pt x="3088305" y="1702462"/>
                        <a:pt x="3090027" y="1681298"/>
                      </a:cubicBezTo>
                      <a:lnTo>
                        <a:pt x="3102761" y="1682341"/>
                      </a:lnTo>
                      <a:cubicBezTo>
                        <a:pt x="3101017" y="1703686"/>
                        <a:pt x="3098819" y="1725189"/>
                        <a:pt x="3096213" y="1746239"/>
                      </a:cubicBezTo>
                      <a:close/>
                      <a:moveTo>
                        <a:pt x="5393" y="1684154"/>
                      </a:moveTo>
                      <a:cubicBezTo>
                        <a:pt x="3648" y="1663103"/>
                        <a:pt x="2289" y="1641532"/>
                        <a:pt x="1382" y="1620051"/>
                      </a:cubicBezTo>
                      <a:lnTo>
                        <a:pt x="14162" y="1619507"/>
                      </a:lnTo>
                      <a:cubicBezTo>
                        <a:pt x="15046" y="1640830"/>
                        <a:pt x="16382" y="1662219"/>
                        <a:pt x="18127" y="1683088"/>
                      </a:cubicBezTo>
                      <a:lnTo>
                        <a:pt x="5393" y="1684154"/>
                      </a:lnTo>
                      <a:close/>
                      <a:moveTo>
                        <a:pt x="3106681" y="1618193"/>
                      </a:moveTo>
                      <a:lnTo>
                        <a:pt x="3093901" y="1617672"/>
                      </a:lnTo>
                      <a:cubicBezTo>
                        <a:pt x="3094763" y="1596554"/>
                        <a:pt x="3095216" y="1575119"/>
                        <a:pt x="3095216" y="1554000"/>
                      </a:cubicBezTo>
                      <a:lnTo>
                        <a:pt x="3095216" y="1550805"/>
                      </a:lnTo>
                      <a:lnTo>
                        <a:pt x="3107996" y="1550805"/>
                      </a:lnTo>
                      <a:lnTo>
                        <a:pt x="3107996" y="1554000"/>
                      </a:lnTo>
                      <a:cubicBezTo>
                        <a:pt x="3107996" y="1575300"/>
                        <a:pt x="3107565" y="1596894"/>
                        <a:pt x="3106681" y="1618193"/>
                      </a:cubicBezTo>
                      <a:close/>
                      <a:moveTo>
                        <a:pt x="12802" y="1555858"/>
                      </a:moveTo>
                      <a:lnTo>
                        <a:pt x="23" y="1555858"/>
                      </a:lnTo>
                      <a:lnTo>
                        <a:pt x="0" y="1554114"/>
                      </a:lnTo>
                      <a:cubicBezTo>
                        <a:pt x="0" y="1533313"/>
                        <a:pt x="431" y="1512330"/>
                        <a:pt x="1224" y="1491643"/>
                      </a:cubicBezTo>
                      <a:lnTo>
                        <a:pt x="14026" y="1492164"/>
                      </a:lnTo>
                      <a:cubicBezTo>
                        <a:pt x="13210" y="1512670"/>
                        <a:pt x="12780" y="1533494"/>
                        <a:pt x="12780" y="1554000"/>
                      </a:cubicBezTo>
                      <a:lnTo>
                        <a:pt x="12802" y="1555858"/>
                      </a:lnTo>
                      <a:close/>
                      <a:moveTo>
                        <a:pt x="3093766" y="1487134"/>
                      </a:moveTo>
                      <a:cubicBezTo>
                        <a:pt x="3092882" y="1466034"/>
                        <a:pt x="3091523" y="1444650"/>
                        <a:pt x="3089755" y="1423582"/>
                      </a:cubicBezTo>
                      <a:lnTo>
                        <a:pt x="3102489" y="1422515"/>
                      </a:lnTo>
                      <a:cubicBezTo>
                        <a:pt x="3104279" y="1443755"/>
                        <a:pt x="3105639" y="1465315"/>
                        <a:pt x="3106545" y="1486590"/>
                      </a:cubicBezTo>
                      <a:lnTo>
                        <a:pt x="3093766" y="1487134"/>
                      </a:lnTo>
                      <a:close/>
                      <a:moveTo>
                        <a:pt x="17810" y="1428581"/>
                      </a:moveTo>
                      <a:lnTo>
                        <a:pt x="5098" y="1427550"/>
                      </a:lnTo>
                      <a:cubicBezTo>
                        <a:pt x="6820" y="1406218"/>
                        <a:pt x="8996" y="1384726"/>
                        <a:pt x="11556" y="1363665"/>
                      </a:cubicBezTo>
                      <a:lnTo>
                        <a:pt x="24245" y="1365213"/>
                      </a:lnTo>
                      <a:cubicBezTo>
                        <a:pt x="21685" y="1386104"/>
                        <a:pt x="19532" y="1407422"/>
                        <a:pt x="17810" y="1428581"/>
                      </a:cubicBezTo>
                      <a:close/>
                      <a:moveTo>
                        <a:pt x="3083161" y="1360236"/>
                      </a:moveTo>
                      <a:cubicBezTo>
                        <a:pt x="3080533" y="1339377"/>
                        <a:pt x="3077429" y="1318175"/>
                        <a:pt x="3073917" y="1297222"/>
                      </a:cubicBezTo>
                      <a:lnTo>
                        <a:pt x="3086537" y="1295112"/>
                      </a:lnTo>
                      <a:cubicBezTo>
                        <a:pt x="3090072" y="1316237"/>
                        <a:pt x="3093199" y="1337614"/>
                        <a:pt x="3095828" y="1358648"/>
                      </a:cubicBezTo>
                      <a:lnTo>
                        <a:pt x="3083161" y="1360236"/>
                      </a:lnTo>
                      <a:close/>
                      <a:moveTo>
                        <a:pt x="33241" y="1302168"/>
                      </a:moveTo>
                      <a:lnTo>
                        <a:pt x="20642" y="1300097"/>
                      </a:lnTo>
                      <a:cubicBezTo>
                        <a:pt x="24109" y="1278991"/>
                        <a:pt x="28052" y="1257748"/>
                        <a:pt x="32380" y="1236954"/>
                      </a:cubicBezTo>
                      <a:lnTo>
                        <a:pt x="44888" y="1239550"/>
                      </a:lnTo>
                      <a:cubicBezTo>
                        <a:pt x="40628" y="1260172"/>
                        <a:pt x="36708" y="1281241"/>
                        <a:pt x="33241" y="1302168"/>
                      </a:cubicBezTo>
                      <a:close/>
                      <a:moveTo>
                        <a:pt x="3062066" y="1234642"/>
                      </a:moveTo>
                      <a:cubicBezTo>
                        <a:pt x="3057715" y="1213977"/>
                        <a:pt x="3052866" y="1193104"/>
                        <a:pt x="3047655" y="1172607"/>
                      </a:cubicBezTo>
                      <a:lnTo>
                        <a:pt x="3060049" y="1169455"/>
                      </a:lnTo>
                      <a:cubicBezTo>
                        <a:pt x="3065306" y="1190120"/>
                        <a:pt x="3070200" y="1211168"/>
                        <a:pt x="3074574" y="1232007"/>
                      </a:cubicBezTo>
                      <a:lnTo>
                        <a:pt x="3062066" y="1234642"/>
                      </a:lnTo>
                      <a:close/>
                      <a:moveTo>
                        <a:pt x="59117" y="1177467"/>
                      </a:moveTo>
                      <a:lnTo>
                        <a:pt x="46700" y="1174351"/>
                      </a:lnTo>
                      <a:cubicBezTo>
                        <a:pt x="51957" y="1153476"/>
                        <a:pt x="57667" y="1132589"/>
                        <a:pt x="63672" y="1112273"/>
                      </a:cubicBezTo>
                      <a:lnTo>
                        <a:pt x="75930" y="1115905"/>
                      </a:lnTo>
                      <a:cubicBezTo>
                        <a:pt x="69971" y="1136051"/>
                        <a:pt x="64306" y="1156763"/>
                        <a:pt x="59117" y="1177467"/>
                      </a:cubicBezTo>
                      <a:close/>
                      <a:moveTo>
                        <a:pt x="3030728" y="1111359"/>
                      </a:moveTo>
                      <a:cubicBezTo>
                        <a:pt x="3024656" y="1091168"/>
                        <a:pt x="3018107" y="1070811"/>
                        <a:pt x="3011219" y="1050853"/>
                      </a:cubicBezTo>
                      <a:lnTo>
                        <a:pt x="3023296" y="1046684"/>
                      </a:lnTo>
                      <a:cubicBezTo>
                        <a:pt x="3030253" y="1066807"/>
                        <a:pt x="3036869" y="1087332"/>
                        <a:pt x="3042964" y="1107695"/>
                      </a:cubicBezTo>
                      <a:lnTo>
                        <a:pt x="3030728" y="1111359"/>
                      </a:lnTo>
                      <a:close/>
                      <a:moveTo>
                        <a:pt x="95326" y="1055118"/>
                      </a:moveTo>
                      <a:lnTo>
                        <a:pt x="83226" y="1050980"/>
                      </a:lnTo>
                      <a:cubicBezTo>
                        <a:pt x="90160" y="1030725"/>
                        <a:pt x="97592" y="1010400"/>
                        <a:pt x="105296" y="990564"/>
                      </a:cubicBezTo>
                      <a:lnTo>
                        <a:pt x="117215" y="995203"/>
                      </a:lnTo>
                      <a:cubicBezTo>
                        <a:pt x="109556" y="1014873"/>
                        <a:pt x="102192" y="1035028"/>
                        <a:pt x="95326" y="1055118"/>
                      </a:cubicBezTo>
                      <a:close/>
                      <a:moveTo>
                        <a:pt x="2989240" y="991199"/>
                      </a:moveTo>
                      <a:cubicBezTo>
                        <a:pt x="2981536" y="971576"/>
                        <a:pt x="2973333" y="951824"/>
                        <a:pt x="2964791" y="932487"/>
                      </a:cubicBezTo>
                      <a:lnTo>
                        <a:pt x="2976483" y="927332"/>
                      </a:lnTo>
                      <a:cubicBezTo>
                        <a:pt x="2985071" y="946824"/>
                        <a:pt x="2993387" y="966745"/>
                        <a:pt x="3001136" y="986531"/>
                      </a:cubicBezTo>
                      <a:lnTo>
                        <a:pt x="2989240" y="991199"/>
                      </a:lnTo>
                      <a:close/>
                      <a:moveTo>
                        <a:pt x="141573" y="936260"/>
                      </a:moveTo>
                      <a:lnTo>
                        <a:pt x="129881" y="931132"/>
                      </a:lnTo>
                      <a:cubicBezTo>
                        <a:pt x="138379" y="911704"/>
                        <a:pt x="147465" y="892075"/>
                        <a:pt x="156891" y="872790"/>
                      </a:cubicBezTo>
                      <a:lnTo>
                        <a:pt x="168379" y="878396"/>
                      </a:lnTo>
                      <a:cubicBezTo>
                        <a:pt x="159021" y="897527"/>
                        <a:pt x="150025" y="916995"/>
                        <a:pt x="141573" y="936260"/>
                      </a:cubicBezTo>
                      <a:close/>
                      <a:moveTo>
                        <a:pt x="2937917" y="874827"/>
                      </a:moveTo>
                      <a:cubicBezTo>
                        <a:pt x="2928718" y="856067"/>
                        <a:pt x="2918861" y="837059"/>
                        <a:pt x="2908664" y="818324"/>
                      </a:cubicBezTo>
                      <a:lnTo>
                        <a:pt x="2919904" y="812218"/>
                      </a:lnTo>
                      <a:cubicBezTo>
                        <a:pt x="2930190" y="831109"/>
                        <a:pt x="2940093" y="850276"/>
                        <a:pt x="2949383" y="869192"/>
                      </a:cubicBezTo>
                      <a:lnTo>
                        <a:pt x="2937917" y="874827"/>
                      </a:lnTo>
                      <a:close/>
                      <a:moveTo>
                        <a:pt x="197518" y="821698"/>
                      </a:moveTo>
                      <a:lnTo>
                        <a:pt x="186302" y="815619"/>
                      </a:lnTo>
                      <a:cubicBezTo>
                        <a:pt x="196385" y="796957"/>
                        <a:pt x="207058" y="778150"/>
                        <a:pt x="218047" y="759728"/>
                      </a:cubicBezTo>
                      <a:lnTo>
                        <a:pt x="229014" y="766270"/>
                      </a:lnTo>
                      <a:cubicBezTo>
                        <a:pt x="218138" y="784542"/>
                        <a:pt x="207534" y="803193"/>
                        <a:pt x="197518" y="821698"/>
                      </a:cubicBezTo>
                      <a:close/>
                      <a:moveTo>
                        <a:pt x="2877101" y="763075"/>
                      </a:moveTo>
                      <a:cubicBezTo>
                        <a:pt x="2866201" y="744894"/>
                        <a:pt x="2854827" y="726753"/>
                        <a:pt x="2843271" y="709158"/>
                      </a:cubicBezTo>
                      <a:lnTo>
                        <a:pt x="2853966" y="702143"/>
                      </a:lnTo>
                      <a:cubicBezTo>
                        <a:pt x="2865612" y="719885"/>
                        <a:pt x="2877078" y="738175"/>
                        <a:pt x="2888068" y="756504"/>
                      </a:cubicBezTo>
                      <a:lnTo>
                        <a:pt x="2877101" y="763075"/>
                      </a:lnTo>
                      <a:close/>
                      <a:moveTo>
                        <a:pt x="262776" y="712203"/>
                      </a:moveTo>
                      <a:lnTo>
                        <a:pt x="252058" y="705213"/>
                      </a:lnTo>
                      <a:cubicBezTo>
                        <a:pt x="263705" y="687396"/>
                        <a:pt x="275896" y="669543"/>
                        <a:pt x="288313" y="652150"/>
                      </a:cubicBezTo>
                      <a:lnTo>
                        <a:pt x="298713" y="659578"/>
                      </a:lnTo>
                      <a:cubicBezTo>
                        <a:pt x="286409" y="676824"/>
                        <a:pt x="274310" y="694529"/>
                        <a:pt x="262776" y="712203"/>
                      </a:cubicBezTo>
                      <a:close/>
                      <a:moveTo>
                        <a:pt x="2807243" y="656673"/>
                      </a:moveTo>
                      <a:cubicBezTo>
                        <a:pt x="2794984" y="639577"/>
                        <a:pt x="2782160" y="622433"/>
                        <a:pt x="2769085" y="605713"/>
                      </a:cubicBezTo>
                      <a:lnTo>
                        <a:pt x="2779146" y="597841"/>
                      </a:lnTo>
                      <a:cubicBezTo>
                        <a:pt x="2792333" y="614697"/>
                        <a:pt x="2805272" y="631986"/>
                        <a:pt x="2817643" y="649225"/>
                      </a:cubicBezTo>
                      <a:lnTo>
                        <a:pt x="2807243" y="656673"/>
                      </a:lnTo>
                      <a:close/>
                      <a:moveTo>
                        <a:pt x="336780" y="608491"/>
                      </a:moveTo>
                      <a:lnTo>
                        <a:pt x="326697" y="600640"/>
                      </a:lnTo>
                      <a:cubicBezTo>
                        <a:pt x="339771" y="583847"/>
                        <a:pt x="353390" y="567064"/>
                        <a:pt x="367189" y="550758"/>
                      </a:cubicBezTo>
                      <a:lnTo>
                        <a:pt x="376955" y="559015"/>
                      </a:lnTo>
                      <a:cubicBezTo>
                        <a:pt x="363269" y="575185"/>
                        <a:pt x="349764" y="591832"/>
                        <a:pt x="336780" y="608491"/>
                      </a:cubicBezTo>
                      <a:close/>
                      <a:moveTo>
                        <a:pt x="2728820" y="556357"/>
                      </a:moveTo>
                      <a:cubicBezTo>
                        <a:pt x="2715202" y="540335"/>
                        <a:pt x="2700995" y="524302"/>
                        <a:pt x="2686606" y="508689"/>
                      </a:cubicBezTo>
                      <a:lnTo>
                        <a:pt x="2695987" y="500020"/>
                      </a:lnTo>
                      <a:cubicBezTo>
                        <a:pt x="2710512" y="515755"/>
                        <a:pt x="2724855" y="531926"/>
                        <a:pt x="2738564" y="548080"/>
                      </a:cubicBezTo>
                      <a:lnTo>
                        <a:pt x="2728820" y="556357"/>
                      </a:lnTo>
                      <a:close/>
                      <a:moveTo>
                        <a:pt x="419101" y="511239"/>
                      </a:moveTo>
                      <a:lnTo>
                        <a:pt x="409674" y="502587"/>
                      </a:lnTo>
                      <a:cubicBezTo>
                        <a:pt x="424040" y="486962"/>
                        <a:pt x="438995" y="471359"/>
                        <a:pt x="454109" y="456207"/>
                      </a:cubicBezTo>
                      <a:lnTo>
                        <a:pt x="463150" y="465232"/>
                      </a:lnTo>
                      <a:cubicBezTo>
                        <a:pt x="448172" y="480262"/>
                        <a:pt x="433330" y="495740"/>
                        <a:pt x="419101" y="511239"/>
                      </a:cubicBezTo>
                      <a:close/>
                      <a:moveTo>
                        <a:pt x="2642444" y="462801"/>
                      </a:moveTo>
                      <a:cubicBezTo>
                        <a:pt x="2627535" y="447905"/>
                        <a:pt x="2612059" y="433083"/>
                        <a:pt x="2596447" y="418747"/>
                      </a:cubicBezTo>
                      <a:lnTo>
                        <a:pt x="2605079" y="409334"/>
                      </a:lnTo>
                      <a:cubicBezTo>
                        <a:pt x="2620828" y="423791"/>
                        <a:pt x="2636417" y="438732"/>
                        <a:pt x="2651485" y="453751"/>
                      </a:cubicBezTo>
                      <a:lnTo>
                        <a:pt x="2642444" y="462801"/>
                      </a:lnTo>
                      <a:close/>
                      <a:moveTo>
                        <a:pt x="509057" y="421088"/>
                      </a:moveTo>
                      <a:lnTo>
                        <a:pt x="500401" y="411693"/>
                      </a:lnTo>
                      <a:cubicBezTo>
                        <a:pt x="515990" y="397298"/>
                        <a:pt x="532169" y="382975"/>
                        <a:pt x="548461" y="369126"/>
                      </a:cubicBezTo>
                      <a:lnTo>
                        <a:pt x="556754" y="378869"/>
                      </a:lnTo>
                      <a:cubicBezTo>
                        <a:pt x="540575" y="392605"/>
                        <a:pt x="524533" y="406810"/>
                        <a:pt x="509057" y="421088"/>
                      </a:cubicBezTo>
                      <a:close/>
                      <a:moveTo>
                        <a:pt x="2548613" y="376619"/>
                      </a:moveTo>
                      <a:cubicBezTo>
                        <a:pt x="2532503" y="362986"/>
                        <a:pt x="2515871" y="349481"/>
                        <a:pt x="2499149" y="336486"/>
                      </a:cubicBezTo>
                      <a:lnTo>
                        <a:pt x="2506989" y="326393"/>
                      </a:lnTo>
                      <a:cubicBezTo>
                        <a:pt x="2523847" y="339497"/>
                        <a:pt x="2540637" y="353111"/>
                        <a:pt x="2556884" y="366858"/>
                      </a:cubicBezTo>
                      <a:lnTo>
                        <a:pt x="2548613" y="376619"/>
                      </a:lnTo>
                      <a:close/>
                      <a:moveTo>
                        <a:pt x="606105" y="338650"/>
                      </a:moveTo>
                      <a:lnTo>
                        <a:pt x="598242" y="328576"/>
                      </a:lnTo>
                      <a:cubicBezTo>
                        <a:pt x="615055" y="315458"/>
                        <a:pt x="632344" y="302518"/>
                        <a:pt x="649633" y="290112"/>
                      </a:cubicBezTo>
                      <a:lnTo>
                        <a:pt x="657088" y="300499"/>
                      </a:lnTo>
                      <a:cubicBezTo>
                        <a:pt x="639935" y="312803"/>
                        <a:pt x="622782" y="325639"/>
                        <a:pt x="606105" y="338650"/>
                      </a:cubicBezTo>
                      <a:close/>
                      <a:moveTo>
                        <a:pt x="2448053" y="298426"/>
                      </a:moveTo>
                      <a:cubicBezTo>
                        <a:pt x="2430878" y="286183"/>
                        <a:pt x="2413181" y="274092"/>
                        <a:pt x="2395394" y="262493"/>
                      </a:cubicBezTo>
                      <a:lnTo>
                        <a:pt x="2402395" y="251789"/>
                      </a:lnTo>
                      <a:cubicBezTo>
                        <a:pt x="2420319" y="263485"/>
                        <a:pt x="2438151" y="275676"/>
                        <a:pt x="2455463" y="288021"/>
                      </a:cubicBezTo>
                      <a:lnTo>
                        <a:pt x="2448053" y="298426"/>
                      </a:lnTo>
                      <a:close/>
                      <a:moveTo>
                        <a:pt x="709589" y="264487"/>
                      </a:moveTo>
                      <a:lnTo>
                        <a:pt x="702564" y="253801"/>
                      </a:lnTo>
                      <a:cubicBezTo>
                        <a:pt x="720397" y="242111"/>
                        <a:pt x="738683" y="230639"/>
                        <a:pt x="756923" y="219706"/>
                      </a:cubicBezTo>
                      <a:lnTo>
                        <a:pt x="763494" y="230673"/>
                      </a:lnTo>
                      <a:cubicBezTo>
                        <a:pt x="745390" y="241515"/>
                        <a:pt x="727262" y="252892"/>
                        <a:pt x="709589" y="264487"/>
                      </a:cubicBezTo>
                      <a:close/>
                      <a:moveTo>
                        <a:pt x="2341307" y="228763"/>
                      </a:moveTo>
                      <a:cubicBezTo>
                        <a:pt x="2323157" y="217952"/>
                        <a:pt x="2304508" y="207364"/>
                        <a:pt x="2285883" y="197292"/>
                      </a:cubicBezTo>
                      <a:lnTo>
                        <a:pt x="2291955" y="186044"/>
                      </a:lnTo>
                      <a:cubicBezTo>
                        <a:pt x="2310740" y="196202"/>
                        <a:pt x="2329547" y="206879"/>
                        <a:pt x="2347855" y="217775"/>
                      </a:cubicBezTo>
                      <a:lnTo>
                        <a:pt x="2341307" y="228763"/>
                      </a:lnTo>
                      <a:close/>
                      <a:moveTo>
                        <a:pt x="818782" y="199120"/>
                      </a:moveTo>
                      <a:lnTo>
                        <a:pt x="812664" y="187890"/>
                      </a:lnTo>
                      <a:cubicBezTo>
                        <a:pt x="831335" y="177732"/>
                        <a:pt x="850505" y="167815"/>
                        <a:pt x="869652" y="158411"/>
                      </a:cubicBezTo>
                      <a:lnTo>
                        <a:pt x="875294" y="169883"/>
                      </a:lnTo>
                      <a:cubicBezTo>
                        <a:pt x="856306" y="179212"/>
                        <a:pt x="837294" y="189048"/>
                        <a:pt x="818782" y="199120"/>
                      </a:cubicBezTo>
                      <a:close/>
                      <a:moveTo>
                        <a:pt x="2229167" y="168143"/>
                      </a:moveTo>
                      <a:cubicBezTo>
                        <a:pt x="2210134" y="158860"/>
                        <a:pt x="2190670" y="149848"/>
                        <a:pt x="2171319" y="141369"/>
                      </a:cubicBezTo>
                      <a:lnTo>
                        <a:pt x="2176417" y="129659"/>
                      </a:lnTo>
                      <a:cubicBezTo>
                        <a:pt x="2195972" y="138206"/>
                        <a:pt x="2215595" y="147292"/>
                        <a:pt x="2234787" y="156657"/>
                      </a:cubicBezTo>
                      <a:lnTo>
                        <a:pt x="2229167" y="168143"/>
                      </a:lnTo>
                      <a:close/>
                      <a:moveTo>
                        <a:pt x="932961" y="143010"/>
                      </a:moveTo>
                      <a:lnTo>
                        <a:pt x="927794" y="131313"/>
                      </a:lnTo>
                      <a:cubicBezTo>
                        <a:pt x="939078" y="126340"/>
                        <a:pt x="950431" y="121495"/>
                        <a:pt x="961873" y="116782"/>
                      </a:cubicBezTo>
                      <a:cubicBezTo>
                        <a:pt x="970257" y="113327"/>
                        <a:pt x="978664" y="109944"/>
                        <a:pt x="987116" y="106635"/>
                      </a:cubicBezTo>
                      <a:lnTo>
                        <a:pt x="991783" y="118538"/>
                      </a:lnTo>
                      <a:cubicBezTo>
                        <a:pt x="983377" y="121821"/>
                        <a:pt x="975038" y="125173"/>
                        <a:pt x="966745" y="128596"/>
                      </a:cubicBezTo>
                      <a:cubicBezTo>
                        <a:pt x="955393" y="133273"/>
                        <a:pt x="944154" y="138079"/>
                        <a:pt x="932961" y="143010"/>
                      </a:cubicBezTo>
                      <a:close/>
                      <a:moveTo>
                        <a:pt x="2112360" y="117034"/>
                      </a:moveTo>
                      <a:cubicBezTo>
                        <a:pt x="2092647" y="109366"/>
                        <a:pt x="2072503" y="102020"/>
                        <a:pt x="2052518" y="95190"/>
                      </a:cubicBezTo>
                      <a:lnTo>
                        <a:pt x="2056642" y="83095"/>
                      </a:lnTo>
                      <a:cubicBezTo>
                        <a:pt x="2076786" y="89979"/>
                        <a:pt x="2097111" y="97388"/>
                        <a:pt x="2117005" y="105120"/>
                      </a:cubicBezTo>
                      <a:lnTo>
                        <a:pt x="2112360" y="117034"/>
                      </a:lnTo>
                      <a:close/>
                      <a:moveTo>
                        <a:pt x="1051558" y="96543"/>
                      </a:moveTo>
                      <a:lnTo>
                        <a:pt x="1047388" y="84459"/>
                      </a:lnTo>
                      <a:cubicBezTo>
                        <a:pt x="1067533" y="77510"/>
                        <a:pt x="1088107" y="70895"/>
                        <a:pt x="1108522" y="64805"/>
                      </a:cubicBezTo>
                      <a:lnTo>
                        <a:pt x="1112171" y="77050"/>
                      </a:lnTo>
                      <a:cubicBezTo>
                        <a:pt x="1091936" y="83093"/>
                        <a:pt x="1071543" y="89653"/>
                        <a:pt x="1051558" y="96543"/>
                      </a:cubicBezTo>
                      <a:close/>
                      <a:moveTo>
                        <a:pt x="1991814" y="75858"/>
                      </a:moveTo>
                      <a:cubicBezTo>
                        <a:pt x="1971512" y="69853"/>
                        <a:pt x="1950824" y="64204"/>
                        <a:pt x="1930341" y="59067"/>
                      </a:cubicBezTo>
                      <a:lnTo>
                        <a:pt x="1933468" y="46673"/>
                      </a:lnTo>
                      <a:cubicBezTo>
                        <a:pt x="1954088" y="51851"/>
                        <a:pt x="1974956" y="57545"/>
                        <a:pt x="1995440" y="63599"/>
                      </a:cubicBezTo>
                      <a:lnTo>
                        <a:pt x="1991814" y="75858"/>
                      </a:lnTo>
                      <a:close/>
                      <a:moveTo>
                        <a:pt x="1173553" y="60098"/>
                      </a:moveTo>
                      <a:lnTo>
                        <a:pt x="1170404" y="47708"/>
                      </a:lnTo>
                      <a:cubicBezTo>
                        <a:pt x="1191092" y="42463"/>
                        <a:pt x="1212142" y="37582"/>
                        <a:pt x="1232988" y="33207"/>
                      </a:cubicBezTo>
                      <a:lnTo>
                        <a:pt x="1235594" y="45715"/>
                      </a:lnTo>
                      <a:cubicBezTo>
                        <a:pt x="1214951" y="50056"/>
                        <a:pt x="1194060" y="54896"/>
                        <a:pt x="1173553" y="60098"/>
                      </a:cubicBezTo>
                      <a:close/>
                      <a:moveTo>
                        <a:pt x="1868255" y="44849"/>
                      </a:moveTo>
                      <a:cubicBezTo>
                        <a:pt x="1847568" y="40564"/>
                        <a:pt x="1826495" y="36651"/>
                        <a:pt x="1805603" y="33225"/>
                      </a:cubicBezTo>
                      <a:lnTo>
                        <a:pt x="1807688" y="20611"/>
                      </a:lnTo>
                      <a:cubicBezTo>
                        <a:pt x="1828738" y="24068"/>
                        <a:pt x="1849992" y="28013"/>
                        <a:pt x="1870838" y="32334"/>
                      </a:cubicBezTo>
                      <a:lnTo>
                        <a:pt x="1868255" y="44849"/>
                      </a:lnTo>
                      <a:close/>
                      <a:moveTo>
                        <a:pt x="1298178" y="33918"/>
                      </a:moveTo>
                      <a:lnTo>
                        <a:pt x="1296071" y="21311"/>
                      </a:lnTo>
                      <a:cubicBezTo>
                        <a:pt x="1317121" y="17796"/>
                        <a:pt x="1338488" y="14678"/>
                        <a:pt x="1359629" y="12046"/>
                      </a:cubicBezTo>
                      <a:lnTo>
                        <a:pt x="1361192" y="24728"/>
                      </a:lnTo>
                      <a:cubicBezTo>
                        <a:pt x="1340256" y="27338"/>
                        <a:pt x="1319024" y="30431"/>
                        <a:pt x="1298178" y="33918"/>
                      </a:cubicBezTo>
                      <a:close/>
                      <a:moveTo>
                        <a:pt x="1742543" y="24200"/>
                      </a:moveTo>
                      <a:cubicBezTo>
                        <a:pt x="1721516" y="21637"/>
                        <a:pt x="1700171" y="19482"/>
                        <a:pt x="1679143" y="17790"/>
                      </a:cubicBezTo>
                      <a:lnTo>
                        <a:pt x="1680163" y="5051"/>
                      </a:lnTo>
                      <a:cubicBezTo>
                        <a:pt x="1701372" y="6755"/>
                        <a:pt x="1722875" y="8930"/>
                        <a:pt x="1744084" y="11511"/>
                      </a:cubicBezTo>
                      <a:lnTo>
                        <a:pt x="1742543" y="24200"/>
                      </a:lnTo>
                      <a:close/>
                      <a:moveTo>
                        <a:pt x="1424547" y="18145"/>
                      </a:moveTo>
                      <a:lnTo>
                        <a:pt x="1423505" y="5406"/>
                      </a:lnTo>
                      <a:cubicBezTo>
                        <a:pt x="1444759" y="3639"/>
                        <a:pt x="1466308" y="2289"/>
                        <a:pt x="1487562" y="1396"/>
                      </a:cubicBezTo>
                      <a:lnTo>
                        <a:pt x="1488105" y="14166"/>
                      </a:lnTo>
                      <a:cubicBezTo>
                        <a:pt x="1467032" y="15052"/>
                        <a:pt x="1445643" y="16392"/>
                        <a:pt x="1424547" y="18145"/>
                      </a:cubicBezTo>
                      <a:close/>
                      <a:moveTo>
                        <a:pt x="1615517" y="13987"/>
                      </a:moveTo>
                      <a:cubicBezTo>
                        <a:pt x="1595146" y="13188"/>
                        <a:pt x="1574459" y="12782"/>
                        <a:pt x="1553998" y="12782"/>
                      </a:cubicBezTo>
                      <a:lnTo>
                        <a:pt x="1551800" y="12784"/>
                      </a:lnTo>
                      <a:lnTo>
                        <a:pt x="1551800" y="2"/>
                      </a:lnTo>
                      <a:lnTo>
                        <a:pt x="1553975" y="0"/>
                      </a:lnTo>
                      <a:cubicBezTo>
                        <a:pt x="1574617" y="0"/>
                        <a:pt x="1595487" y="408"/>
                        <a:pt x="1616015" y="1217"/>
                      </a:cubicBezTo>
                      <a:lnTo>
                        <a:pt x="1615517" y="13987"/>
                      </a:lnTo>
                      <a:close/>
                    </a:path>
                  </a:pathLst>
                </a:custGeom>
                <a:solidFill>
                  <a:srgbClr val="808080"/>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63" name="Freeform: Shape 62">
                  <a:extLst>
                    <a:ext uri="{FF2B5EF4-FFF2-40B4-BE49-F238E27FC236}">
                      <a16:creationId xmlns:a16="http://schemas.microsoft.com/office/drawing/2014/main" id="{8D00F923-54B7-ED1A-E3D7-ECD4760FB517}"/>
                    </a:ext>
                  </a:extLst>
                </p:cNvPr>
                <p:cNvSpPr/>
                <p:nvPr/>
              </p:nvSpPr>
              <p:spPr>
                <a:xfrm>
                  <a:off x="5872140" y="2913695"/>
                  <a:ext cx="1236522" cy="261767"/>
                </a:xfrm>
                <a:custGeom>
                  <a:avLst/>
                  <a:gdLst>
                    <a:gd name="connsiteX0" fmla="*/ 1178878 w 1236522"/>
                    <a:gd name="connsiteY0" fmla="*/ 261768 h 261767"/>
                    <a:gd name="connsiteX1" fmla="*/ 618250 w 1236522"/>
                    <a:gd name="connsiteY1" fmla="*/ 151226 h 261767"/>
                    <a:gd name="connsiteX2" fmla="*/ 57622 w 1236522"/>
                    <a:gd name="connsiteY2" fmla="*/ 261768 h 261767"/>
                    <a:gd name="connsiteX3" fmla="*/ 0 w 1236522"/>
                    <a:gd name="connsiteY3" fmla="*/ 121957 h 261767"/>
                    <a:gd name="connsiteX4" fmla="*/ 618250 w 1236522"/>
                    <a:gd name="connsiteY4" fmla="*/ 0 h 261767"/>
                    <a:gd name="connsiteX5" fmla="*/ 1236523 w 1236522"/>
                    <a:gd name="connsiteY5" fmla="*/ 121957 h 261767"/>
                    <a:gd name="connsiteX6" fmla="*/ 1178878 w 1236522"/>
                    <a:gd name="connsiteY6" fmla="*/ 261768 h 26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22" h="261767">
                      <a:moveTo>
                        <a:pt x="1178878" y="261768"/>
                      </a:moveTo>
                      <a:cubicBezTo>
                        <a:pt x="1000937" y="188416"/>
                        <a:pt x="812324" y="151226"/>
                        <a:pt x="618250" y="151226"/>
                      </a:cubicBezTo>
                      <a:cubicBezTo>
                        <a:pt x="424199" y="151226"/>
                        <a:pt x="235563" y="188418"/>
                        <a:pt x="57622" y="261768"/>
                      </a:cubicBezTo>
                      <a:lnTo>
                        <a:pt x="0" y="121957"/>
                      </a:lnTo>
                      <a:cubicBezTo>
                        <a:pt x="196295" y="41033"/>
                        <a:pt x="404327" y="0"/>
                        <a:pt x="618250" y="0"/>
                      </a:cubicBezTo>
                      <a:cubicBezTo>
                        <a:pt x="832196" y="0"/>
                        <a:pt x="1040206" y="41033"/>
                        <a:pt x="1236523" y="121957"/>
                      </a:cubicBezTo>
                      <a:lnTo>
                        <a:pt x="1178878" y="261768"/>
                      </a:lnTo>
                      <a:close/>
                    </a:path>
                  </a:pathLst>
                </a:custGeom>
                <a:solidFill>
                  <a:srgbClr val="F9B4B1"/>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192" name="Freeform: Shape 191">
                  <a:extLst>
                    <a:ext uri="{FF2B5EF4-FFF2-40B4-BE49-F238E27FC236}">
                      <a16:creationId xmlns:a16="http://schemas.microsoft.com/office/drawing/2014/main" id="{6F79A4F3-5D55-5828-55F2-173A7A32E584}"/>
                    </a:ext>
                  </a:extLst>
                </p:cNvPr>
                <p:cNvSpPr/>
                <p:nvPr/>
              </p:nvSpPr>
              <p:spPr>
                <a:xfrm>
                  <a:off x="5872140" y="5897866"/>
                  <a:ext cx="1236522" cy="261756"/>
                </a:xfrm>
                <a:custGeom>
                  <a:avLst/>
                  <a:gdLst>
                    <a:gd name="connsiteX0" fmla="*/ 618250 w 1236522"/>
                    <a:gd name="connsiteY0" fmla="*/ 261757 h 261756"/>
                    <a:gd name="connsiteX1" fmla="*/ 0 w 1236522"/>
                    <a:gd name="connsiteY1" fmla="*/ 139806 h 261756"/>
                    <a:gd name="connsiteX2" fmla="*/ 57622 w 1236522"/>
                    <a:gd name="connsiteY2" fmla="*/ 0 h 261756"/>
                    <a:gd name="connsiteX3" fmla="*/ 618250 w 1236522"/>
                    <a:gd name="connsiteY3" fmla="*/ 110531 h 261756"/>
                    <a:gd name="connsiteX4" fmla="*/ 1178878 w 1236522"/>
                    <a:gd name="connsiteY4" fmla="*/ 0 h 261756"/>
                    <a:gd name="connsiteX5" fmla="*/ 1236523 w 1236522"/>
                    <a:gd name="connsiteY5" fmla="*/ 139806 h 261756"/>
                    <a:gd name="connsiteX6" fmla="*/ 618250 w 1236522"/>
                    <a:gd name="connsiteY6" fmla="*/ 261757 h 26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22" h="261756">
                      <a:moveTo>
                        <a:pt x="618250" y="261757"/>
                      </a:moveTo>
                      <a:cubicBezTo>
                        <a:pt x="404327" y="261757"/>
                        <a:pt x="196295" y="220744"/>
                        <a:pt x="0" y="139806"/>
                      </a:cubicBezTo>
                      <a:lnTo>
                        <a:pt x="57622" y="0"/>
                      </a:lnTo>
                      <a:cubicBezTo>
                        <a:pt x="235563" y="73347"/>
                        <a:pt x="424199" y="110531"/>
                        <a:pt x="618250" y="110531"/>
                      </a:cubicBezTo>
                      <a:cubicBezTo>
                        <a:pt x="812324" y="110531"/>
                        <a:pt x="1000937" y="73347"/>
                        <a:pt x="1178878" y="0"/>
                      </a:cubicBezTo>
                      <a:lnTo>
                        <a:pt x="1236523" y="139806"/>
                      </a:lnTo>
                      <a:cubicBezTo>
                        <a:pt x="1040206" y="220721"/>
                        <a:pt x="832196" y="261757"/>
                        <a:pt x="618250" y="261757"/>
                      </a:cubicBezTo>
                      <a:close/>
                    </a:path>
                  </a:pathLst>
                </a:custGeom>
                <a:solidFill>
                  <a:srgbClr val="F9B4B1"/>
                </a:solidFill>
                <a:ln w="2265" cap="flat">
                  <a:noFill/>
                  <a:prstDash val="solid"/>
                  <a:miter/>
                </a:ln>
              </p:spPr>
              <p:txBody>
                <a:bodyPr rtlCol="0" anchor="ctr"/>
                <a:lstStyle/>
                <a:p>
                  <a:endParaRPr lang="en-US" sz="2200" dirty="0">
                    <a:solidFill>
                      <a:schemeClr val="tx1">
                        <a:lumMod val="75000"/>
                        <a:lumOff val="25000"/>
                      </a:schemeClr>
                    </a:solidFill>
                  </a:endParaRPr>
                </a:p>
              </p:txBody>
            </p:sp>
          </p:grpSp>
          <p:sp>
            <p:nvSpPr>
              <p:cNvPr id="60" name="TextBox 59">
                <a:extLst>
                  <a:ext uri="{FF2B5EF4-FFF2-40B4-BE49-F238E27FC236}">
                    <a16:creationId xmlns:a16="http://schemas.microsoft.com/office/drawing/2014/main" id="{82AD56E6-99FB-C5DB-6424-7A26DB8C78D6}"/>
                  </a:ext>
                </a:extLst>
              </p:cNvPr>
              <p:cNvSpPr txBox="1"/>
              <p:nvPr/>
            </p:nvSpPr>
            <p:spPr>
              <a:xfrm>
                <a:off x="5156007" y="6319341"/>
                <a:ext cx="2668764" cy="630861"/>
              </a:xfrm>
              <a:prstGeom prst="rect">
                <a:avLst/>
              </a:prstGeom>
              <a:noFill/>
            </p:spPr>
            <p:txBody>
              <a:bodyPr wrap="square">
                <a:spAutoFit/>
              </a:bodyPr>
              <a:lstStyle/>
              <a:p>
                <a:pPr algn="ctr"/>
                <a:r>
                  <a:rPr lang="en-US" sz="2200" b="0" i="0" u="none" strike="noStrike" dirty="0">
                    <a:solidFill>
                      <a:schemeClr val="bg1">
                        <a:lumMod val="50000"/>
                      </a:schemeClr>
                    </a:solidFill>
                    <a:effectLst/>
                    <a:latin typeface="Open Sans" panose="020B0606030504020204" pitchFamily="34" charset="0"/>
                  </a:rPr>
                  <a:t>Deployment</a:t>
                </a:r>
                <a:endParaRPr lang="en-US" sz="2200" dirty="0">
                  <a:solidFill>
                    <a:schemeClr val="bg1">
                      <a:lumMod val="50000"/>
                    </a:schemeClr>
                  </a:solidFill>
                  <a:latin typeface="Open Sans" panose="020B0606030504020204" pitchFamily="34" charset="0"/>
                </a:endParaRPr>
              </a:p>
            </p:txBody>
          </p:sp>
        </p:grpSp>
        <p:pic>
          <p:nvPicPr>
            <p:cNvPr id="216" name="Picture 215" descr="A computer screen with a green arrow pointing up&#10;&#10;Description automatically generated">
              <a:extLst>
                <a:ext uri="{FF2B5EF4-FFF2-40B4-BE49-F238E27FC236}">
                  <a16:creationId xmlns:a16="http://schemas.microsoft.com/office/drawing/2014/main" id="{093D0630-8702-75DE-B486-2569ECAB1C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7644" y="5605576"/>
              <a:ext cx="1444512" cy="1444512"/>
            </a:xfrm>
            <a:prstGeom prst="rect">
              <a:avLst/>
            </a:prstGeom>
          </p:spPr>
        </p:pic>
      </p:grpSp>
      <p:grpSp>
        <p:nvGrpSpPr>
          <p:cNvPr id="222" name="Group 221">
            <a:extLst>
              <a:ext uri="{FF2B5EF4-FFF2-40B4-BE49-F238E27FC236}">
                <a16:creationId xmlns:a16="http://schemas.microsoft.com/office/drawing/2014/main" id="{1F3EED93-C221-3879-F3C0-FBD8EEE3F241}"/>
              </a:ext>
            </a:extLst>
          </p:cNvPr>
          <p:cNvGrpSpPr/>
          <p:nvPr/>
        </p:nvGrpSpPr>
        <p:grpSpPr>
          <a:xfrm>
            <a:off x="4443798" y="5710341"/>
            <a:ext cx="2122797" cy="2760263"/>
            <a:chOff x="4443798" y="5161701"/>
            <a:chExt cx="2122797" cy="2760263"/>
          </a:xfrm>
        </p:grpSpPr>
        <p:grpSp>
          <p:nvGrpSpPr>
            <p:cNvPr id="51" name="Group 50">
              <a:extLst>
                <a:ext uri="{FF2B5EF4-FFF2-40B4-BE49-F238E27FC236}">
                  <a16:creationId xmlns:a16="http://schemas.microsoft.com/office/drawing/2014/main" id="{83388379-AC13-A1C3-9584-71EE6DC7FEE7}"/>
                </a:ext>
              </a:extLst>
            </p:cNvPr>
            <p:cNvGrpSpPr/>
            <p:nvPr/>
          </p:nvGrpSpPr>
          <p:grpSpPr>
            <a:xfrm>
              <a:off x="4443798" y="5161701"/>
              <a:ext cx="2122797" cy="2760263"/>
              <a:chOff x="1861342" y="3195365"/>
              <a:chExt cx="2568585" cy="3339917"/>
            </a:xfrm>
          </p:grpSpPr>
          <p:grpSp>
            <p:nvGrpSpPr>
              <p:cNvPr id="52" name="Graphic 2">
                <a:extLst>
                  <a:ext uri="{FF2B5EF4-FFF2-40B4-BE49-F238E27FC236}">
                    <a16:creationId xmlns:a16="http://schemas.microsoft.com/office/drawing/2014/main" id="{787A982A-9450-64BA-3525-B4B5DBA9DA07}"/>
                  </a:ext>
                </a:extLst>
              </p:cNvPr>
              <p:cNvGrpSpPr/>
              <p:nvPr/>
            </p:nvGrpSpPr>
            <p:grpSpPr>
              <a:xfrm>
                <a:off x="1861342" y="3195365"/>
                <a:ext cx="2568585" cy="2682585"/>
                <a:chOff x="1591640" y="2913695"/>
                <a:chExt cx="3107988" cy="3245927"/>
              </a:xfrm>
            </p:grpSpPr>
            <p:sp>
              <p:nvSpPr>
                <p:cNvPr id="54" name="Freeform: Shape 53">
                  <a:extLst>
                    <a:ext uri="{FF2B5EF4-FFF2-40B4-BE49-F238E27FC236}">
                      <a16:creationId xmlns:a16="http://schemas.microsoft.com/office/drawing/2014/main" id="{F34D96FA-9086-F2D7-7A0F-B484669AB5F3}"/>
                    </a:ext>
                  </a:extLst>
                </p:cNvPr>
                <p:cNvSpPr/>
                <p:nvPr/>
              </p:nvSpPr>
              <p:spPr>
                <a:xfrm>
                  <a:off x="1811253" y="3201897"/>
                  <a:ext cx="2668764" cy="2668756"/>
                </a:xfrm>
                <a:custGeom>
                  <a:avLst/>
                  <a:gdLst>
                    <a:gd name="connsiteX0" fmla="*/ 2668765 w 2668764"/>
                    <a:gd name="connsiteY0" fmla="*/ 1334369 h 2668756"/>
                    <a:gd name="connsiteX1" fmla="*/ 1334378 w 2668764"/>
                    <a:gd name="connsiteY1" fmla="*/ 2668756 h 2668756"/>
                    <a:gd name="connsiteX2" fmla="*/ 0 w 2668764"/>
                    <a:gd name="connsiteY2" fmla="*/ 1334369 h 2668756"/>
                    <a:gd name="connsiteX3" fmla="*/ 825931 w 2668764"/>
                    <a:gd name="connsiteY3" fmla="*/ 100275 h 2668756"/>
                    <a:gd name="connsiteX4" fmla="*/ 1334378 w 2668764"/>
                    <a:gd name="connsiteY4" fmla="*/ 0 h 2668756"/>
                    <a:gd name="connsiteX5" fmla="*/ 1842823 w 2668764"/>
                    <a:gd name="connsiteY5" fmla="*/ 100275 h 2668756"/>
                    <a:gd name="connsiteX6" fmla="*/ 2668765 w 2668764"/>
                    <a:gd name="connsiteY6" fmla="*/ 1334369 h 266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64" h="2668756">
                      <a:moveTo>
                        <a:pt x="2668765" y="1334369"/>
                      </a:moveTo>
                      <a:cubicBezTo>
                        <a:pt x="2668765" y="2071307"/>
                        <a:pt x="2071384" y="2668756"/>
                        <a:pt x="1334378" y="2668756"/>
                      </a:cubicBezTo>
                      <a:cubicBezTo>
                        <a:pt x="597449" y="2668756"/>
                        <a:pt x="0" y="2071307"/>
                        <a:pt x="0" y="1334369"/>
                      </a:cubicBezTo>
                      <a:cubicBezTo>
                        <a:pt x="0" y="777393"/>
                        <a:pt x="341208" y="300238"/>
                        <a:pt x="825931" y="100275"/>
                      </a:cubicBezTo>
                      <a:cubicBezTo>
                        <a:pt x="982656" y="35670"/>
                        <a:pt x="1154352" y="0"/>
                        <a:pt x="1334378" y="0"/>
                      </a:cubicBezTo>
                      <a:cubicBezTo>
                        <a:pt x="1514403" y="0"/>
                        <a:pt x="1686113" y="35670"/>
                        <a:pt x="1842823" y="100275"/>
                      </a:cubicBezTo>
                      <a:cubicBezTo>
                        <a:pt x="2327634" y="300238"/>
                        <a:pt x="2668765" y="777393"/>
                        <a:pt x="2668765" y="1334369"/>
                      </a:cubicBezTo>
                      <a:close/>
                    </a:path>
                  </a:pathLst>
                </a:custGeom>
                <a:solidFill>
                  <a:srgbClr val="F9F9F9"/>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55" name="Freeform: Shape 54">
                  <a:extLst>
                    <a:ext uri="{FF2B5EF4-FFF2-40B4-BE49-F238E27FC236}">
                      <a16:creationId xmlns:a16="http://schemas.microsoft.com/office/drawing/2014/main" id="{5869BE52-2EBF-0756-E659-6C79D24FDD02}"/>
                    </a:ext>
                  </a:extLst>
                </p:cNvPr>
                <p:cNvSpPr/>
                <p:nvPr/>
              </p:nvSpPr>
              <p:spPr>
                <a:xfrm>
                  <a:off x="1591640" y="2982266"/>
                  <a:ext cx="3107988" cy="3107975"/>
                </a:xfrm>
                <a:custGeom>
                  <a:avLst/>
                  <a:gdLst>
                    <a:gd name="connsiteX0" fmla="*/ 1554875 w 3107988"/>
                    <a:gd name="connsiteY0" fmla="*/ 3107976 h 3107975"/>
                    <a:gd name="connsiteX1" fmla="*/ 1553991 w 3107988"/>
                    <a:gd name="connsiteY1" fmla="*/ 3107976 h 3107975"/>
                    <a:gd name="connsiteX2" fmla="*/ 1490704 w 3107988"/>
                    <a:gd name="connsiteY2" fmla="*/ 3106729 h 3107975"/>
                    <a:gd name="connsiteX3" fmla="*/ 1491203 w 3107988"/>
                    <a:gd name="connsiteY3" fmla="*/ 3093950 h 3107975"/>
                    <a:gd name="connsiteX4" fmla="*/ 1553991 w 3107988"/>
                    <a:gd name="connsiteY4" fmla="*/ 3095196 h 3107975"/>
                    <a:gd name="connsiteX5" fmla="*/ 1554875 w 3107988"/>
                    <a:gd name="connsiteY5" fmla="*/ 3107976 h 3107975"/>
                    <a:gd name="connsiteX6" fmla="*/ 1619090 w 3107988"/>
                    <a:gd name="connsiteY6" fmla="*/ 3106639 h 3107975"/>
                    <a:gd name="connsiteX7" fmla="*/ 1618569 w 3107988"/>
                    <a:gd name="connsiteY7" fmla="*/ 3093859 h 3107975"/>
                    <a:gd name="connsiteX8" fmla="*/ 1682150 w 3107988"/>
                    <a:gd name="connsiteY8" fmla="*/ 3089939 h 3107975"/>
                    <a:gd name="connsiteX9" fmla="*/ 1683192 w 3107988"/>
                    <a:gd name="connsiteY9" fmla="*/ 3102696 h 3107975"/>
                    <a:gd name="connsiteX10" fmla="*/ 1619090 w 3107988"/>
                    <a:gd name="connsiteY10" fmla="*/ 3106639 h 3107975"/>
                    <a:gd name="connsiteX11" fmla="*/ 1426602 w 3107988"/>
                    <a:gd name="connsiteY11" fmla="*/ 3102832 h 3107975"/>
                    <a:gd name="connsiteX12" fmla="*/ 1362731 w 3107988"/>
                    <a:gd name="connsiteY12" fmla="*/ 3096329 h 3107975"/>
                    <a:gd name="connsiteX13" fmla="*/ 1364279 w 3107988"/>
                    <a:gd name="connsiteY13" fmla="*/ 3083640 h 3107975"/>
                    <a:gd name="connsiteX14" fmla="*/ 1427622 w 3107988"/>
                    <a:gd name="connsiteY14" fmla="*/ 3090098 h 3107975"/>
                    <a:gd name="connsiteX15" fmla="*/ 1426602 w 3107988"/>
                    <a:gd name="connsiteY15" fmla="*/ 3102832 h 3107975"/>
                    <a:gd name="connsiteX16" fmla="*/ 1747068 w 3107988"/>
                    <a:gd name="connsiteY16" fmla="*/ 3096102 h 3107975"/>
                    <a:gd name="connsiteX17" fmla="*/ 1745505 w 3107988"/>
                    <a:gd name="connsiteY17" fmla="*/ 3083413 h 3107975"/>
                    <a:gd name="connsiteX18" fmla="*/ 1808451 w 3107988"/>
                    <a:gd name="connsiteY18" fmla="*/ 3074304 h 3107975"/>
                    <a:gd name="connsiteX19" fmla="*/ 1810558 w 3107988"/>
                    <a:gd name="connsiteY19" fmla="*/ 3086903 h 3107975"/>
                    <a:gd name="connsiteX20" fmla="*/ 1747068 w 3107988"/>
                    <a:gd name="connsiteY20" fmla="*/ 3096102 h 3107975"/>
                    <a:gd name="connsiteX21" fmla="*/ 1299179 w 3107988"/>
                    <a:gd name="connsiteY21" fmla="*/ 3087197 h 3107975"/>
                    <a:gd name="connsiteX22" fmla="*/ 1236065 w 3107988"/>
                    <a:gd name="connsiteY22" fmla="*/ 3075437 h 3107975"/>
                    <a:gd name="connsiteX23" fmla="*/ 1238662 w 3107988"/>
                    <a:gd name="connsiteY23" fmla="*/ 3062907 h 3107975"/>
                    <a:gd name="connsiteX24" fmla="*/ 1301253 w 3107988"/>
                    <a:gd name="connsiteY24" fmla="*/ 3074576 h 3107975"/>
                    <a:gd name="connsiteX25" fmla="*/ 1299179 w 3107988"/>
                    <a:gd name="connsiteY25" fmla="*/ 3087197 h 3107975"/>
                    <a:gd name="connsiteX26" fmla="*/ 1873618 w 3107988"/>
                    <a:gd name="connsiteY26" fmla="*/ 3075075 h 3107975"/>
                    <a:gd name="connsiteX27" fmla="*/ 1870990 w 3107988"/>
                    <a:gd name="connsiteY27" fmla="*/ 3062567 h 3107975"/>
                    <a:gd name="connsiteX28" fmla="*/ 1933008 w 3107988"/>
                    <a:gd name="connsiteY28" fmla="*/ 3048247 h 3107975"/>
                    <a:gd name="connsiteX29" fmla="*/ 1936135 w 3107988"/>
                    <a:gd name="connsiteY29" fmla="*/ 3060641 h 3107975"/>
                    <a:gd name="connsiteX30" fmla="*/ 1873618 w 3107988"/>
                    <a:gd name="connsiteY30" fmla="*/ 3075075 h 3107975"/>
                    <a:gd name="connsiteX31" fmla="*/ 1173463 w 3107988"/>
                    <a:gd name="connsiteY31" fmla="*/ 3061049 h 3107975"/>
                    <a:gd name="connsiteX32" fmla="*/ 1111522 w 3107988"/>
                    <a:gd name="connsiteY32" fmla="*/ 3044077 h 3107975"/>
                    <a:gd name="connsiteX33" fmla="*/ 1115168 w 3107988"/>
                    <a:gd name="connsiteY33" fmla="*/ 3031819 h 3107975"/>
                    <a:gd name="connsiteX34" fmla="*/ 1176585 w 3107988"/>
                    <a:gd name="connsiteY34" fmla="*/ 3048654 h 3107975"/>
                    <a:gd name="connsiteX35" fmla="*/ 1173463 w 3107988"/>
                    <a:gd name="connsiteY35" fmla="*/ 3061049 h 3107975"/>
                    <a:gd name="connsiteX36" fmla="*/ 1998016 w 3107988"/>
                    <a:gd name="connsiteY36" fmla="*/ 3043624 h 3107975"/>
                    <a:gd name="connsiteX37" fmla="*/ 1994368 w 3107988"/>
                    <a:gd name="connsiteY37" fmla="*/ 3031366 h 3107975"/>
                    <a:gd name="connsiteX38" fmla="*/ 2054981 w 3107988"/>
                    <a:gd name="connsiteY38" fmla="*/ 3011947 h 3107975"/>
                    <a:gd name="connsiteX39" fmla="*/ 2059127 w 3107988"/>
                    <a:gd name="connsiteY39" fmla="*/ 3024047 h 3107975"/>
                    <a:gd name="connsiteX40" fmla="*/ 1998016 w 3107988"/>
                    <a:gd name="connsiteY40" fmla="*/ 3043624 h 3107975"/>
                    <a:gd name="connsiteX41" fmla="*/ 1050355 w 3107988"/>
                    <a:gd name="connsiteY41" fmla="*/ 3024545 h 3107975"/>
                    <a:gd name="connsiteX42" fmla="*/ 989898 w 3107988"/>
                    <a:gd name="connsiteY42" fmla="*/ 3002430 h 3107975"/>
                    <a:gd name="connsiteX43" fmla="*/ 994541 w 3107988"/>
                    <a:gd name="connsiteY43" fmla="*/ 2990511 h 3107975"/>
                    <a:gd name="connsiteX44" fmla="*/ 1054497 w 3107988"/>
                    <a:gd name="connsiteY44" fmla="*/ 3012445 h 3107975"/>
                    <a:gd name="connsiteX45" fmla="*/ 1050355 w 3107988"/>
                    <a:gd name="connsiteY45" fmla="*/ 3024545 h 3107975"/>
                    <a:gd name="connsiteX46" fmla="*/ 2119400 w 3107988"/>
                    <a:gd name="connsiteY46" fmla="*/ 3001932 h 3107975"/>
                    <a:gd name="connsiteX47" fmla="*/ 2114755 w 3107988"/>
                    <a:gd name="connsiteY47" fmla="*/ 2990013 h 3107975"/>
                    <a:gd name="connsiteX48" fmla="*/ 2173532 w 3107988"/>
                    <a:gd name="connsiteY48" fmla="*/ 2965632 h 3107975"/>
                    <a:gd name="connsiteX49" fmla="*/ 2178676 w 3107988"/>
                    <a:gd name="connsiteY49" fmla="*/ 2977324 h 3107975"/>
                    <a:gd name="connsiteX50" fmla="*/ 2119400 w 3107988"/>
                    <a:gd name="connsiteY50" fmla="*/ 3001932 h 3107975"/>
                    <a:gd name="connsiteX51" fmla="*/ 930416 w 3107988"/>
                    <a:gd name="connsiteY51" fmla="*/ 2977800 h 3107975"/>
                    <a:gd name="connsiteX52" fmla="*/ 872044 w 3107988"/>
                    <a:gd name="connsiteY52" fmla="*/ 2950745 h 3107975"/>
                    <a:gd name="connsiteX53" fmla="*/ 877661 w 3107988"/>
                    <a:gd name="connsiteY53" fmla="*/ 2939257 h 3107975"/>
                    <a:gd name="connsiteX54" fmla="*/ 935557 w 3107988"/>
                    <a:gd name="connsiteY54" fmla="*/ 2966108 h 3107975"/>
                    <a:gd name="connsiteX55" fmla="*/ 930416 w 3107988"/>
                    <a:gd name="connsiteY55" fmla="*/ 2977800 h 3107975"/>
                    <a:gd name="connsiteX56" fmla="*/ 2236887 w 3107988"/>
                    <a:gd name="connsiteY56" fmla="*/ 2950292 h 3107975"/>
                    <a:gd name="connsiteX57" fmla="*/ 2231268 w 3107988"/>
                    <a:gd name="connsiteY57" fmla="*/ 2938804 h 3107975"/>
                    <a:gd name="connsiteX58" fmla="*/ 2287847 w 3107988"/>
                    <a:gd name="connsiteY58" fmla="*/ 2909596 h 3107975"/>
                    <a:gd name="connsiteX59" fmla="*/ 2293942 w 3107988"/>
                    <a:gd name="connsiteY59" fmla="*/ 2920835 h 3107975"/>
                    <a:gd name="connsiteX60" fmla="*/ 2236887 w 3107988"/>
                    <a:gd name="connsiteY60" fmla="*/ 2950292 h 3107975"/>
                    <a:gd name="connsiteX61" fmla="*/ 814860 w 3107988"/>
                    <a:gd name="connsiteY61" fmla="*/ 2921288 h 3107975"/>
                    <a:gd name="connsiteX62" fmla="*/ 758974 w 3107988"/>
                    <a:gd name="connsiteY62" fmla="*/ 2889475 h 3107975"/>
                    <a:gd name="connsiteX63" fmla="*/ 765515 w 3107988"/>
                    <a:gd name="connsiteY63" fmla="*/ 2878508 h 3107975"/>
                    <a:gd name="connsiteX64" fmla="*/ 820953 w 3107988"/>
                    <a:gd name="connsiteY64" fmla="*/ 2910049 h 3107975"/>
                    <a:gd name="connsiteX65" fmla="*/ 814860 w 3107988"/>
                    <a:gd name="connsiteY65" fmla="*/ 2921288 h 3107975"/>
                    <a:gd name="connsiteX66" fmla="*/ 2349774 w 3107988"/>
                    <a:gd name="connsiteY66" fmla="*/ 2889067 h 3107975"/>
                    <a:gd name="connsiteX67" fmla="*/ 2343203 w 3107988"/>
                    <a:gd name="connsiteY67" fmla="*/ 2878100 h 3107975"/>
                    <a:gd name="connsiteX68" fmla="*/ 2397177 w 3107988"/>
                    <a:gd name="connsiteY68" fmla="*/ 2844316 h 3107975"/>
                    <a:gd name="connsiteX69" fmla="*/ 2404201 w 3107988"/>
                    <a:gd name="connsiteY69" fmla="*/ 2855011 h 3107975"/>
                    <a:gd name="connsiteX70" fmla="*/ 2349774 w 3107988"/>
                    <a:gd name="connsiteY70" fmla="*/ 2889067 h 3107975"/>
                    <a:gd name="connsiteX71" fmla="*/ 704447 w 3107988"/>
                    <a:gd name="connsiteY71" fmla="*/ 2855419 h 3107975"/>
                    <a:gd name="connsiteX72" fmla="*/ 651393 w 3107988"/>
                    <a:gd name="connsiteY72" fmla="*/ 2819119 h 3107975"/>
                    <a:gd name="connsiteX73" fmla="*/ 658832 w 3107988"/>
                    <a:gd name="connsiteY73" fmla="*/ 2808718 h 3107975"/>
                    <a:gd name="connsiteX74" fmla="*/ 711435 w 3107988"/>
                    <a:gd name="connsiteY74" fmla="*/ 2844724 h 3107975"/>
                    <a:gd name="connsiteX75" fmla="*/ 704447 w 3107988"/>
                    <a:gd name="connsiteY75" fmla="*/ 2855419 h 3107975"/>
                    <a:gd name="connsiteX76" fmla="*/ 2457155 w 3107988"/>
                    <a:gd name="connsiteY76" fmla="*/ 2818734 h 3107975"/>
                    <a:gd name="connsiteX77" fmla="*/ 2449723 w 3107988"/>
                    <a:gd name="connsiteY77" fmla="*/ 2808333 h 3107975"/>
                    <a:gd name="connsiteX78" fmla="*/ 2500751 w 3107988"/>
                    <a:gd name="connsiteY78" fmla="*/ 2770221 h 3107975"/>
                    <a:gd name="connsiteX79" fmla="*/ 2508613 w 3107988"/>
                    <a:gd name="connsiteY79" fmla="*/ 2780304 h 3107975"/>
                    <a:gd name="connsiteX80" fmla="*/ 2457155 w 3107988"/>
                    <a:gd name="connsiteY80" fmla="*/ 2818734 h 3107975"/>
                    <a:gd name="connsiteX81" fmla="*/ 599901 w 3107988"/>
                    <a:gd name="connsiteY81" fmla="*/ 2780689 h 3107975"/>
                    <a:gd name="connsiteX82" fmla="*/ 550044 w 3107988"/>
                    <a:gd name="connsiteY82" fmla="*/ 2740175 h 3107975"/>
                    <a:gd name="connsiteX83" fmla="*/ 558308 w 3107988"/>
                    <a:gd name="connsiteY83" fmla="*/ 2730432 h 3107975"/>
                    <a:gd name="connsiteX84" fmla="*/ 607766 w 3107988"/>
                    <a:gd name="connsiteY84" fmla="*/ 2770606 h 3107975"/>
                    <a:gd name="connsiteX85" fmla="*/ 599901 w 3107988"/>
                    <a:gd name="connsiteY85" fmla="*/ 2780689 h 3107975"/>
                    <a:gd name="connsiteX86" fmla="*/ 2558418 w 3107988"/>
                    <a:gd name="connsiteY86" fmla="*/ 2739790 h 3107975"/>
                    <a:gd name="connsiteX87" fmla="*/ 2550170 w 3107988"/>
                    <a:gd name="connsiteY87" fmla="*/ 2730046 h 3107975"/>
                    <a:gd name="connsiteX88" fmla="*/ 2597890 w 3107988"/>
                    <a:gd name="connsiteY88" fmla="*/ 2687855 h 3107975"/>
                    <a:gd name="connsiteX89" fmla="*/ 2606546 w 3107988"/>
                    <a:gd name="connsiteY89" fmla="*/ 2697259 h 3107975"/>
                    <a:gd name="connsiteX90" fmla="*/ 2558418 w 3107988"/>
                    <a:gd name="connsiteY90" fmla="*/ 2739790 h 3107975"/>
                    <a:gd name="connsiteX91" fmla="*/ 501896 w 3107988"/>
                    <a:gd name="connsiteY91" fmla="*/ 2697644 h 3107975"/>
                    <a:gd name="connsiteX92" fmla="*/ 455559 w 3107988"/>
                    <a:gd name="connsiteY92" fmla="*/ 2653187 h 3107975"/>
                    <a:gd name="connsiteX93" fmla="*/ 464597 w 3107988"/>
                    <a:gd name="connsiteY93" fmla="*/ 2644146 h 3107975"/>
                    <a:gd name="connsiteX94" fmla="*/ 510561 w 3107988"/>
                    <a:gd name="connsiteY94" fmla="*/ 2688241 h 3107975"/>
                    <a:gd name="connsiteX95" fmla="*/ 501896 w 3107988"/>
                    <a:gd name="connsiteY95" fmla="*/ 2697644 h 3107975"/>
                    <a:gd name="connsiteX96" fmla="*/ 2652906 w 3107988"/>
                    <a:gd name="connsiteY96" fmla="*/ 2652779 h 3107975"/>
                    <a:gd name="connsiteX97" fmla="*/ 2643865 w 3107988"/>
                    <a:gd name="connsiteY97" fmla="*/ 2643739 h 3107975"/>
                    <a:gd name="connsiteX98" fmla="*/ 2687959 w 3107988"/>
                    <a:gd name="connsiteY98" fmla="*/ 2597786 h 3107975"/>
                    <a:gd name="connsiteX99" fmla="*/ 2697385 w 3107988"/>
                    <a:gd name="connsiteY99" fmla="*/ 2606442 h 3107975"/>
                    <a:gd name="connsiteX100" fmla="*/ 2652906 w 3107988"/>
                    <a:gd name="connsiteY100" fmla="*/ 2652779 h 3107975"/>
                    <a:gd name="connsiteX101" fmla="*/ 411068 w 3107988"/>
                    <a:gd name="connsiteY101" fmla="*/ 2606895 h 3107975"/>
                    <a:gd name="connsiteX102" fmla="*/ 368537 w 3107988"/>
                    <a:gd name="connsiteY102" fmla="*/ 2558813 h 3107975"/>
                    <a:gd name="connsiteX103" fmla="*/ 378298 w 3107988"/>
                    <a:gd name="connsiteY103" fmla="*/ 2550542 h 3107975"/>
                    <a:gd name="connsiteX104" fmla="*/ 420453 w 3107988"/>
                    <a:gd name="connsiteY104" fmla="*/ 2598239 h 3107975"/>
                    <a:gd name="connsiteX105" fmla="*/ 411068 w 3107988"/>
                    <a:gd name="connsiteY105" fmla="*/ 2606895 h 3107975"/>
                    <a:gd name="connsiteX106" fmla="*/ 2739916 w 3107988"/>
                    <a:gd name="connsiteY106" fmla="*/ 2558314 h 3107975"/>
                    <a:gd name="connsiteX107" fmla="*/ 2730150 w 3107988"/>
                    <a:gd name="connsiteY107" fmla="*/ 2550044 h 3107975"/>
                    <a:gd name="connsiteX108" fmla="*/ 2770347 w 3107988"/>
                    <a:gd name="connsiteY108" fmla="*/ 2500602 h 3107975"/>
                    <a:gd name="connsiteX109" fmla="*/ 2780431 w 3107988"/>
                    <a:gd name="connsiteY109" fmla="*/ 2508464 h 3107975"/>
                    <a:gd name="connsiteX110" fmla="*/ 2739916 w 3107988"/>
                    <a:gd name="connsiteY110" fmla="*/ 2558314 h 3107975"/>
                    <a:gd name="connsiteX111" fmla="*/ 328032 w 3107988"/>
                    <a:gd name="connsiteY111" fmla="*/ 2509031 h 3107975"/>
                    <a:gd name="connsiteX112" fmla="*/ 289620 w 3107988"/>
                    <a:gd name="connsiteY112" fmla="*/ 2457640 h 3107975"/>
                    <a:gd name="connsiteX113" fmla="*/ 300007 w 3107988"/>
                    <a:gd name="connsiteY113" fmla="*/ 2450208 h 3107975"/>
                    <a:gd name="connsiteX114" fmla="*/ 338117 w 3107988"/>
                    <a:gd name="connsiteY114" fmla="*/ 2501168 h 3107975"/>
                    <a:gd name="connsiteX115" fmla="*/ 328032 w 3107988"/>
                    <a:gd name="connsiteY115" fmla="*/ 2509031 h 3107975"/>
                    <a:gd name="connsiteX116" fmla="*/ 2818837 w 3107988"/>
                    <a:gd name="connsiteY116" fmla="*/ 2457006 h 3107975"/>
                    <a:gd name="connsiteX117" fmla="*/ 2808460 w 3107988"/>
                    <a:gd name="connsiteY117" fmla="*/ 2449574 h 3107975"/>
                    <a:gd name="connsiteX118" fmla="*/ 2844442 w 3107988"/>
                    <a:gd name="connsiteY118" fmla="*/ 2397005 h 3107975"/>
                    <a:gd name="connsiteX119" fmla="*/ 2855137 w 3107988"/>
                    <a:gd name="connsiteY119" fmla="*/ 2404006 h 3107975"/>
                    <a:gd name="connsiteX120" fmla="*/ 2818837 w 3107988"/>
                    <a:gd name="connsiteY120" fmla="*/ 2457006 h 3107975"/>
                    <a:gd name="connsiteX121" fmla="*/ 253357 w 3107988"/>
                    <a:gd name="connsiteY121" fmla="*/ 2404732 h 3107975"/>
                    <a:gd name="connsiteX122" fmla="*/ 219316 w 3107988"/>
                    <a:gd name="connsiteY122" fmla="*/ 2350373 h 3107975"/>
                    <a:gd name="connsiteX123" fmla="*/ 230301 w 3107988"/>
                    <a:gd name="connsiteY123" fmla="*/ 2343824 h 3107975"/>
                    <a:gd name="connsiteX124" fmla="*/ 264043 w 3107988"/>
                    <a:gd name="connsiteY124" fmla="*/ 2397707 h 3107975"/>
                    <a:gd name="connsiteX125" fmla="*/ 253357 w 3107988"/>
                    <a:gd name="connsiteY125" fmla="*/ 2404732 h 3107975"/>
                    <a:gd name="connsiteX126" fmla="*/ 2889171 w 3107988"/>
                    <a:gd name="connsiteY126" fmla="*/ 2349534 h 3107975"/>
                    <a:gd name="connsiteX127" fmla="*/ 2878227 w 3107988"/>
                    <a:gd name="connsiteY127" fmla="*/ 2342986 h 3107975"/>
                    <a:gd name="connsiteX128" fmla="*/ 2909745 w 3107988"/>
                    <a:gd name="connsiteY128" fmla="*/ 2287630 h 3107975"/>
                    <a:gd name="connsiteX129" fmla="*/ 2920984 w 3107988"/>
                    <a:gd name="connsiteY129" fmla="*/ 2293725 h 3107975"/>
                    <a:gd name="connsiteX130" fmla="*/ 2889171 w 3107988"/>
                    <a:gd name="connsiteY130" fmla="*/ 2349534 h 3107975"/>
                    <a:gd name="connsiteX131" fmla="*/ 187546 w 3107988"/>
                    <a:gd name="connsiteY131" fmla="*/ 2294677 h 3107975"/>
                    <a:gd name="connsiteX132" fmla="*/ 158123 w 3107988"/>
                    <a:gd name="connsiteY132" fmla="*/ 2237735 h 3107975"/>
                    <a:gd name="connsiteX133" fmla="*/ 169607 w 3107988"/>
                    <a:gd name="connsiteY133" fmla="*/ 2232115 h 3107975"/>
                    <a:gd name="connsiteX134" fmla="*/ 198780 w 3107988"/>
                    <a:gd name="connsiteY134" fmla="*/ 2288582 h 3107975"/>
                    <a:gd name="connsiteX135" fmla="*/ 187546 w 3107988"/>
                    <a:gd name="connsiteY135" fmla="*/ 2294677 h 3107975"/>
                    <a:gd name="connsiteX136" fmla="*/ 2950441 w 3107988"/>
                    <a:gd name="connsiteY136" fmla="*/ 2236625 h 3107975"/>
                    <a:gd name="connsiteX137" fmla="*/ 2938953 w 3107988"/>
                    <a:gd name="connsiteY137" fmla="*/ 2231028 h 3107975"/>
                    <a:gd name="connsiteX138" fmla="*/ 2965758 w 3107988"/>
                    <a:gd name="connsiteY138" fmla="*/ 2173225 h 3107975"/>
                    <a:gd name="connsiteX139" fmla="*/ 2977473 w 3107988"/>
                    <a:gd name="connsiteY139" fmla="*/ 2178368 h 3107975"/>
                    <a:gd name="connsiteX140" fmla="*/ 2950441 w 3107988"/>
                    <a:gd name="connsiteY140" fmla="*/ 2236625 h 3107975"/>
                    <a:gd name="connsiteX141" fmla="*/ 131084 w 3107988"/>
                    <a:gd name="connsiteY141" fmla="*/ 2179660 h 3107975"/>
                    <a:gd name="connsiteX142" fmla="*/ 106493 w 3107988"/>
                    <a:gd name="connsiteY142" fmla="*/ 2120520 h 3107975"/>
                    <a:gd name="connsiteX143" fmla="*/ 118402 w 3107988"/>
                    <a:gd name="connsiteY143" fmla="*/ 2115852 h 3107975"/>
                    <a:gd name="connsiteX144" fmla="*/ 142795 w 3107988"/>
                    <a:gd name="connsiteY144" fmla="*/ 2174494 h 3107975"/>
                    <a:gd name="connsiteX145" fmla="*/ 131084 w 3107988"/>
                    <a:gd name="connsiteY145" fmla="*/ 2179660 h 3107975"/>
                    <a:gd name="connsiteX146" fmla="*/ 3002081 w 3107988"/>
                    <a:gd name="connsiteY146" fmla="*/ 2119024 h 3107975"/>
                    <a:gd name="connsiteX147" fmla="*/ 2990162 w 3107988"/>
                    <a:gd name="connsiteY147" fmla="*/ 2114380 h 3107975"/>
                    <a:gd name="connsiteX148" fmla="*/ 3012096 w 3107988"/>
                    <a:gd name="connsiteY148" fmla="*/ 2054560 h 3107975"/>
                    <a:gd name="connsiteX149" fmla="*/ 3024173 w 3107988"/>
                    <a:gd name="connsiteY149" fmla="*/ 2058729 h 3107975"/>
                    <a:gd name="connsiteX150" fmla="*/ 3002081 w 3107988"/>
                    <a:gd name="connsiteY150" fmla="*/ 2119024 h 3107975"/>
                    <a:gd name="connsiteX151" fmla="*/ 84337 w 3107988"/>
                    <a:gd name="connsiteY151" fmla="*/ 2060247 h 3107975"/>
                    <a:gd name="connsiteX152" fmla="*/ 64689 w 3107988"/>
                    <a:gd name="connsiteY152" fmla="*/ 1999113 h 3107975"/>
                    <a:gd name="connsiteX153" fmla="*/ 76948 w 3107988"/>
                    <a:gd name="connsiteY153" fmla="*/ 1995465 h 3107975"/>
                    <a:gd name="connsiteX154" fmla="*/ 96421 w 3107988"/>
                    <a:gd name="connsiteY154" fmla="*/ 2056078 h 3107975"/>
                    <a:gd name="connsiteX155" fmla="*/ 84337 w 3107988"/>
                    <a:gd name="connsiteY155" fmla="*/ 2060247 h 3107975"/>
                    <a:gd name="connsiteX156" fmla="*/ 3043773 w 3107988"/>
                    <a:gd name="connsiteY156" fmla="*/ 1997527 h 3107975"/>
                    <a:gd name="connsiteX157" fmla="*/ 3031515 w 3107988"/>
                    <a:gd name="connsiteY157" fmla="*/ 1993879 h 3107975"/>
                    <a:gd name="connsiteX158" fmla="*/ 3048396 w 3107988"/>
                    <a:gd name="connsiteY158" fmla="*/ 1932473 h 3107975"/>
                    <a:gd name="connsiteX159" fmla="*/ 3060790 w 3107988"/>
                    <a:gd name="connsiteY159" fmla="*/ 1935600 h 3107975"/>
                    <a:gd name="connsiteX160" fmla="*/ 3043773 w 3107988"/>
                    <a:gd name="connsiteY160" fmla="*/ 1997527 h 3107975"/>
                    <a:gd name="connsiteX161" fmla="*/ 47622 w 3107988"/>
                    <a:gd name="connsiteY161" fmla="*/ 1937209 h 3107975"/>
                    <a:gd name="connsiteX162" fmla="*/ 33130 w 3107988"/>
                    <a:gd name="connsiteY162" fmla="*/ 1874647 h 3107975"/>
                    <a:gd name="connsiteX163" fmla="*/ 45637 w 3107988"/>
                    <a:gd name="connsiteY163" fmla="*/ 1872019 h 3107975"/>
                    <a:gd name="connsiteX164" fmla="*/ 60005 w 3107988"/>
                    <a:gd name="connsiteY164" fmla="*/ 1934059 h 3107975"/>
                    <a:gd name="connsiteX165" fmla="*/ 47622 w 3107988"/>
                    <a:gd name="connsiteY165" fmla="*/ 1937209 h 3107975"/>
                    <a:gd name="connsiteX166" fmla="*/ 3075224 w 3107988"/>
                    <a:gd name="connsiteY166" fmla="*/ 1872993 h 3107975"/>
                    <a:gd name="connsiteX167" fmla="*/ 3062716 w 3107988"/>
                    <a:gd name="connsiteY167" fmla="*/ 1870387 h 3107975"/>
                    <a:gd name="connsiteX168" fmla="*/ 3074408 w 3107988"/>
                    <a:gd name="connsiteY168" fmla="*/ 1807758 h 3107975"/>
                    <a:gd name="connsiteX169" fmla="*/ 3087029 w 3107988"/>
                    <a:gd name="connsiteY169" fmla="*/ 1809843 h 3107975"/>
                    <a:gd name="connsiteX170" fmla="*/ 3075224 w 3107988"/>
                    <a:gd name="connsiteY170" fmla="*/ 1872993 h 3107975"/>
                    <a:gd name="connsiteX171" fmla="*/ 21247 w 3107988"/>
                    <a:gd name="connsiteY171" fmla="*/ 1811542 h 3107975"/>
                    <a:gd name="connsiteX172" fmla="*/ 11998 w 3107988"/>
                    <a:gd name="connsiteY172" fmla="*/ 1748006 h 3107975"/>
                    <a:gd name="connsiteX173" fmla="*/ 24680 w 3107988"/>
                    <a:gd name="connsiteY173" fmla="*/ 1746420 h 3107975"/>
                    <a:gd name="connsiteX174" fmla="*/ 33855 w 3107988"/>
                    <a:gd name="connsiteY174" fmla="*/ 1809435 h 3107975"/>
                    <a:gd name="connsiteX175" fmla="*/ 21247 w 3107988"/>
                    <a:gd name="connsiteY175" fmla="*/ 1811542 h 3107975"/>
                    <a:gd name="connsiteX176" fmla="*/ 3096206 w 3107988"/>
                    <a:gd name="connsiteY176" fmla="*/ 1746239 h 3107975"/>
                    <a:gd name="connsiteX177" fmla="*/ 3083540 w 3107988"/>
                    <a:gd name="connsiteY177" fmla="*/ 1744676 h 3107975"/>
                    <a:gd name="connsiteX178" fmla="*/ 3090020 w 3107988"/>
                    <a:gd name="connsiteY178" fmla="*/ 1681298 h 3107975"/>
                    <a:gd name="connsiteX179" fmla="*/ 3102754 w 3107988"/>
                    <a:gd name="connsiteY179" fmla="*/ 1682341 h 3107975"/>
                    <a:gd name="connsiteX180" fmla="*/ 3096206 w 3107988"/>
                    <a:gd name="connsiteY180" fmla="*/ 1746239 h 3107975"/>
                    <a:gd name="connsiteX181" fmla="*/ 5379 w 3107988"/>
                    <a:gd name="connsiteY181" fmla="*/ 1684154 h 3107975"/>
                    <a:gd name="connsiteX182" fmla="*/ 1373 w 3107988"/>
                    <a:gd name="connsiteY182" fmla="*/ 1620051 h 3107975"/>
                    <a:gd name="connsiteX183" fmla="*/ 14155 w 3107988"/>
                    <a:gd name="connsiteY183" fmla="*/ 1619507 h 3107975"/>
                    <a:gd name="connsiteX184" fmla="*/ 18111 w 3107988"/>
                    <a:gd name="connsiteY184" fmla="*/ 1683088 h 3107975"/>
                    <a:gd name="connsiteX185" fmla="*/ 5379 w 3107988"/>
                    <a:gd name="connsiteY185" fmla="*/ 1684154 h 3107975"/>
                    <a:gd name="connsiteX186" fmla="*/ 3106674 w 3107988"/>
                    <a:gd name="connsiteY186" fmla="*/ 1618193 h 3107975"/>
                    <a:gd name="connsiteX187" fmla="*/ 3093895 w 3107988"/>
                    <a:gd name="connsiteY187" fmla="*/ 1617672 h 3107975"/>
                    <a:gd name="connsiteX188" fmla="*/ 3095209 w 3107988"/>
                    <a:gd name="connsiteY188" fmla="*/ 1554000 h 3107975"/>
                    <a:gd name="connsiteX189" fmla="*/ 3095209 w 3107988"/>
                    <a:gd name="connsiteY189" fmla="*/ 1550805 h 3107975"/>
                    <a:gd name="connsiteX190" fmla="*/ 3107989 w 3107988"/>
                    <a:gd name="connsiteY190" fmla="*/ 1550805 h 3107975"/>
                    <a:gd name="connsiteX191" fmla="*/ 3107989 w 3107988"/>
                    <a:gd name="connsiteY191" fmla="*/ 1554000 h 3107975"/>
                    <a:gd name="connsiteX192" fmla="*/ 3106674 w 3107988"/>
                    <a:gd name="connsiteY192" fmla="*/ 1618193 h 3107975"/>
                    <a:gd name="connsiteX193" fmla="*/ 12796 w 3107988"/>
                    <a:gd name="connsiteY193" fmla="*/ 1555858 h 3107975"/>
                    <a:gd name="connsiteX194" fmla="*/ 14 w 3107988"/>
                    <a:gd name="connsiteY194" fmla="*/ 1555858 h 3107975"/>
                    <a:gd name="connsiteX195" fmla="*/ 0 w 3107988"/>
                    <a:gd name="connsiteY195" fmla="*/ 1554114 h 3107975"/>
                    <a:gd name="connsiteX196" fmla="*/ 1224 w 3107988"/>
                    <a:gd name="connsiteY196" fmla="*/ 1491643 h 3107975"/>
                    <a:gd name="connsiteX197" fmla="*/ 14006 w 3107988"/>
                    <a:gd name="connsiteY197" fmla="*/ 1492164 h 3107975"/>
                    <a:gd name="connsiteX198" fmla="*/ 12782 w 3107988"/>
                    <a:gd name="connsiteY198" fmla="*/ 1554000 h 3107975"/>
                    <a:gd name="connsiteX199" fmla="*/ 12796 w 3107988"/>
                    <a:gd name="connsiteY199" fmla="*/ 1555858 h 3107975"/>
                    <a:gd name="connsiteX200" fmla="*/ 3093759 w 3107988"/>
                    <a:gd name="connsiteY200" fmla="*/ 1487134 h 3107975"/>
                    <a:gd name="connsiteX201" fmla="*/ 3089748 w 3107988"/>
                    <a:gd name="connsiteY201" fmla="*/ 1423582 h 3107975"/>
                    <a:gd name="connsiteX202" fmla="*/ 3102483 w 3107988"/>
                    <a:gd name="connsiteY202" fmla="*/ 1422515 h 3107975"/>
                    <a:gd name="connsiteX203" fmla="*/ 3106538 w 3107988"/>
                    <a:gd name="connsiteY203" fmla="*/ 1486590 h 3107975"/>
                    <a:gd name="connsiteX204" fmla="*/ 3093759 w 3107988"/>
                    <a:gd name="connsiteY204" fmla="*/ 1487134 h 3107975"/>
                    <a:gd name="connsiteX205" fmla="*/ 17814 w 3107988"/>
                    <a:gd name="connsiteY205" fmla="*/ 1428581 h 3107975"/>
                    <a:gd name="connsiteX206" fmla="*/ 5082 w 3107988"/>
                    <a:gd name="connsiteY206" fmla="*/ 1427550 h 3107975"/>
                    <a:gd name="connsiteX207" fmla="*/ 11549 w 3107988"/>
                    <a:gd name="connsiteY207" fmla="*/ 1363665 h 3107975"/>
                    <a:gd name="connsiteX208" fmla="*/ 24232 w 3107988"/>
                    <a:gd name="connsiteY208" fmla="*/ 1365213 h 3107975"/>
                    <a:gd name="connsiteX209" fmla="*/ 17814 w 3107988"/>
                    <a:gd name="connsiteY209" fmla="*/ 1428581 h 3107975"/>
                    <a:gd name="connsiteX210" fmla="*/ 3083132 w 3107988"/>
                    <a:gd name="connsiteY210" fmla="*/ 1360236 h 3107975"/>
                    <a:gd name="connsiteX211" fmla="*/ 3073910 w 3107988"/>
                    <a:gd name="connsiteY211" fmla="*/ 1297222 h 3107975"/>
                    <a:gd name="connsiteX212" fmla="*/ 3086531 w 3107988"/>
                    <a:gd name="connsiteY212" fmla="*/ 1295112 h 3107975"/>
                    <a:gd name="connsiteX213" fmla="*/ 3095821 w 3107988"/>
                    <a:gd name="connsiteY213" fmla="*/ 1358648 h 3107975"/>
                    <a:gd name="connsiteX214" fmla="*/ 3083132 w 3107988"/>
                    <a:gd name="connsiteY214" fmla="*/ 1360236 h 3107975"/>
                    <a:gd name="connsiteX215" fmla="*/ 33243 w 3107988"/>
                    <a:gd name="connsiteY215" fmla="*/ 1302168 h 3107975"/>
                    <a:gd name="connsiteX216" fmla="*/ 20636 w 3107988"/>
                    <a:gd name="connsiteY216" fmla="*/ 1300097 h 3107975"/>
                    <a:gd name="connsiteX217" fmla="*/ 32371 w 3107988"/>
                    <a:gd name="connsiteY217" fmla="*/ 1236954 h 3107975"/>
                    <a:gd name="connsiteX218" fmla="*/ 44878 w 3107988"/>
                    <a:gd name="connsiteY218" fmla="*/ 1239550 h 3107975"/>
                    <a:gd name="connsiteX219" fmla="*/ 33243 w 3107988"/>
                    <a:gd name="connsiteY219" fmla="*/ 1302168 h 3107975"/>
                    <a:gd name="connsiteX220" fmla="*/ 3062059 w 3107988"/>
                    <a:gd name="connsiteY220" fmla="*/ 1234642 h 3107975"/>
                    <a:gd name="connsiteX221" fmla="*/ 3047648 w 3107988"/>
                    <a:gd name="connsiteY221" fmla="*/ 1172607 h 3107975"/>
                    <a:gd name="connsiteX222" fmla="*/ 3060042 w 3107988"/>
                    <a:gd name="connsiteY222" fmla="*/ 1169455 h 3107975"/>
                    <a:gd name="connsiteX223" fmla="*/ 3074567 w 3107988"/>
                    <a:gd name="connsiteY223" fmla="*/ 1232007 h 3107975"/>
                    <a:gd name="connsiteX224" fmla="*/ 3062059 w 3107988"/>
                    <a:gd name="connsiteY224" fmla="*/ 1234642 h 3107975"/>
                    <a:gd name="connsiteX225" fmla="*/ 59108 w 3107988"/>
                    <a:gd name="connsiteY225" fmla="*/ 1177467 h 3107975"/>
                    <a:gd name="connsiteX226" fmla="*/ 46700 w 3107988"/>
                    <a:gd name="connsiteY226" fmla="*/ 1174351 h 3107975"/>
                    <a:gd name="connsiteX227" fmla="*/ 63676 w 3107988"/>
                    <a:gd name="connsiteY227" fmla="*/ 1112273 h 3107975"/>
                    <a:gd name="connsiteX228" fmla="*/ 75935 w 3107988"/>
                    <a:gd name="connsiteY228" fmla="*/ 1115905 h 3107975"/>
                    <a:gd name="connsiteX229" fmla="*/ 59108 w 3107988"/>
                    <a:gd name="connsiteY229" fmla="*/ 1177467 h 3107975"/>
                    <a:gd name="connsiteX230" fmla="*/ 3030722 w 3107988"/>
                    <a:gd name="connsiteY230" fmla="*/ 1111359 h 3107975"/>
                    <a:gd name="connsiteX231" fmla="*/ 3011212 w 3107988"/>
                    <a:gd name="connsiteY231" fmla="*/ 1050853 h 3107975"/>
                    <a:gd name="connsiteX232" fmla="*/ 3023289 w 3107988"/>
                    <a:gd name="connsiteY232" fmla="*/ 1046684 h 3107975"/>
                    <a:gd name="connsiteX233" fmla="*/ 3042957 w 3107988"/>
                    <a:gd name="connsiteY233" fmla="*/ 1107695 h 3107975"/>
                    <a:gd name="connsiteX234" fmla="*/ 3030722 w 3107988"/>
                    <a:gd name="connsiteY234" fmla="*/ 1111359 h 3107975"/>
                    <a:gd name="connsiteX235" fmla="*/ 95308 w 3107988"/>
                    <a:gd name="connsiteY235" fmla="*/ 1055118 h 3107975"/>
                    <a:gd name="connsiteX236" fmla="*/ 83224 w 3107988"/>
                    <a:gd name="connsiteY236" fmla="*/ 1050980 h 3107975"/>
                    <a:gd name="connsiteX237" fmla="*/ 105294 w 3107988"/>
                    <a:gd name="connsiteY237" fmla="*/ 990564 h 3107975"/>
                    <a:gd name="connsiteX238" fmla="*/ 117204 w 3107988"/>
                    <a:gd name="connsiteY238" fmla="*/ 995203 h 3107975"/>
                    <a:gd name="connsiteX239" fmla="*/ 95308 w 3107988"/>
                    <a:gd name="connsiteY239" fmla="*/ 1055118 h 3107975"/>
                    <a:gd name="connsiteX240" fmla="*/ 2989233 w 3107988"/>
                    <a:gd name="connsiteY240" fmla="*/ 991199 h 3107975"/>
                    <a:gd name="connsiteX241" fmla="*/ 2964784 w 3107988"/>
                    <a:gd name="connsiteY241" fmla="*/ 932487 h 3107975"/>
                    <a:gd name="connsiteX242" fmla="*/ 2976476 w 3107988"/>
                    <a:gd name="connsiteY242" fmla="*/ 927332 h 3107975"/>
                    <a:gd name="connsiteX243" fmla="*/ 3001129 w 3107988"/>
                    <a:gd name="connsiteY243" fmla="*/ 986531 h 3107975"/>
                    <a:gd name="connsiteX244" fmla="*/ 2989233 w 3107988"/>
                    <a:gd name="connsiteY244" fmla="*/ 991199 h 3107975"/>
                    <a:gd name="connsiteX245" fmla="*/ 141571 w 3107988"/>
                    <a:gd name="connsiteY245" fmla="*/ 936260 h 3107975"/>
                    <a:gd name="connsiteX246" fmla="*/ 129861 w 3107988"/>
                    <a:gd name="connsiteY246" fmla="*/ 931132 h 3107975"/>
                    <a:gd name="connsiteX247" fmla="*/ 156875 w 3107988"/>
                    <a:gd name="connsiteY247" fmla="*/ 872790 h 3107975"/>
                    <a:gd name="connsiteX248" fmla="*/ 168358 w 3107988"/>
                    <a:gd name="connsiteY248" fmla="*/ 878396 h 3107975"/>
                    <a:gd name="connsiteX249" fmla="*/ 141571 w 3107988"/>
                    <a:gd name="connsiteY249" fmla="*/ 936260 h 3107975"/>
                    <a:gd name="connsiteX250" fmla="*/ 2937910 w 3107988"/>
                    <a:gd name="connsiteY250" fmla="*/ 874827 h 3107975"/>
                    <a:gd name="connsiteX251" fmla="*/ 2908658 w 3107988"/>
                    <a:gd name="connsiteY251" fmla="*/ 818324 h 3107975"/>
                    <a:gd name="connsiteX252" fmla="*/ 2919896 w 3107988"/>
                    <a:gd name="connsiteY252" fmla="*/ 812218 h 3107975"/>
                    <a:gd name="connsiteX253" fmla="*/ 2949376 w 3107988"/>
                    <a:gd name="connsiteY253" fmla="*/ 869192 h 3107975"/>
                    <a:gd name="connsiteX254" fmla="*/ 2937910 w 3107988"/>
                    <a:gd name="connsiteY254" fmla="*/ 874827 h 3107975"/>
                    <a:gd name="connsiteX255" fmla="*/ 197521 w 3107988"/>
                    <a:gd name="connsiteY255" fmla="*/ 821698 h 3107975"/>
                    <a:gd name="connsiteX256" fmla="*/ 186286 w 3107988"/>
                    <a:gd name="connsiteY256" fmla="*/ 815619 h 3107975"/>
                    <a:gd name="connsiteX257" fmla="*/ 218031 w 3107988"/>
                    <a:gd name="connsiteY257" fmla="*/ 759728 h 3107975"/>
                    <a:gd name="connsiteX258" fmla="*/ 229016 w 3107988"/>
                    <a:gd name="connsiteY258" fmla="*/ 766270 h 3107975"/>
                    <a:gd name="connsiteX259" fmla="*/ 197521 w 3107988"/>
                    <a:gd name="connsiteY259" fmla="*/ 821698 h 3107975"/>
                    <a:gd name="connsiteX260" fmla="*/ 2877094 w 3107988"/>
                    <a:gd name="connsiteY260" fmla="*/ 763075 h 3107975"/>
                    <a:gd name="connsiteX261" fmla="*/ 2843264 w 3107988"/>
                    <a:gd name="connsiteY261" fmla="*/ 709158 h 3107975"/>
                    <a:gd name="connsiteX262" fmla="*/ 2853959 w 3107988"/>
                    <a:gd name="connsiteY262" fmla="*/ 702143 h 3107975"/>
                    <a:gd name="connsiteX263" fmla="*/ 2888061 w 3107988"/>
                    <a:gd name="connsiteY263" fmla="*/ 756504 h 3107975"/>
                    <a:gd name="connsiteX264" fmla="*/ 2877094 w 3107988"/>
                    <a:gd name="connsiteY264" fmla="*/ 763075 h 3107975"/>
                    <a:gd name="connsiteX265" fmla="*/ 262769 w 3107988"/>
                    <a:gd name="connsiteY265" fmla="*/ 712203 h 3107975"/>
                    <a:gd name="connsiteX266" fmla="*/ 252058 w 3107988"/>
                    <a:gd name="connsiteY266" fmla="*/ 705213 h 3107975"/>
                    <a:gd name="connsiteX267" fmla="*/ 288297 w 3107988"/>
                    <a:gd name="connsiteY267" fmla="*/ 652150 h 3107975"/>
                    <a:gd name="connsiteX268" fmla="*/ 298709 w 3107988"/>
                    <a:gd name="connsiteY268" fmla="*/ 659578 h 3107975"/>
                    <a:gd name="connsiteX269" fmla="*/ 262769 w 3107988"/>
                    <a:gd name="connsiteY269" fmla="*/ 712203 h 3107975"/>
                    <a:gd name="connsiteX270" fmla="*/ 2807236 w 3107988"/>
                    <a:gd name="connsiteY270" fmla="*/ 656673 h 3107975"/>
                    <a:gd name="connsiteX271" fmla="*/ 2769078 w 3107988"/>
                    <a:gd name="connsiteY271" fmla="*/ 605713 h 3107975"/>
                    <a:gd name="connsiteX272" fmla="*/ 2779139 w 3107988"/>
                    <a:gd name="connsiteY272" fmla="*/ 597841 h 3107975"/>
                    <a:gd name="connsiteX273" fmla="*/ 2817614 w 3107988"/>
                    <a:gd name="connsiteY273" fmla="*/ 649225 h 3107975"/>
                    <a:gd name="connsiteX274" fmla="*/ 2807236 w 3107988"/>
                    <a:gd name="connsiteY274" fmla="*/ 656673 h 3107975"/>
                    <a:gd name="connsiteX275" fmla="*/ 336783 w 3107988"/>
                    <a:gd name="connsiteY275" fmla="*/ 608491 h 3107975"/>
                    <a:gd name="connsiteX276" fmla="*/ 326697 w 3107988"/>
                    <a:gd name="connsiteY276" fmla="*/ 600640 h 3107975"/>
                    <a:gd name="connsiteX277" fmla="*/ 367180 w 3107988"/>
                    <a:gd name="connsiteY277" fmla="*/ 550758 h 3107975"/>
                    <a:gd name="connsiteX278" fmla="*/ 376941 w 3107988"/>
                    <a:gd name="connsiteY278" fmla="*/ 559015 h 3107975"/>
                    <a:gd name="connsiteX279" fmla="*/ 336783 w 3107988"/>
                    <a:gd name="connsiteY279" fmla="*/ 608491 h 3107975"/>
                    <a:gd name="connsiteX280" fmla="*/ 2728813 w 3107988"/>
                    <a:gd name="connsiteY280" fmla="*/ 556357 h 3107975"/>
                    <a:gd name="connsiteX281" fmla="*/ 2686600 w 3107988"/>
                    <a:gd name="connsiteY281" fmla="*/ 508689 h 3107975"/>
                    <a:gd name="connsiteX282" fmla="*/ 2695981 w 3107988"/>
                    <a:gd name="connsiteY282" fmla="*/ 500020 h 3107975"/>
                    <a:gd name="connsiteX283" fmla="*/ 2738557 w 3107988"/>
                    <a:gd name="connsiteY283" fmla="*/ 548080 h 3107975"/>
                    <a:gd name="connsiteX284" fmla="*/ 2728813 w 3107988"/>
                    <a:gd name="connsiteY284" fmla="*/ 556357 h 3107975"/>
                    <a:gd name="connsiteX285" fmla="*/ 419082 w 3107988"/>
                    <a:gd name="connsiteY285" fmla="*/ 511239 h 3107975"/>
                    <a:gd name="connsiteX286" fmla="*/ 409670 w 3107988"/>
                    <a:gd name="connsiteY286" fmla="*/ 502587 h 3107975"/>
                    <a:gd name="connsiteX287" fmla="*/ 454097 w 3107988"/>
                    <a:gd name="connsiteY287" fmla="*/ 456207 h 3107975"/>
                    <a:gd name="connsiteX288" fmla="*/ 463136 w 3107988"/>
                    <a:gd name="connsiteY288" fmla="*/ 465232 h 3107975"/>
                    <a:gd name="connsiteX289" fmla="*/ 419082 w 3107988"/>
                    <a:gd name="connsiteY289" fmla="*/ 511239 h 3107975"/>
                    <a:gd name="connsiteX290" fmla="*/ 2642437 w 3107988"/>
                    <a:gd name="connsiteY290" fmla="*/ 462801 h 3107975"/>
                    <a:gd name="connsiteX291" fmla="*/ 2596440 w 3107988"/>
                    <a:gd name="connsiteY291" fmla="*/ 418747 h 3107975"/>
                    <a:gd name="connsiteX292" fmla="*/ 2605073 w 3107988"/>
                    <a:gd name="connsiteY292" fmla="*/ 409334 h 3107975"/>
                    <a:gd name="connsiteX293" fmla="*/ 2651478 w 3107988"/>
                    <a:gd name="connsiteY293" fmla="*/ 453751 h 3107975"/>
                    <a:gd name="connsiteX294" fmla="*/ 2642437 w 3107988"/>
                    <a:gd name="connsiteY294" fmla="*/ 462801 h 3107975"/>
                    <a:gd name="connsiteX295" fmla="*/ 509050 w 3107988"/>
                    <a:gd name="connsiteY295" fmla="*/ 421088 h 3107975"/>
                    <a:gd name="connsiteX296" fmla="*/ 500387 w 3107988"/>
                    <a:gd name="connsiteY296" fmla="*/ 411693 h 3107975"/>
                    <a:gd name="connsiteX297" fmla="*/ 548447 w 3107988"/>
                    <a:gd name="connsiteY297" fmla="*/ 369126 h 3107975"/>
                    <a:gd name="connsiteX298" fmla="*/ 556735 w 3107988"/>
                    <a:gd name="connsiteY298" fmla="*/ 378869 h 3107975"/>
                    <a:gd name="connsiteX299" fmla="*/ 509050 w 3107988"/>
                    <a:gd name="connsiteY299" fmla="*/ 421088 h 3107975"/>
                    <a:gd name="connsiteX300" fmla="*/ 2548607 w 3107988"/>
                    <a:gd name="connsiteY300" fmla="*/ 376619 h 3107975"/>
                    <a:gd name="connsiteX301" fmla="*/ 2499142 w 3107988"/>
                    <a:gd name="connsiteY301" fmla="*/ 336486 h 3107975"/>
                    <a:gd name="connsiteX302" fmla="*/ 2506982 w 3107988"/>
                    <a:gd name="connsiteY302" fmla="*/ 326393 h 3107975"/>
                    <a:gd name="connsiteX303" fmla="*/ 2556877 w 3107988"/>
                    <a:gd name="connsiteY303" fmla="*/ 366858 h 3107975"/>
                    <a:gd name="connsiteX304" fmla="*/ 2548607 w 3107988"/>
                    <a:gd name="connsiteY304" fmla="*/ 376619 h 3107975"/>
                    <a:gd name="connsiteX305" fmla="*/ 606105 w 3107988"/>
                    <a:gd name="connsiteY305" fmla="*/ 338650 h 3107975"/>
                    <a:gd name="connsiteX306" fmla="*/ 598240 w 3107988"/>
                    <a:gd name="connsiteY306" fmla="*/ 328576 h 3107975"/>
                    <a:gd name="connsiteX307" fmla="*/ 649633 w 3107988"/>
                    <a:gd name="connsiteY307" fmla="*/ 290112 h 3107975"/>
                    <a:gd name="connsiteX308" fmla="*/ 657072 w 3107988"/>
                    <a:gd name="connsiteY308" fmla="*/ 300499 h 3107975"/>
                    <a:gd name="connsiteX309" fmla="*/ 606105 w 3107988"/>
                    <a:gd name="connsiteY309" fmla="*/ 338650 h 3107975"/>
                    <a:gd name="connsiteX310" fmla="*/ 2448046 w 3107988"/>
                    <a:gd name="connsiteY310" fmla="*/ 298426 h 3107975"/>
                    <a:gd name="connsiteX311" fmla="*/ 2395387 w 3107988"/>
                    <a:gd name="connsiteY311" fmla="*/ 262493 h 3107975"/>
                    <a:gd name="connsiteX312" fmla="*/ 2402388 w 3107988"/>
                    <a:gd name="connsiteY312" fmla="*/ 251789 h 3107975"/>
                    <a:gd name="connsiteX313" fmla="*/ 2455456 w 3107988"/>
                    <a:gd name="connsiteY313" fmla="*/ 288021 h 3107975"/>
                    <a:gd name="connsiteX314" fmla="*/ 2448046 w 3107988"/>
                    <a:gd name="connsiteY314" fmla="*/ 298426 h 3107975"/>
                    <a:gd name="connsiteX315" fmla="*/ 709577 w 3107988"/>
                    <a:gd name="connsiteY315" fmla="*/ 264487 h 3107975"/>
                    <a:gd name="connsiteX316" fmla="*/ 702562 w 3107988"/>
                    <a:gd name="connsiteY316" fmla="*/ 253801 h 3107975"/>
                    <a:gd name="connsiteX317" fmla="*/ 756925 w 3107988"/>
                    <a:gd name="connsiteY317" fmla="*/ 219706 h 3107975"/>
                    <a:gd name="connsiteX318" fmla="*/ 763492 w 3107988"/>
                    <a:gd name="connsiteY318" fmla="*/ 230673 h 3107975"/>
                    <a:gd name="connsiteX319" fmla="*/ 709577 w 3107988"/>
                    <a:gd name="connsiteY319" fmla="*/ 264487 h 3107975"/>
                    <a:gd name="connsiteX320" fmla="*/ 2341300 w 3107988"/>
                    <a:gd name="connsiteY320" fmla="*/ 228763 h 3107975"/>
                    <a:gd name="connsiteX321" fmla="*/ 2285876 w 3107988"/>
                    <a:gd name="connsiteY321" fmla="*/ 197292 h 3107975"/>
                    <a:gd name="connsiteX322" fmla="*/ 2291926 w 3107988"/>
                    <a:gd name="connsiteY322" fmla="*/ 186044 h 3107975"/>
                    <a:gd name="connsiteX323" fmla="*/ 2347848 w 3107988"/>
                    <a:gd name="connsiteY323" fmla="*/ 217775 h 3107975"/>
                    <a:gd name="connsiteX324" fmla="*/ 2341300 w 3107988"/>
                    <a:gd name="connsiteY324" fmla="*/ 228763 h 3107975"/>
                    <a:gd name="connsiteX325" fmla="*/ 818768 w 3107988"/>
                    <a:gd name="connsiteY325" fmla="*/ 199120 h 3107975"/>
                    <a:gd name="connsiteX326" fmla="*/ 812650 w 3107988"/>
                    <a:gd name="connsiteY326" fmla="*/ 187890 h 3107975"/>
                    <a:gd name="connsiteX327" fmla="*/ 869635 w 3107988"/>
                    <a:gd name="connsiteY327" fmla="*/ 158411 h 3107975"/>
                    <a:gd name="connsiteX328" fmla="*/ 875278 w 3107988"/>
                    <a:gd name="connsiteY328" fmla="*/ 169883 h 3107975"/>
                    <a:gd name="connsiteX329" fmla="*/ 818768 w 3107988"/>
                    <a:gd name="connsiteY329" fmla="*/ 199120 h 3107975"/>
                    <a:gd name="connsiteX330" fmla="*/ 2229160 w 3107988"/>
                    <a:gd name="connsiteY330" fmla="*/ 168143 h 3107975"/>
                    <a:gd name="connsiteX331" fmla="*/ 2171289 w 3107988"/>
                    <a:gd name="connsiteY331" fmla="*/ 141369 h 3107975"/>
                    <a:gd name="connsiteX332" fmla="*/ 2176410 w 3107988"/>
                    <a:gd name="connsiteY332" fmla="*/ 129659 h 3107975"/>
                    <a:gd name="connsiteX333" fmla="*/ 2234780 w 3107988"/>
                    <a:gd name="connsiteY333" fmla="*/ 156657 h 3107975"/>
                    <a:gd name="connsiteX334" fmla="*/ 2229160 w 3107988"/>
                    <a:gd name="connsiteY334" fmla="*/ 168143 h 3107975"/>
                    <a:gd name="connsiteX335" fmla="*/ 932949 w 3107988"/>
                    <a:gd name="connsiteY335" fmla="*/ 143010 h 3107975"/>
                    <a:gd name="connsiteX336" fmla="*/ 927781 w 3107988"/>
                    <a:gd name="connsiteY336" fmla="*/ 131313 h 3107975"/>
                    <a:gd name="connsiteX337" fmla="*/ 961860 w 3107988"/>
                    <a:gd name="connsiteY337" fmla="*/ 116782 h 3107975"/>
                    <a:gd name="connsiteX338" fmla="*/ 987113 w 3107988"/>
                    <a:gd name="connsiteY338" fmla="*/ 106635 h 3107975"/>
                    <a:gd name="connsiteX339" fmla="*/ 991770 w 3107988"/>
                    <a:gd name="connsiteY339" fmla="*/ 118538 h 3107975"/>
                    <a:gd name="connsiteX340" fmla="*/ 966729 w 3107988"/>
                    <a:gd name="connsiteY340" fmla="*/ 128596 h 3107975"/>
                    <a:gd name="connsiteX341" fmla="*/ 932949 w 3107988"/>
                    <a:gd name="connsiteY341" fmla="*/ 143010 h 3107975"/>
                    <a:gd name="connsiteX342" fmla="*/ 2112331 w 3107988"/>
                    <a:gd name="connsiteY342" fmla="*/ 117034 h 3107975"/>
                    <a:gd name="connsiteX343" fmla="*/ 2052511 w 3107988"/>
                    <a:gd name="connsiteY343" fmla="*/ 95190 h 3107975"/>
                    <a:gd name="connsiteX344" fmla="*/ 2056635 w 3107988"/>
                    <a:gd name="connsiteY344" fmla="*/ 83095 h 3107975"/>
                    <a:gd name="connsiteX345" fmla="*/ 2116976 w 3107988"/>
                    <a:gd name="connsiteY345" fmla="*/ 105120 h 3107975"/>
                    <a:gd name="connsiteX346" fmla="*/ 2112331 w 3107988"/>
                    <a:gd name="connsiteY346" fmla="*/ 117034 h 3107975"/>
                    <a:gd name="connsiteX347" fmla="*/ 1051540 w 3107988"/>
                    <a:gd name="connsiteY347" fmla="*/ 96543 h 3107975"/>
                    <a:gd name="connsiteX348" fmla="*/ 1047370 w 3107988"/>
                    <a:gd name="connsiteY348" fmla="*/ 84459 h 3107975"/>
                    <a:gd name="connsiteX349" fmla="*/ 1108513 w 3107988"/>
                    <a:gd name="connsiteY349" fmla="*/ 64805 h 3107975"/>
                    <a:gd name="connsiteX350" fmla="*/ 1112159 w 3107988"/>
                    <a:gd name="connsiteY350" fmla="*/ 77050 h 3107975"/>
                    <a:gd name="connsiteX351" fmla="*/ 1051540 w 3107988"/>
                    <a:gd name="connsiteY351" fmla="*/ 96543 h 3107975"/>
                    <a:gd name="connsiteX352" fmla="*/ 1991808 w 3107988"/>
                    <a:gd name="connsiteY352" fmla="*/ 75858 h 3107975"/>
                    <a:gd name="connsiteX353" fmla="*/ 1930334 w 3107988"/>
                    <a:gd name="connsiteY353" fmla="*/ 59067 h 3107975"/>
                    <a:gd name="connsiteX354" fmla="*/ 1933461 w 3107988"/>
                    <a:gd name="connsiteY354" fmla="*/ 46673 h 3107975"/>
                    <a:gd name="connsiteX355" fmla="*/ 1995433 w 3107988"/>
                    <a:gd name="connsiteY355" fmla="*/ 63599 h 3107975"/>
                    <a:gd name="connsiteX356" fmla="*/ 1991808 w 3107988"/>
                    <a:gd name="connsiteY356" fmla="*/ 75858 h 3107975"/>
                    <a:gd name="connsiteX357" fmla="*/ 1173549 w 3107988"/>
                    <a:gd name="connsiteY357" fmla="*/ 60098 h 3107975"/>
                    <a:gd name="connsiteX358" fmla="*/ 1170404 w 3107988"/>
                    <a:gd name="connsiteY358" fmla="*/ 47708 h 3107975"/>
                    <a:gd name="connsiteX359" fmla="*/ 1232970 w 3107988"/>
                    <a:gd name="connsiteY359" fmla="*/ 33207 h 3107975"/>
                    <a:gd name="connsiteX360" fmla="*/ 1235592 w 3107988"/>
                    <a:gd name="connsiteY360" fmla="*/ 45715 h 3107975"/>
                    <a:gd name="connsiteX361" fmla="*/ 1173549 w 3107988"/>
                    <a:gd name="connsiteY361" fmla="*/ 60098 h 3107975"/>
                    <a:gd name="connsiteX362" fmla="*/ 1868225 w 3107988"/>
                    <a:gd name="connsiteY362" fmla="*/ 44849 h 3107975"/>
                    <a:gd name="connsiteX363" fmla="*/ 1805596 w 3107988"/>
                    <a:gd name="connsiteY363" fmla="*/ 33225 h 3107975"/>
                    <a:gd name="connsiteX364" fmla="*/ 1807658 w 3107988"/>
                    <a:gd name="connsiteY364" fmla="*/ 20611 h 3107975"/>
                    <a:gd name="connsiteX365" fmla="*/ 1870831 w 3107988"/>
                    <a:gd name="connsiteY365" fmla="*/ 32334 h 3107975"/>
                    <a:gd name="connsiteX366" fmla="*/ 1868225 w 3107988"/>
                    <a:gd name="connsiteY366" fmla="*/ 44849 h 3107975"/>
                    <a:gd name="connsiteX367" fmla="*/ 1298169 w 3107988"/>
                    <a:gd name="connsiteY367" fmla="*/ 33918 h 3107975"/>
                    <a:gd name="connsiteX368" fmla="*/ 1296071 w 3107988"/>
                    <a:gd name="connsiteY368" fmla="*/ 21311 h 3107975"/>
                    <a:gd name="connsiteX369" fmla="*/ 1359611 w 3107988"/>
                    <a:gd name="connsiteY369" fmla="*/ 12046 h 3107975"/>
                    <a:gd name="connsiteX370" fmla="*/ 1361183 w 3107988"/>
                    <a:gd name="connsiteY370" fmla="*/ 24728 h 3107975"/>
                    <a:gd name="connsiteX371" fmla="*/ 1298169 w 3107988"/>
                    <a:gd name="connsiteY371" fmla="*/ 33918 h 3107975"/>
                    <a:gd name="connsiteX372" fmla="*/ 1742536 w 3107988"/>
                    <a:gd name="connsiteY372" fmla="*/ 24200 h 3107975"/>
                    <a:gd name="connsiteX373" fmla="*/ 1679136 w 3107988"/>
                    <a:gd name="connsiteY373" fmla="*/ 17790 h 3107975"/>
                    <a:gd name="connsiteX374" fmla="*/ 1680156 w 3107988"/>
                    <a:gd name="connsiteY374" fmla="*/ 5051 h 3107975"/>
                    <a:gd name="connsiteX375" fmla="*/ 1744077 w 3107988"/>
                    <a:gd name="connsiteY375" fmla="*/ 11511 h 3107975"/>
                    <a:gd name="connsiteX376" fmla="*/ 1742536 w 3107988"/>
                    <a:gd name="connsiteY376" fmla="*/ 24200 h 3107975"/>
                    <a:gd name="connsiteX377" fmla="*/ 1424540 w 3107988"/>
                    <a:gd name="connsiteY377" fmla="*/ 18145 h 3107975"/>
                    <a:gd name="connsiteX378" fmla="*/ 1423498 w 3107988"/>
                    <a:gd name="connsiteY378" fmla="*/ 5406 h 3107975"/>
                    <a:gd name="connsiteX379" fmla="*/ 1487555 w 3107988"/>
                    <a:gd name="connsiteY379" fmla="*/ 1396 h 3107975"/>
                    <a:gd name="connsiteX380" fmla="*/ 1488098 w 3107988"/>
                    <a:gd name="connsiteY380" fmla="*/ 14166 h 3107975"/>
                    <a:gd name="connsiteX381" fmla="*/ 1424540 w 3107988"/>
                    <a:gd name="connsiteY381" fmla="*/ 18145 h 3107975"/>
                    <a:gd name="connsiteX382" fmla="*/ 1615510 w 3107988"/>
                    <a:gd name="connsiteY382" fmla="*/ 13987 h 3107975"/>
                    <a:gd name="connsiteX383" fmla="*/ 1553991 w 3107988"/>
                    <a:gd name="connsiteY383" fmla="*/ 12782 h 3107975"/>
                    <a:gd name="connsiteX384" fmla="*/ 1551793 w 3107988"/>
                    <a:gd name="connsiteY384" fmla="*/ 12784 h 3107975"/>
                    <a:gd name="connsiteX385" fmla="*/ 1551793 w 3107988"/>
                    <a:gd name="connsiteY385" fmla="*/ 2 h 3107975"/>
                    <a:gd name="connsiteX386" fmla="*/ 1553968 w 3107988"/>
                    <a:gd name="connsiteY386" fmla="*/ 0 h 3107975"/>
                    <a:gd name="connsiteX387" fmla="*/ 1616009 w 3107988"/>
                    <a:gd name="connsiteY387" fmla="*/ 1217 h 3107975"/>
                    <a:gd name="connsiteX388" fmla="*/ 1615510 w 3107988"/>
                    <a:gd name="connsiteY388" fmla="*/ 13987 h 31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3107988" h="3107975">
                      <a:moveTo>
                        <a:pt x="1554875" y="3107976"/>
                      </a:moveTo>
                      <a:lnTo>
                        <a:pt x="1553991" y="3107976"/>
                      </a:lnTo>
                      <a:cubicBezTo>
                        <a:pt x="1532941" y="3107976"/>
                        <a:pt x="1511664" y="3107568"/>
                        <a:pt x="1490704" y="3106729"/>
                      </a:cubicBezTo>
                      <a:lnTo>
                        <a:pt x="1491203" y="3093950"/>
                      </a:lnTo>
                      <a:cubicBezTo>
                        <a:pt x="1511981" y="3094788"/>
                        <a:pt x="1533122" y="3095196"/>
                        <a:pt x="1553991" y="3095196"/>
                      </a:cubicBezTo>
                      <a:lnTo>
                        <a:pt x="1554875" y="3107976"/>
                      </a:lnTo>
                      <a:close/>
                      <a:moveTo>
                        <a:pt x="1619090" y="3106639"/>
                      </a:moveTo>
                      <a:lnTo>
                        <a:pt x="1618569" y="3093859"/>
                      </a:lnTo>
                      <a:cubicBezTo>
                        <a:pt x="1639687" y="3092998"/>
                        <a:pt x="1661077" y="3091684"/>
                        <a:pt x="1682150" y="3089939"/>
                      </a:cubicBezTo>
                      <a:lnTo>
                        <a:pt x="1683192" y="3102696"/>
                      </a:lnTo>
                      <a:cubicBezTo>
                        <a:pt x="1661961" y="3104441"/>
                        <a:pt x="1640390" y="3105778"/>
                        <a:pt x="1619090" y="3106639"/>
                      </a:cubicBezTo>
                      <a:close/>
                      <a:moveTo>
                        <a:pt x="1426602" y="3102832"/>
                      </a:moveTo>
                      <a:cubicBezTo>
                        <a:pt x="1405323" y="3101110"/>
                        <a:pt x="1383827" y="3098912"/>
                        <a:pt x="1362731" y="3096329"/>
                      </a:cubicBezTo>
                      <a:lnTo>
                        <a:pt x="1364279" y="3083640"/>
                      </a:lnTo>
                      <a:cubicBezTo>
                        <a:pt x="1385213" y="3086200"/>
                        <a:pt x="1406522" y="3088376"/>
                        <a:pt x="1427622" y="3090098"/>
                      </a:cubicBezTo>
                      <a:lnTo>
                        <a:pt x="1426602" y="3102832"/>
                      </a:lnTo>
                      <a:close/>
                      <a:moveTo>
                        <a:pt x="1747068" y="3096102"/>
                      </a:moveTo>
                      <a:lnTo>
                        <a:pt x="1745505" y="3083413"/>
                      </a:lnTo>
                      <a:cubicBezTo>
                        <a:pt x="1766419" y="3080830"/>
                        <a:pt x="1787605" y="3077748"/>
                        <a:pt x="1808451" y="3074304"/>
                      </a:cubicBezTo>
                      <a:lnTo>
                        <a:pt x="1810558" y="3086903"/>
                      </a:lnTo>
                      <a:cubicBezTo>
                        <a:pt x="1789531" y="3090392"/>
                        <a:pt x="1768164" y="3093497"/>
                        <a:pt x="1747068" y="3096102"/>
                      </a:cubicBezTo>
                      <a:close/>
                      <a:moveTo>
                        <a:pt x="1299179" y="3087197"/>
                      </a:moveTo>
                      <a:cubicBezTo>
                        <a:pt x="1278095" y="3083708"/>
                        <a:pt x="1256861" y="3079742"/>
                        <a:pt x="1236065" y="3075437"/>
                      </a:cubicBezTo>
                      <a:lnTo>
                        <a:pt x="1238662" y="3062907"/>
                      </a:lnTo>
                      <a:cubicBezTo>
                        <a:pt x="1259297" y="3067212"/>
                        <a:pt x="1280357" y="3071132"/>
                        <a:pt x="1301253" y="3074576"/>
                      </a:cubicBezTo>
                      <a:lnTo>
                        <a:pt x="1299179" y="3087197"/>
                      </a:lnTo>
                      <a:close/>
                      <a:moveTo>
                        <a:pt x="1873618" y="3075075"/>
                      </a:moveTo>
                      <a:lnTo>
                        <a:pt x="1870990" y="3062567"/>
                      </a:lnTo>
                      <a:cubicBezTo>
                        <a:pt x="1891678" y="3058239"/>
                        <a:pt x="1912547" y="3053435"/>
                        <a:pt x="1933008" y="3048247"/>
                      </a:cubicBezTo>
                      <a:lnTo>
                        <a:pt x="1936135" y="3060641"/>
                      </a:lnTo>
                      <a:cubicBezTo>
                        <a:pt x="1915492" y="3065875"/>
                        <a:pt x="1894465" y="3070724"/>
                        <a:pt x="1873618" y="3075075"/>
                      </a:cubicBezTo>
                      <a:close/>
                      <a:moveTo>
                        <a:pt x="1173463" y="3061049"/>
                      </a:moveTo>
                      <a:cubicBezTo>
                        <a:pt x="1152802" y="3055860"/>
                        <a:pt x="1131970" y="3050150"/>
                        <a:pt x="1111522" y="3044077"/>
                      </a:cubicBezTo>
                      <a:lnTo>
                        <a:pt x="1115168" y="3031819"/>
                      </a:lnTo>
                      <a:cubicBezTo>
                        <a:pt x="1135441" y="3037846"/>
                        <a:pt x="1156099" y="3043488"/>
                        <a:pt x="1176585" y="3048654"/>
                      </a:cubicBezTo>
                      <a:lnTo>
                        <a:pt x="1173463" y="3061049"/>
                      </a:lnTo>
                      <a:close/>
                      <a:moveTo>
                        <a:pt x="1998016" y="3043624"/>
                      </a:moveTo>
                      <a:lnTo>
                        <a:pt x="1994368" y="3031366"/>
                      </a:lnTo>
                      <a:cubicBezTo>
                        <a:pt x="2014625" y="3025338"/>
                        <a:pt x="2035041" y="3018812"/>
                        <a:pt x="2054981" y="3011947"/>
                      </a:cubicBezTo>
                      <a:lnTo>
                        <a:pt x="2059127" y="3024047"/>
                      </a:lnTo>
                      <a:cubicBezTo>
                        <a:pt x="2039006" y="3030958"/>
                        <a:pt x="2018455" y="3037551"/>
                        <a:pt x="1998016" y="3043624"/>
                      </a:cubicBezTo>
                      <a:close/>
                      <a:moveTo>
                        <a:pt x="1050355" y="3024545"/>
                      </a:moveTo>
                      <a:cubicBezTo>
                        <a:pt x="1030120" y="3017612"/>
                        <a:pt x="1009772" y="3010179"/>
                        <a:pt x="989898" y="3002430"/>
                      </a:cubicBezTo>
                      <a:lnTo>
                        <a:pt x="994541" y="2990511"/>
                      </a:lnTo>
                      <a:cubicBezTo>
                        <a:pt x="1014252" y="2998193"/>
                        <a:pt x="1034425" y="3005580"/>
                        <a:pt x="1054497" y="3012445"/>
                      </a:cubicBezTo>
                      <a:lnTo>
                        <a:pt x="1050355" y="3024545"/>
                      </a:lnTo>
                      <a:close/>
                      <a:moveTo>
                        <a:pt x="2119400" y="3001932"/>
                      </a:moveTo>
                      <a:lnTo>
                        <a:pt x="2114755" y="2990013"/>
                      </a:lnTo>
                      <a:cubicBezTo>
                        <a:pt x="2134446" y="2982331"/>
                        <a:pt x="2154205" y="2974129"/>
                        <a:pt x="2173532" y="2965632"/>
                      </a:cubicBezTo>
                      <a:lnTo>
                        <a:pt x="2178676" y="2977324"/>
                      </a:lnTo>
                      <a:cubicBezTo>
                        <a:pt x="2159189" y="2985889"/>
                        <a:pt x="2139249" y="2994160"/>
                        <a:pt x="2119400" y="3001932"/>
                      </a:cubicBezTo>
                      <a:close/>
                      <a:moveTo>
                        <a:pt x="930416" y="2977800"/>
                      </a:moveTo>
                      <a:cubicBezTo>
                        <a:pt x="910818" y="2969212"/>
                        <a:pt x="891168" y="2960103"/>
                        <a:pt x="872044" y="2950745"/>
                      </a:cubicBezTo>
                      <a:lnTo>
                        <a:pt x="877661" y="2939257"/>
                      </a:lnTo>
                      <a:cubicBezTo>
                        <a:pt x="896636" y="2948547"/>
                        <a:pt x="916109" y="2957565"/>
                        <a:pt x="935557" y="2966108"/>
                      </a:cubicBezTo>
                      <a:lnTo>
                        <a:pt x="930416" y="2977800"/>
                      </a:lnTo>
                      <a:close/>
                      <a:moveTo>
                        <a:pt x="2236887" y="2950292"/>
                      </a:moveTo>
                      <a:lnTo>
                        <a:pt x="2231268" y="2938804"/>
                      </a:lnTo>
                      <a:cubicBezTo>
                        <a:pt x="2250301" y="2929468"/>
                        <a:pt x="2269335" y="2919657"/>
                        <a:pt x="2287847" y="2909596"/>
                      </a:cubicBezTo>
                      <a:lnTo>
                        <a:pt x="2293942" y="2920835"/>
                      </a:lnTo>
                      <a:cubicBezTo>
                        <a:pt x="2275271" y="2930964"/>
                        <a:pt x="2256079" y="2940866"/>
                        <a:pt x="2236887" y="2950292"/>
                      </a:cubicBezTo>
                      <a:close/>
                      <a:moveTo>
                        <a:pt x="814860" y="2921288"/>
                      </a:moveTo>
                      <a:cubicBezTo>
                        <a:pt x="796035" y="2911069"/>
                        <a:pt x="777223" y="2900374"/>
                        <a:pt x="758974" y="2889475"/>
                      </a:cubicBezTo>
                      <a:lnTo>
                        <a:pt x="765515" y="2878508"/>
                      </a:lnTo>
                      <a:cubicBezTo>
                        <a:pt x="783629" y="2889317"/>
                        <a:pt x="802277" y="2899921"/>
                        <a:pt x="820953" y="2910049"/>
                      </a:cubicBezTo>
                      <a:lnTo>
                        <a:pt x="814860" y="2921288"/>
                      </a:lnTo>
                      <a:close/>
                      <a:moveTo>
                        <a:pt x="2349774" y="2889067"/>
                      </a:moveTo>
                      <a:lnTo>
                        <a:pt x="2343203" y="2878100"/>
                      </a:lnTo>
                      <a:cubicBezTo>
                        <a:pt x="2361398" y="2867224"/>
                        <a:pt x="2379571" y="2855872"/>
                        <a:pt x="2397177" y="2844316"/>
                      </a:cubicBezTo>
                      <a:lnTo>
                        <a:pt x="2404201" y="2855011"/>
                      </a:lnTo>
                      <a:cubicBezTo>
                        <a:pt x="2386414" y="2866658"/>
                        <a:pt x="2368105" y="2878100"/>
                        <a:pt x="2349774" y="2889067"/>
                      </a:cubicBezTo>
                      <a:close/>
                      <a:moveTo>
                        <a:pt x="704447" y="2855419"/>
                      </a:moveTo>
                      <a:cubicBezTo>
                        <a:pt x="686560" y="2843727"/>
                        <a:pt x="668721" y="2831513"/>
                        <a:pt x="651393" y="2819119"/>
                      </a:cubicBezTo>
                      <a:lnTo>
                        <a:pt x="658832" y="2808718"/>
                      </a:lnTo>
                      <a:cubicBezTo>
                        <a:pt x="676008" y="2821022"/>
                        <a:pt x="693709" y="2833122"/>
                        <a:pt x="711435" y="2844724"/>
                      </a:cubicBezTo>
                      <a:lnTo>
                        <a:pt x="704447" y="2855419"/>
                      </a:lnTo>
                      <a:close/>
                      <a:moveTo>
                        <a:pt x="2457155" y="2818734"/>
                      </a:moveTo>
                      <a:lnTo>
                        <a:pt x="2449723" y="2808333"/>
                      </a:lnTo>
                      <a:cubicBezTo>
                        <a:pt x="2466830" y="2796097"/>
                        <a:pt x="2484006" y="2783272"/>
                        <a:pt x="2500751" y="2770221"/>
                      </a:cubicBezTo>
                      <a:lnTo>
                        <a:pt x="2508613" y="2780304"/>
                      </a:lnTo>
                      <a:cubicBezTo>
                        <a:pt x="2491733" y="2793469"/>
                        <a:pt x="2474421" y="2806407"/>
                        <a:pt x="2457155" y="2818734"/>
                      </a:cubicBezTo>
                      <a:close/>
                      <a:moveTo>
                        <a:pt x="599901" y="2780689"/>
                      </a:moveTo>
                      <a:cubicBezTo>
                        <a:pt x="583135" y="2767638"/>
                        <a:pt x="566359" y="2753997"/>
                        <a:pt x="550044" y="2740175"/>
                      </a:cubicBezTo>
                      <a:lnTo>
                        <a:pt x="558308" y="2730432"/>
                      </a:lnTo>
                      <a:cubicBezTo>
                        <a:pt x="574487" y="2744140"/>
                        <a:pt x="591127" y="2757645"/>
                        <a:pt x="607766" y="2770606"/>
                      </a:cubicBezTo>
                      <a:lnTo>
                        <a:pt x="599901" y="2780689"/>
                      </a:lnTo>
                      <a:close/>
                      <a:moveTo>
                        <a:pt x="2558418" y="2739790"/>
                      </a:moveTo>
                      <a:lnTo>
                        <a:pt x="2550170" y="2730046"/>
                      </a:lnTo>
                      <a:cubicBezTo>
                        <a:pt x="2566326" y="2716338"/>
                        <a:pt x="2582391" y="2702131"/>
                        <a:pt x="2597890" y="2687855"/>
                      </a:cubicBezTo>
                      <a:lnTo>
                        <a:pt x="2606546" y="2697259"/>
                      </a:lnTo>
                      <a:cubicBezTo>
                        <a:pt x="2590911" y="2711647"/>
                        <a:pt x="2574710" y="2725968"/>
                        <a:pt x="2558418" y="2739790"/>
                      </a:cubicBezTo>
                      <a:close/>
                      <a:moveTo>
                        <a:pt x="501896" y="2697644"/>
                      </a:moveTo>
                      <a:cubicBezTo>
                        <a:pt x="486155" y="2683165"/>
                        <a:pt x="470563" y="2668210"/>
                        <a:pt x="455559" y="2653187"/>
                      </a:cubicBezTo>
                      <a:lnTo>
                        <a:pt x="464597" y="2644146"/>
                      </a:lnTo>
                      <a:cubicBezTo>
                        <a:pt x="479478" y="2659033"/>
                        <a:pt x="494945" y="2673875"/>
                        <a:pt x="510561" y="2688241"/>
                      </a:cubicBezTo>
                      <a:lnTo>
                        <a:pt x="501896" y="2697644"/>
                      </a:lnTo>
                      <a:close/>
                      <a:moveTo>
                        <a:pt x="2652906" y="2652779"/>
                      </a:moveTo>
                      <a:lnTo>
                        <a:pt x="2643865" y="2643739"/>
                      </a:lnTo>
                      <a:cubicBezTo>
                        <a:pt x="2658820" y="2628784"/>
                        <a:pt x="2673639" y="2613330"/>
                        <a:pt x="2687959" y="2597786"/>
                      </a:cubicBezTo>
                      <a:lnTo>
                        <a:pt x="2697385" y="2606442"/>
                      </a:lnTo>
                      <a:cubicBezTo>
                        <a:pt x="2682929" y="2622122"/>
                        <a:pt x="2667974" y="2637711"/>
                        <a:pt x="2652906" y="2652779"/>
                      </a:cubicBezTo>
                      <a:close/>
                      <a:moveTo>
                        <a:pt x="411068" y="2606895"/>
                      </a:moveTo>
                      <a:cubicBezTo>
                        <a:pt x="396611" y="2591215"/>
                        <a:pt x="382307" y="2575036"/>
                        <a:pt x="368537" y="2558813"/>
                      </a:cubicBezTo>
                      <a:lnTo>
                        <a:pt x="378298" y="2550542"/>
                      </a:lnTo>
                      <a:cubicBezTo>
                        <a:pt x="391941" y="2566630"/>
                        <a:pt x="406124" y="2582672"/>
                        <a:pt x="420453" y="2598239"/>
                      </a:cubicBezTo>
                      <a:lnTo>
                        <a:pt x="411068" y="2606895"/>
                      </a:lnTo>
                      <a:close/>
                      <a:moveTo>
                        <a:pt x="2739916" y="2558314"/>
                      </a:moveTo>
                      <a:lnTo>
                        <a:pt x="2730150" y="2550044"/>
                      </a:lnTo>
                      <a:cubicBezTo>
                        <a:pt x="2743836" y="2533910"/>
                        <a:pt x="2757341" y="2517279"/>
                        <a:pt x="2770347" y="2500602"/>
                      </a:cubicBezTo>
                      <a:lnTo>
                        <a:pt x="2780431" y="2508464"/>
                      </a:lnTo>
                      <a:cubicBezTo>
                        <a:pt x="2767311" y="2525277"/>
                        <a:pt x="2753693" y="2542045"/>
                        <a:pt x="2739916" y="2558314"/>
                      </a:cubicBezTo>
                      <a:close/>
                      <a:moveTo>
                        <a:pt x="328032" y="2509031"/>
                      </a:moveTo>
                      <a:cubicBezTo>
                        <a:pt x="314937" y="2492241"/>
                        <a:pt x="302003" y="2474952"/>
                        <a:pt x="289620" y="2457640"/>
                      </a:cubicBezTo>
                      <a:lnTo>
                        <a:pt x="300007" y="2450208"/>
                      </a:lnTo>
                      <a:cubicBezTo>
                        <a:pt x="312302" y="2467361"/>
                        <a:pt x="325122" y="2484514"/>
                        <a:pt x="338117" y="2501168"/>
                      </a:cubicBezTo>
                      <a:lnTo>
                        <a:pt x="328032" y="2509031"/>
                      </a:lnTo>
                      <a:close/>
                      <a:moveTo>
                        <a:pt x="2818837" y="2457006"/>
                      </a:moveTo>
                      <a:lnTo>
                        <a:pt x="2808460" y="2449574"/>
                      </a:lnTo>
                      <a:cubicBezTo>
                        <a:pt x="2820763" y="2432330"/>
                        <a:pt x="2832886" y="2414656"/>
                        <a:pt x="2844442" y="2397005"/>
                      </a:cubicBezTo>
                      <a:lnTo>
                        <a:pt x="2855137" y="2404006"/>
                      </a:lnTo>
                      <a:cubicBezTo>
                        <a:pt x="2843468" y="2421794"/>
                        <a:pt x="2831277" y="2439626"/>
                        <a:pt x="2818837" y="2457006"/>
                      </a:cubicBezTo>
                      <a:close/>
                      <a:moveTo>
                        <a:pt x="253357" y="2404732"/>
                      </a:moveTo>
                      <a:cubicBezTo>
                        <a:pt x="241572" y="2386740"/>
                        <a:pt x="230125" y="2368455"/>
                        <a:pt x="219316" y="2350373"/>
                      </a:cubicBezTo>
                      <a:lnTo>
                        <a:pt x="230301" y="2343824"/>
                      </a:lnTo>
                      <a:cubicBezTo>
                        <a:pt x="241012" y="2361747"/>
                        <a:pt x="252360" y="2379897"/>
                        <a:pt x="264043" y="2397707"/>
                      </a:cubicBezTo>
                      <a:lnTo>
                        <a:pt x="253357" y="2404732"/>
                      </a:lnTo>
                      <a:close/>
                      <a:moveTo>
                        <a:pt x="2889171" y="2349534"/>
                      </a:moveTo>
                      <a:lnTo>
                        <a:pt x="2878227" y="2342986"/>
                      </a:lnTo>
                      <a:cubicBezTo>
                        <a:pt x="2888967" y="2324972"/>
                        <a:pt x="2899594" y="2306346"/>
                        <a:pt x="2909745" y="2287630"/>
                      </a:cubicBezTo>
                      <a:lnTo>
                        <a:pt x="2920984" y="2293725"/>
                      </a:lnTo>
                      <a:cubicBezTo>
                        <a:pt x="2910742" y="2312600"/>
                        <a:pt x="2900047" y="2331385"/>
                        <a:pt x="2889171" y="2349534"/>
                      </a:cubicBezTo>
                      <a:close/>
                      <a:moveTo>
                        <a:pt x="187546" y="2294677"/>
                      </a:moveTo>
                      <a:cubicBezTo>
                        <a:pt x="177336" y="2275893"/>
                        <a:pt x="167436" y="2256746"/>
                        <a:pt x="158123" y="2237735"/>
                      </a:cubicBezTo>
                      <a:lnTo>
                        <a:pt x="169607" y="2232115"/>
                      </a:lnTo>
                      <a:cubicBezTo>
                        <a:pt x="178845" y="2250968"/>
                        <a:pt x="188656" y="2269956"/>
                        <a:pt x="198780" y="2288582"/>
                      </a:cubicBezTo>
                      <a:lnTo>
                        <a:pt x="187546" y="2294677"/>
                      </a:lnTo>
                      <a:close/>
                      <a:moveTo>
                        <a:pt x="2950441" y="2236625"/>
                      </a:moveTo>
                      <a:lnTo>
                        <a:pt x="2938953" y="2231028"/>
                      </a:lnTo>
                      <a:cubicBezTo>
                        <a:pt x="2948334" y="2211813"/>
                        <a:pt x="2957352" y="2192372"/>
                        <a:pt x="2965758" y="2173225"/>
                      </a:cubicBezTo>
                      <a:lnTo>
                        <a:pt x="2977473" y="2178368"/>
                      </a:lnTo>
                      <a:cubicBezTo>
                        <a:pt x="2968999" y="2197674"/>
                        <a:pt x="2959890" y="2217274"/>
                        <a:pt x="2950441" y="2236625"/>
                      </a:cubicBezTo>
                      <a:close/>
                      <a:moveTo>
                        <a:pt x="131084" y="2179660"/>
                      </a:moveTo>
                      <a:cubicBezTo>
                        <a:pt x="122546" y="2160264"/>
                        <a:pt x="114283" y="2140369"/>
                        <a:pt x="106493" y="2120520"/>
                      </a:cubicBezTo>
                      <a:lnTo>
                        <a:pt x="118402" y="2115852"/>
                      </a:lnTo>
                      <a:cubicBezTo>
                        <a:pt x="126118" y="2135543"/>
                        <a:pt x="134318" y="2155256"/>
                        <a:pt x="142795" y="2174494"/>
                      </a:cubicBezTo>
                      <a:lnTo>
                        <a:pt x="131084" y="2179660"/>
                      </a:lnTo>
                      <a:close/>
                      <a:moveTo>
                        <a:pt x="3002081" y="2119024"/>
                      </a:moveTo>
                      <a:lnTo>
                        <a:pt x="2990162" y="2114380"/>
                      </a:lnTo>
                      <a:cubicBezTo>
                        <a:pt x="2997821" y="2094757"/>
                        <a:pt x="3005208" y="2074613"/>
                        <a:pt x="3012096" y="2054560"/>
                      </a:cubicBezTo>
                      <a:lnTo>
                        <a:pt x="3024173" y="2058729"/>
                      </a:lnTo>
                      <a:cubicBezTo>
                        <a:pt x="3017240" y="2078941"/>
                        <a:pt x="3009807" y="2099221"/>
                        <a:pt x="3002081" y="2119024"/>
                      </a:cubicBezTo>
                      <a:close/>
                      <a:moveTo>
                        <a:pt x="84337" y="2060247"/>
                      </a:moveTo>
                      <a:cubicBezTo>
                        <a:pt x="77358" y="2039990"/>
                        <a:pt x="70744" y="2019416"/>
                        <a:pt x="64689" y="1999113"/>
                      </a:cubicBezTo>
                      <a:lnTo>
                        <a:pt x="76948" y="1995465"/>
                      </a:lnTo>
                      <a:cubicBezTo>
                        <a:pt x="82952" y="2015586"/>
                        <a:pt x="89505" y="2036002"/>
                        <a:pt x="96421" y="2056078"/>
                      </a:cubicBezTo>
                      <a:lnTo>
                        <a:pt x="84337" y="2060247"/>
                      </a:lnTo>
                      <a:close/>
                      <a:moveTo>
                        <a:pt x="3043773" y="1997527"/>
                      </a:moveTo>
                      <a:lnTo>
                        <a:pt x="3031515" y="1993879"/>
                      </a:lnTo>
                      <a:cubicBezTo>
                        <a:pt x="3037542" y="1973599"/>
                        <a:pt x="3043229" y="1952934"/>
                        <a:pt x="3048396" y="1932473"/>
                      </a:cubicBezTo>
                      <a:lnTo>
                        <a:pt x="3060790" y="1935600"/>
                      </a:lnTo>
                      <a:cubicBezTo>
                        <a:pt x="3055578" y="1956242"/>
                        <a:pt x="3049846" y="1977089"/>
                        <a:pt x="3043773" y="1997527"/>
                      </a:cubicBezTo>
                      <a:close/>
                      <a:moveTo>
                        <a:pt x="47622" y="1937209"/>
                      </a:moveTo>
                      <a:cubicBezTo>
                        <a:pt x="42343" y="1916453"/>
                        <a:pt x="37473" y="1895403"/>
                        <a:pt x="33130" y="1874647"/>
                      </a:cubicBezTo>
                      <a:lnTo>
                        <a:pt x="45637" y="1872019"/>
                      </a:lnTo>
                      <a:cubicBezTo>
                        <a:pt x="49945" y="1892593"/>
                        <a:pt x="54787" y="1913462"/>
                        <a:pt x="60005" y="1934059"/>
                      </a:cubicBezTo>
                      <a:lnTo>
                        <a:pt x="47622" y="1937209"/>
                      </a:lnTo>
                      <a:close/>
                      <a:moveTo>
                        <a:pt x="3075224" y="1872993"/>
                      </a:moveTo>
                      <a:lnTo>
                        <a:pt x="3062716" y="1870387"/>
                      </a:lnTo>
                      <a:cubicBezTo>
                        <a:pt x="3067021" y="1849768"/>
                        <a:pt x="3070941" y="1828695"/>
                        <a:pt x="3074408" y="1807758"/>
                      </a:cubicBezTo>
                      <a:lnTo>
                        <a:pt x="3087029" y="1809843"/>
                      </a:lnTo>
                      <a:cubicBezTo>
                        <a:pt x="3083540" y="1830961"/>
                        <a:pt x="3079552" y="1852192"/>
                        <a:pt x="3075224" y="1872993"/>
                      </a:cubicBezTo>
                      <a:close/>
                      <a:moveTo>
                        <a:pt x="21247" y="1811542"/>
                      </a:moveTo>
                      <a:cubicBezTo>
                        <a:pt x="17751" y="1790628"/>
                        <a:pt x="14644" y="1769238"/>
                        <a:pt x="11998" y="1748006"/>
                      </a:cubicBezTo>
                      <a:lnTo>
                        <a:pt x="24680" y="1746420"/>
                      </a:lnTo>
                      <a:cubicBezTo>
                        <a:pt x="27302" y="1767493"/>
                        <a:pt x="30397" y="1788679"/>
                        <a:pt x="33855" y="1809435"/>
                      </a:cubicBezTo>
                      <a:lnTo>
                        <a:pt x="21247" y="1811542"/>
                      </a:lnTo>
                      <a:close/>
                      <a:moveTo>
                        <a:pt x="3096206" y="1746239"/>
                      </a:moveTo>
                      <a:lnTo>
                        <a:pt x="3083540" y="1744676"/>
                      </a:lnTo>
                      <a:cubicBezTo>
                        <a:pt x="3086100" y="1723784"/>
                        <a:pt x="3088275" y="1702462"/>
                        <a:pt x="3090020" y="1681298"/>
                      </a:cubicBezTo>
                      <a:lnTo>
                        <a:pt x="3102754" y="1682341"/>
                      </a:lnTo>
                      <a:cubicBezTo>
                        <a:pt x="3101010" y="1703686"/>
                        <a:pt x="3098812" y="1725189"/>
                        <a:pt x="3096206" y="1746239"/>
                      </a:cubicBezTo>
                      <a:close/>
                      <a:moveTo>
                        <a:pt x="5379" y="1684154"/>
                      </a:moveTo>
                      <a:cubicBezTo>
                        <a:pt x="3632" y="1663103"/>
                        <a:pt x="2284" y="1641532"/>
                        <a:pt x="1373" y="1620051"/>
                      </a:cubicBezTo>
                      <a:lnTo>
                        <a:pt x="14155" y="1619507"/>
                      </a:lnTo>
                      <a:cubicBezTo>
                        <a:pt x="15041" y="1640830"/>
                        <a:pt x="16378" y="1662219"/>
                        <a:pt x="18111" y="1683088"/>
                      </a:cubicBezTo>
                      <a:lnTo>
                        <a:pt x="5379" y="1684154"/>
                      </a:lnTo>
                      <a:close/>
                      <a:moveTo>
                        <a:pt x="3106674" y="1618193"/>
                      </a:moveTo>
                      <a:lnTo>
                        <a:pt x="3093895" y="1617672"/>
                      </a:lnTo>
                      <a:cubicBezTo>
                        <a:pt x="3094756" y="1596554"/>
                        <a:pt x="3095209" y="1575119"/>
                        <a:pt x="3095209" y="1554000"/>
                      </a:cubicBezTo>
                      <a:lnTo>
                        <a:pt x="3095209" y="1550805"/>
                      </a:lnTo>
                      <a:lnTo>
                        <a:pt x="3107989" y="1550805"/>
                      </a:lnTo>
                      <a:lnTo>
                        <a:pt x="3107989" y="1554000"/>
                      </a:lnTo>
                      <a:cubicBezTo>
                        <a:pt x="3107989" y="1575300"/>
                        <a:pt x="3107536" y="1596894"/>
                        <a:pt x="3106674" y="1618193"/>
                      </a:cubicBezTo>
                      <a:close/>
                      <a:moveTo>
                        <a:pt x="12796" y="1555858"/>
                      </a:moveTo>
                      <a:lnTo>
                        <a:pt x="14" y="1555858"/>
                      </a:lnTo>
                      <a:lnTo>
                        <a:pt x="0" y="1554114"/>
                      </a:lnTo>
                      <a:cubicBezTo>
                        <a:pt x="0" y="1533313"/>
                        <a:pt x="412" y="1512330"/>
                        <a:pt x="1224" y="1491643"/>
                      </a:cubicBezTo>
                      <a:lnTo>
                        <a:pt x="14006" y="1492164"/>
                      </a:lnTo>
                      <a:cubicBezTo>
                        <a:pt x="13194" y="1512670"/>
                        <a:pt x="12782" y="1533494"/>
                        <a:pt x="12782" y="1554000"/>
                      </a:cubicBezTo>
                      <a:lnTo>
                        <a:pt x="12796" y="1555858"/>
                      </a:lnTo>
                      <a:close/>
                      <a:moveTo>
                        <a:pt x="3093759" y="1487134"/>
                      </a:moveTo>
                      <a:cubicBezTo>
                        <a:pt x="3092875" y="1466034"/>
                        <a:pt x="3091515" y="1444650"/>
                        <a:pt x="3089748" y="1423582"/>
                      </a:cubicBezTo>
                      <a:lnTo>
                        <a:pt x="3102483" y="1422515"/>
                      </a:lnTo>
                      <a:cubicBezTo>
                        <a:pt x="3104272" y="1443755"/>
                        <a:pt x="3105632" y="1465315"/>
                        <a:pt x="3106538" y="1486590"/>
                      </a:cubicBezTo>
                      <a:lnTo>
                        <a:pt x="3093759" y="1487134"/>
                      </a:lnTo>
                      <a:close/>
                      <a:moveTo>
                        <a:pt x="17814" y="1428581"/>
                      </a:moveTo>
                      <a:lnTo>
                        <a:pt x="5082" y="1427550"/>
                      </a:lnTo>
                      <a:cubicBezTo>
                        <a:pt x="6804" y="1406218"/>
                        <a:pt x="8977" y="1384726"/>
                        <a:pt x="11549" y="1363665"/>
                      </a:cubicBezTo>
                      <a:lnTo>
                        <a:pt x="24232" y="1365213"/>
                      </a:lnTo>
                      <a:cubicBezTo>
                        <a:pt x="21682" y="1386104"/>
                        <a:pt x="19523" y="1407422"/>
                        <a:pt x="17814" y="1428581"/>
                      </a:cubicBezTo>
                      <a:close/>
                      <a:moveTo>
                        <a:pt x="3083132" y="1360236"/>
                      </a:moveTo>
                      <a:cubicBezTo>
                        <a:pt x="3080526" y="1339377"/>
                        <a:pt x="3077422" y="1318175"/>
                        <a:pt x="3073910" y="1297222"/>
                      </a:cubicBezTo>
                      <a:lnTo>
                        <a:pt x="3086531" y="1295112"/>
                      </a:lnTo>
                      <a:cubicBezTo>
                        <a:pt x="3090066" y="1316237"/>
                        <a:pt x="3093192" y="1337614"/>
                        <a:pt x="3095821" y="1358648"/>
                      </a:cubicBezTo>
                      <a:lnTo>
                        <a:pt x="3083132" y="1360236"/>
                      </a:lnTo>
                      <a:close/>
                      <a:moveTo>
                        <a:pt x="33243" y="1302168"/>
                      </a:moveTo>
                      <a:lnTo>
                        <a:pt x="20636" y="1300097"/>
                      </a:lnTo>
                      <a:cubicBezTo>
                        <a:pt x="24107" y="1278991"/>
                        <a:pt x="28050" y="1257748"/>
                        <a:pt x="32371" y="1236954"/>
                      </a:cubicBezTo>
                      <a:lnTo>
                        <a:pt x="44878" y="1239550"/>
                      </a:lnTo>
                      <a:cubicBezTo>
                        <a:pt x="40607" y="1260172"/>
                        <a:pt x="36687" y="1281241"/>
                        <a:pt x="33243" y="1302168"/>
                      </a:cubicBezTo>
                      <a:close/>
                      <a:moveTo>
                        <a:pt x="3062059" y="1234642"/>
                      </a:moveTo>
                      <a:cubicBezTo>
                        <a:pt x="3057708" y="1213977"/>
                        <a:pt x="3052882" y="1193104"/>
                        <a:pt x="3047648" y="1172607"/>
                      </a:cubicBezTo>
                      <a:lnTo>
                        <a:pt x="3060042" y="1169455"/>
                      </a:lnTo>
                      <a:cubicBezTo>
                        <a:pt x="3065299" y="1190120"/>
                        <a:pt x="3070194" y="1211168"/>
                        <a:pt x="3074567" y="1232007"/>
                      </a:cubicBezTo>
                      <a:lnTo>
                        <a:pt x="3062059" y="1234642"/>
                      </a:lnTo>
                      <a:close/>
                      <a:moveTo>
                        <a:pt x="59108" y="1177467"/>
                      </a:moveTo>
                      <a:lnTo>
                        <a:pt x="46700" y="1174351"/>
                      </a:lnTo>
                      <a:cubicBezTo>
                        <a:pt x="51943" y="1153476"/>
                        <a:pt x="57660" y="1132589"/>
                        <a:pt x="63676" y="1112273"/>
                      </a:cubicBezTo>
                      <a:lnTo>
                        <a:pt x="75935" y="1115905"/>
                      </a:lnTo>
                      <a:cubicBezTo>
                        <a:pt x="69969" y="1136051"/>
                        <a:pt x="64302" y="1156763"/>
                        <a:pt x="59108" y="1177467"/>
                      </a:cubicBezTo>
                      <a:close/>
                      <a:moveTo>
                        <a:pt x="3030722" y="1111359"/>
                      </a:moveTo>
                      <a:cubicBezTo>
                        <a:pt x="3024649" y="1091168"/>
                        <a:pt x="3018101" y="1070811"/>
                        <a:pt x="3011212" y="1050853"/>
                      </a:cubicBezTo>
                      <a:lnTo>
                        <a:pt x="3023289" y="1046684"/>
                      </a:lnTo>
                      <a:cubicBezTo>
                        <a:pt x="3030246" y="1066807"/>
                        <a:pt x="3036862" y="1087332"/>
                        <a:pt x="3042957" y="1107695"/>
                      </a:cubicBezTo>
                      <a:lnTo>
                        <a:pt x="3030722" y="1111359"/>
                      </a:lnTo>
                      <a:close/>
                      <a:moveTo>
                        <a:pt x="95308" y="1055118"/>
                      </a:moveTo>
                      <a:lnTo>
                        <a:pt x="83224" y="1050980"/>
                      </a:lnTo>
                      <a:cubicBezTo>
                        <a:pt x="90151" y="1030725"/>
                        <a:pt x="97579" y="1010400"/>
                        <a:pt x="105294" y="990564"/>
                      </a:cubicBezTo>
                      <a:lnTo>
                        <a:pt x="117204" y="995203"/>
                      </a:lnTo>
                      <a:cubicBezTo>
                        <a:pt x="109552" y="1014873"/>
                        <a:pt x="102187" y="1035028"/>
                        <a:pt x="95308" y="1055118"/>
                      </a:cubicBezTo>
                      <a:close/>
                      <a:moveTo>
                        <a:pt x="2989233" y="991199"/>
                      </a:moveTo>
                      <a:cubicBezTo>
                        <a:pt x="2981552" y="971576"/>
                        <a:pt x="2973326" y="951824"/>
                        <a:pt x="2964784" y="932487"/>
                      </a:cubicBezTo>
                      <a:lnTo>
                        <a:pt x="2976476" y="927332"/>
                      </a:lnTo>
                      <a:cubicBezTo>
                        <a:pt x="2985064" y="946824"/>
                        <a:pt x="2993380" y="966745"/>
                        <a:pt x="3001129" y="986531"/>
                      </a:cubicBezTo>
                      <a:lnTo>
                        <a:pt x="2989233" y="991199"/>
                      </a:lnTo>
                      <a:close/>
                      <a:moveTo>
                        <a:pt x="141571" y="936260"/>
                      </a:moveTo>
                      <a:lnTo>
                        <a:pt x="129861" y="931132"/>
                      </a:lnTo>
                      <a:cubicBezTo>
                        <a:pt x="138374" y="911704"/>
                        <a:pt x="147462" y="892075"/>
                        <a:pt x="156875" y="872790"/>
                      </a:cubicBezTo>
                      <a:lnTo>
                        <a:pt x="168358" y="878396"/>
                      </a:lnTo>
                      <a:cubicBezTo>
                        <a:pt x="159023" y="897527"/>
                        <a:pt x="150009" y="916995"/>
                        <a:pt x="141571" y="936260"/>
                      </a:cubicBezTo>
                      <a:close/>
                      <a:moveTo>
                        <a:pt x="2937910" y="874827"/>
                      </a:moveTo>
                      <a:cubicBezTo>
                        <a:pt x="2928688" y="856067"/>
                        <a:pt x="2918854" y="837059"/>
                        <a:pt x="2908658" y="818324"/>
                      </a:cubicBezTo>
                      <a:lnTo>
                        <a:pt x="2919896" y="812218"/>
                      </a:lnTo>
                      <a:cubicBezTo>
                        <a:pt x="2930161" y="831109"/>
                        <a:pt x="2940086" y="850276"/>
                        <a:pt x="2949376" y="869192"/>
                      </a:cubicBezTo>
                      <a:lnTo>
                        <a:pt x="2937910" y="874827"/>
                      </a:lnTo>
                      <a:close/>
                      <a:moveTo>
                        <a:pt x="197521" y="821698"/>
                      </a:moveTo>
                      <a:lnTo>
                        <a:pt x="186286" y="815619"/>
                      </a:lnTo>
                      <a:cubicBezTo>
                        <a:pt x="196372" y="796957"/>
                        <a:pt x="207058" y="778150"/>
                        <a:pt x="218031" y="759728"/>
                      </a:cubicBezTo>
                      <a:lnTo>
                        <a:pt x="229016" y="766270"/>
                      </a:lnTo>
                      <a:cubicBezTo>
                        <a:pt x="218129" y="784542"/>
                        <a:pt x="207531" y="803193"/>
                        <a:pt x="197521" y="821698"/>
                      </a:cubicBezTo>
                      <a:close/>
                      <a:moveTo>
                        <a:pt x="2877094" y="763075"/>
                      </a:moveTo>
                      <a:cubicBezTo>
                        <a:pt x="2866195" y="744894"/>
                        <a:pt x="2854820" y="726753"/>
                        <a:pt x="2843264" y="709158"/>
                      </a:cubicBezTo>
                      <a:lnTo>
                        <a:pt x="2853959" y="702143"/>
                      </a:lnTo>
                      <a:cubicBezTo>
                        <a:pt x="2865606" y="719885"/>
                        <a:pt x="2877071" y="738175"/>
                        <a:pt x="2888061" y="756504"/>
                      </a:cubicBezTo>
                      <a:lnTo>
                        <a:pt x="2877094" y="763075"/>
                      </a:lnTo>
                      <a:close/>
                      <a:moveTo>
                        <a:pt x="262769" y="712203"/>
                      </a:moveTo>
                      <a:lnTo>
                        <a:pt x="252058" y="705213"/>
                      </a:lnTo>
                      <a:cubicBezTo>
                        <a:pt x="263692" y="687396"/>
                        <a:pt x="275889" y="669543"/>
                        <a:pt x="288297" y="652150"/>
                      </a:cubicBezTo>
                      <a:lnTo>
                        <a:pt x="298709" y="659578"/>
                      </a:lnTo>
                      <a:cubicBezTo>
                        <a:pt x="286400" y="676824"/>
                        <a:pt x="274305" y="694529"/>
                        <a:pt x="262769" y="712203"/>
                      </a:cubicBezTo>
                      <a:close/>
                      <a:moveTo>
                        <a:pt x="2807236" y="656673"/>
                      </a:moveTo>
                      <a:cubicBezTo>
                        <a:pt x="2794977" y="639577"/>
                        <a:pt x="2782153" y="622433"/>
                        <a:pt x="2769078" y="605713"/>
                      </a:cubicBezTo>
                      <a:lnTo>
                        <a:pt x="2779139" y="597841"/>
                      </a:lnTo>
                      <a:cubicBezTo>
                        <a:pt x="2792327" y="614697"/>
                        <a:pt x="2805265" y="631986"/>
                        <a:pt x="2817614" y="649225"/>
                      </a:cubicBezTo>
                      <a:lnTo>
                        <a:pt x="2807236" y="656673"/>
                      </a:lnTo>
                      <a:close/>
                      <a:moveTo>
                        <a:pt x="336783" y="608491"/>
                      </a:moveTo>
                      <a:lnTo>
                        <a:pt x="326697" y="600640"/>
                      </a:lnTo>
                      <a:cubicBezTo>
                        <a:pt x="339767" y="583847"/>
                        <a:pt x="353385" y="567064"/>
                        <a:pt x="367180" y="550758"/>
                      </a:cubicBezTo>
                      <a:lnTo>
                        <a:pt x="376941" y="559015"/>
                      </a:lnTo>
                      <a:cubicBezTo>
                        <a:pt x="363260" y="575185"/>
                        <a:pt x="349753" y="591832"/>
                        <a:pt x="336783" y="608491"/>
                      </a:cubicBezTo>
                      <a:close/>
                      <a:moveTo>
                        <a:pt x="2728813" y="556357"/>
                      </a:moveTo>
                      <a:cubicBezTo>
                        <a:pt x="2715195" y="540335"/>
                        <a:pt x="2700988" y="524302"/>
                        <a:pt x="2686600" y="508689"/>
                      </a:cubicBezTo>
                      <a:lnTo>
                        <a:pt x="2695981" y="500020"/>
                      </a:lnTo>
                      <a:cubicBezTo>
                        <a:pt x="2710505" y="515755"/>
                        <a:pt x="2724848" y="531926"/>
                        <a:pt x="2738557" y="548080"/>
                      </a:cubicBezTo>
                      <a:lnTo>
                        <a:pt x="2728813" y="556357"/>
                      </a:lnTo>
                      <a:close/>
                      <a:moveTo>
                        <a:pt x="419082" y="511239"/>
                      </a:moveTo>
                      <a:lnTo>
                        <a:pt x="409670" y="502587"/>
                      </a:lnTo>
                      <a:cubicBezTo>
                        <a:pt x="424026" y="486962"/>
                        <a:pt x="438979" y="471359"/>
                        <a:pt x="454097" y="456207"/>
                      </a:cubicBezTo>
                      <a:lnTo>
                        <a:pt x="463136" y="465232"/>
                      </a:lnTo>
                      <a:cubicBezTo>
                        <a:pt x="448156" y="480262"/>
                        <a:pt x="433326" y="495740"/>
                        <a:pt x="419082" y="511239"/>
                      </a:cubicBezTo>
                      <a:close/>
                      <a:moveTo>
                        <a:pt x="2642437" y="462801"/>
                      </a:moveTo>
                      <a:cubicBezTo>
                        <a:pt x="2627528" y="447905"/>
                        <a:pt x="2612029" y="433083"/>
                        <a:pt x="2596440" y="418747"/>
                      </a:cubicBezTo>
                      <a:lnTo>
                        <a:pt x="2605073" y="409334"/>
                      </a:lnTo>
                      <a:cubicBezTo>
                        <a:pt x="2620821" y="423791"/>
                        <a:pt x="2636410" y="438732"/>
                        <a:pt x="2651478" y="453751"/>
                      </a:cubicBezTo>
                      <a:lnTo>
                        <a:pt x="2642437" y="462801"/>
                      </a:lnTo>
                      <a:close/>
                      <a:moveTo>
                        <a:pt x="509050" y="421088"/>
                      </a:moveTo>
                      <a:lnTo>
                        <a:pt x="500387" y="411693"/>
                      </a:lnTo>
                      <a:cubicBezTo>
                        <a:pt x="515990" y="397298"/>
                        <a:pt x="532157" y="382975"/>
                        <a:pt x="548447" y="369126"/>
                      </a:cubicBezTo>
                      <a:lnTo>
                        <a:pt x="556735" y="378869"/>
                      </a:lnTo>
                      <a:cubicBezTo>
                        <a:pt x="540568" y="392605"/>
                        <a:pt x="524528" y="406810"/>
                        <a:pt x="509050" y="421088"/>
                      </a:cubicBezTo>
                      <a:close/>
                      <a:moveTo>
                        <a:pt x="2548607" y="376619"/>
                      </a:moveTo>
                      <a:cubicBezTo>
                        <a:pt x="2532496" y="362986"/>
                        <a:pt x="2515864" y="349481"/>
                        <a:pt x="2499142" y="336486"/>
                      </a:cubicBezTo>
                      <a:lnTo>
                        <a:pt x="2506982" y="326393"/>
                      </a:lnTo>
                      <a:cubicBezTo>
                        <a:pt x="2523840" y="339497"/>
                        <a:pt x="2540631" y="353111"/>
                        <a:pt x="2556877" y="366858"/>
                      </a:cubicBezTo>
                      <a:lnTo>
                        <a:pt x="2548607" y="376619"/>
                      </a:lnTo>
                      <a:close/>
                      <a:moveTo>
                        <a:pt x="606105" y="338650"/>
                      </a:moveTo>
                      <a:lnTo>
                        <a:pt x="598240" y="328576"/>
                      </a:lnTo>
                      <a:cubicBezTo>
                        <a:pt x="615042" y="315458"/>
                        <a:pt x="632330" y="302518"/>
                        <a:pt x="649633" y="290112"/>
                      </a:cubicBezTo>
                      <a:lnTo>
                        <a:pt x="657072" y="300499"/>
                      </a:lnTo>
                      <a:cubicBezTo>
                        <a:pt x="639921" y="312803"/>
                        <a:pt x="622771" y="325639"/>
                        <a:pt x="606105" y="338650"/>
                      </a:cubicBezTo>
                      <a:close/>
                      <a:moveTo>
                        <a:pt x="2448046" y="298426"/>
                      </a:moveTo>
                      <a:cubicBezTo>
                        <a:pt x="2430871" y="286183"/>
                        <a:pt x="2413151" y="274092"/>
                        <a:pt x="2395387" y="262493"/>
                      </a:cubicBezTo>
                      <a:lnTo>
                        <a:pt x="2402388" y="251789"/>
                      </a:lnTo>
                      <a:cubicBezTo>
                        <a:pt x="2420289" y="263485"/>
                        <a:pt x="2438144" y="275676"/>
                        <a:pt x="2455456" y="288021"/>
                      </a:cubicBezTo>
                      <a:lnTo>
                        <a:pt x="2448046" y="298426"/>
                      </a:lnTo>
                      <a:close/>
                      <a:moveTo>
                        <a:pt x="709577" y="264487"/>
                      </a:moveTo>
                      <a:lnTo>
                        <a:pt x="702562" y="253801"/>
                      </a:lnTo>
                      <a:cubicBezTo>
                        <a:pt x="720388" y="242111"/>
                        <a:pt x="738676" y="230639"/>
                        <a:pt x="756925" y="219706"/>
                      </a:cubicBezTo>
                      <a:lnTo>
                        <a:pt x="763492" y="230673"/>
                      </a:lnTo>
                      <a:cubicBezTo>
                        <a:pt x="745392" y="241515"/>
                        <a:pt x="727253" y="252892"/>
                        <a:pt x="709577" y="264487"/>
                      </a:cubicBezTo>
                      <a:close/>
                      <a:moveTo>
                        <a:pt x="2341300" y="228763"/>
                      </a:moveTo>
                      <a:cubicBezTo>
                        <a:pt x="2323150" y="217952"/>
                        <a:pt x="2304501" y="207364"/>
                        <a:pt x="2285876" y="197292"/>
                      </a:cubicBezTo>
                      <a:lnTo>
                        <a:pt x="2291926" y="186044"/>
                      </a:lnTo>
                      <a:cubicBezTo>
                        <a:pt x="2310733" y="196202"/>
                        <a:pt x="2329540" y="206879"/>
                        <a:pt x="2347848" y="217775"/>
                      </a:cubicBezTo>
                      <a:lnTo>
                        <a:pt x="2341300" y="228763"/>
                      </a:lnTo>
                      <a:close/>
                      <a:moveTo>
                        <a:pt x="818768" y="199120"/>
                      </a:moveTo>
                      <a:lnTo>
                        <a:pt x="812650" y="187890"/>
                      </a:lnTo>
                      <a:cubicBezTo>
                        <a:pt x="831337" y="177732"/>
                        <a:pt x="850500" y="167815"/>
                        <a:pt x="869635" y="158411"/>
                      </a:cubicBezTo>
                      <a:lnTo>
                        <a:pt x="875278" y="169883"/>
                      </a:lnTo>
                      <a:cubicBezTo>
                        <a:pt x="856303" y="179212"/>
                        <a:pt x="837292" y="189048"/>
                        <a:pt x="818768" y="199120"/>
                      </a:cubicBezTo>
                      <a:close/>
                      <a:moveTo>
                        <a:pt x="2229160" y="168143"/>
                      </a:moveTo>
                      <a:cubicBezTo>
                        <a:pt x="2210127" y="158860"/>
                        <a:pt x="2190663" y="149848"/>
                        <a:pt x="2171289" y="141369"/>
                      </a:cubicBezTo>
                      <a:lnTo>
                        <a:pt x="2176410" y="129659"/>
                      </a:lnTo>
                      <a:cubicBezTo>
                        <a:pt x="2195942" y="138206"/>
                        <a:pt x="2215588" y="147292"/>
                        <a:pt x="2234780" y="156657"/>
                      </a:cubicBezTo>
                      <a:lnTo>
                        <a:pt x="2229160" y="168143"/>
                      </a:lnTo>
                      <a:close/>
                      <a:moveTo>
                        <a:pt x="932949" y="143010"/>
                      </a:moveTo>
                      <a:lnTo>
                        <a:pt x="927781" y="131313"/>
                      </a:lnTo>
                      <a:cubicBezTo>
                        <a:pt x="939065" y="126340"/>
                        <a:pt x="950424" y="121495"/>
                        <a:pt x="961860" y="116782"/>
                      </a:cubicBezTo>
                      <a:cubicBezTo>
                        <a:pt x="970237" y="113327"/>
                        <a:pt x="978650" y="109944"/>
                        <a:pt x="987113" y="106635"/>
                      </a:cubicBezTo>
                      <a:lnTo>
                        <a:pt x="991770" y="118538"/>
                      </a:lnTo>
                      <a:cubicBezTo>
                        <a:pt x="983368" y="121821"/>
                        <a:pt x="975029" y="125173"/>
                        <a:pt x="966729" y="128596"/>
                      </a:cubicBezTo>
                      <a:cubicBezTo>
                        <a:pt x="955395" y="133273"/>
                        <a:pt x="944136" y="138079"/>
                        <a:pt x="932949" y="143010"/>
                      </a:cubicBezTo>
                      <a:close/>
                      <a:moveTo>
                        <a:pt x="2112331" y="117034"/>
                      </a:moveTo>
                      <a:cubicBezTo>
                        <a:pt x="2092640" y="109366"/>
                        <a:pt x="2072496" y="102020"/>
                        <a:pt x="2052511" y="95190"/>
                      </a:cubicBezTo>
                      <a:lnTo>
                        <a:pt x="2056635" y="83095"/>
                      </a:lnTo>
                      <a:cubicBezTo>
                        <a:pt x="2076801" y="89979"/>
                        <a:pt x="2097104" y="97388"/>
                        <a:pt x="2116976" y="105120"/>
                      </a:cubicBezTo>
                      <a:lnTo>
                        <a:pt x="2112331" y="117034"/>
                      </a:lnTo>
                      <a:close/>
                      <a:moveTo>
                        <a:pt x="1051540" y="96543"/>
                      </a:moveTo>
                      <a:lnTo>
                        <a:pt x="1047370" y="84459"/>
                      </a:lnTo>
                      <a:cubicBezTo>
                        <a:pt x="1067530" y="77510"/>
                        <a:pt x="1088102" y="70895"/>
                        <a:pt x="1108513" y="64805"/>
                      </a:cubicBezTo>
                      <a:lnTo>
                        <a:pt x="1112159" y="77050"/>
                      </a:lnTo>
                      <a:cubicBezTo>
                        <a:pt x="1091936" y="83093"/>
                        <a:pt x="1071538" y="89653"/>
                        <a:pt x="1051540" y="96543"/>
                      </a:cubicBezTo>
                      <a:close/>
                      <a:moveTo>
                        <a:pt x="1991808" y="75858"/>
                      </a:moveTo>
                      <a:cubicBezTo>
                        <a:pt x="1971505" y="69853"/>
                        <a:pt x="1950818" y="64204"/>
                        <a:pt x="1930334" y="59067"/>
                      </a:cubicBezTo>
                      <a:lnTo>
                        <a:pt x="1933461" y="46673"/>
                      </a:lnTo>
                      <a:cubicBezTo>
                        <a:pt x="1954103" y="51851"/>
                        <a:pt x="1974949" y="57545"/>
                        <a:pt x="1995433" y="63599"/>
                      </a:cubicBezTo>
                      <a:lnTo>
                        <a:pt x="1991808" y="75858"/>
                      </a:lnTo>
                      <a:close/>
                      <a:moveTo>
                        <a:pt x="1173549" y="60098"/>
                      </a:moveTo>
                      <a:lnTo>
                        <a:pt x="1170404" y="47708"/>
                      </a:lnTo>
                      <a:cubicBezTo>
                        <a:pt x="1191076" y="42463"/>
                        <a:pt x="1212121" y="37582"/>
                        <a:pt x="1232970" y="33207"/>
                      </a:cubicBezTo>
                      <a:lnTo>
                        <a:pt x="1235592" y="45715"/>
                      </a:lnTo>
                      <a:cubicBezTo>
                        <a:pt x="1214931" y="50056"/>
                        <a:pt x="1194046" y="54896"/>
                        <a:pt x="1173549" y="60098"/>
                      </a:cubicBezTo>
                      <a:close/>
                      <a:moveTo>
                        <a:pt x="1868225" y="44849"/>
                      </a:moveTo>
                      <a:cubicBezTo>
                        <a:pt x="1847538" y="40564"/>
                        <a:pt x="1826488" y="36651"/>
                        <a:pt x="1805596" y="33225"/>
                      </a:cubicBezTo>
                      <a:lnTo>
                        <a:pt x="1807658" y="20611"/>
                      </a:lnTo>
                      <a:cubicBezTo>
                        <a:pt x="1828731" y="24068"/>
                        <a:pt x="1849962" y="28013"/>
                        <a:pt x="1870831" y="32334"/>
                      </a:cubicBezTo>
                      <a:lnTo>
                        <a:pt x="1868225" y="44849"/>
                      </a:lnTo>
                      <a:close/>
                      <a:moveTo>
                        <a:pt x="1298169" y="33918"/>
                      </a:moveTo>
                      <a:lnTo>
                        <a:pt x="1296071" y="21311"/>
                      </a:lnTo>
                      <a:cubicBezTo>
                        <a:pt x="1317105" y="17796"/>
                        <a:pt x="1338475" y="14678"/>
                        <a:pt x="1359611" y="12046"/>
                      </a:cubicBezTo>
                      <a:lnTo>
                        <a:pt x="1361183" y="24728"/>
                      </a:lnTo>
                      <a:cubicBezTo>
                        <a:pt x="1340237" y="27338"/>
                        <a:pt x="1319029" y="30431"/>
                        <a:pt x="1298169" y="33918"/>
                      </a:cubicBezTo>
                      <a:close/>
                      <a:moveTo>
                        <a:pt x="1742536" y="24200"/>
                      </a:moveTo>
                      <a:cubicBezTo>
                        <a:pt x="1721486" y="21637"/>
                        <a:pt x="1700164" y="19482"/>
                        <a:pt x="1679136" y="17790"/>
                      </a:cubicBezTo>
                      <a:lnTo>
                        <a:pt x="1680156" y="5051"/>
                      </a:lnTo>
                      <a:cubicBezTo>
                        <a:pt x="1701365" y="6755"/>
                        <a:pt x="1722868" y="8930"/>
                        <a:pt x="1744077" y="11511"/>
                      </a:cubicBezTo>
                      <a:lnTo>
                        <a:pt x="1742536" y="24200"/>
                      </a:lnTo>
                      <a:close/>
                      <a:moveTo>
                        <a:pt x="1424540" y="18145"/>
                      </a:moveTo>
                      <a:lnTo>
                        <a:pt x="1423498" y="5406"/>
                      </a:lnTo>
                      <a:cubicBezTo>
                        <a:pt x="1444752" y="3639"/>
                        <a:pt x="1466301" y="2289"/>
                        <a:pt x="1487555" y="1396"/>
                      </a:cubicBezTo>
                      <a:lnTo>
                        <a:pt x="1488098" y="14166"/>
                      </a:lnTo>
                      <a:cubicBezTo>
                        <a:pt x="1467026" y="15052"/>
                        <a:pt x="1445636" y="16392"/>
                        <a:pt x="1424540" y="18145"/>
                      </a:cubicBezTo>
                      <a:close/>
                      <a:moveTo>
                        <a:pt x="1615510" y="13987"/>
                      </a:moveTo>
                      <a:cubicBezTo>
                        <a:pt x="1595140" y="13188"/>
                        <a:pt x="1574452" y="12782"/>
                        <a:pt x="1553991" y="12782"/>
                      </a:cubicBezTo>
                      <a:lnTo>
                        <a:pt x="1551793" y="12784"/>
                      </a:lnTo>
                      <a:lnTo>
                        <a:pt x="1551793" y="2"/>
                      </a:lnTo>
                      <a:lnTo>
                        <a:pt x="1553968" y="0"/>
                      </a:lnTo>
                      <a:cubicBezTo>
                        <a:pt x="1574611" y="0"/>
                        <a:pt x="1595479" y="408"/>
                        <a:pt x="1616009" y="1217"/>
                      </a:cubicBezTo>
                      <a:lnTo>
                        <a:pt x="1615510" y="13987"/>
                      </a:lnTo>
                      <a:close/>
                    </a:path>
                  </a:pathLst>
                </a:custGeom>
                <a:solidFill>
                  <a:srgbClr val="808080"/>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56" name="Freeform: Shape 55">
                  <a:extLst>
                    <a:ext uri="{FF2B5EF4-FFF2-40B4-BE49-F238E27FC236}">
                      <a16:creationId xmlns:a16="http://schemas.microsoft.com/office/drawing/2014/main" id="{0230AAD6-0BCD-840D-CD4C-D9FD1C8E2529}"/>
                    </a:ext>
                  </a:extLst>
                </p:cNvPr>
                <p:cNvSpPr/>
                <p:nvPr/>
              </p:nvSpPr>
              <p:spPr>
                <a:xfrm>
                  <a:off x="2527372" y="2913695"/>
                  <a:ext cx="1236531" cy="261767"/>
                </a:xfrm>
                <a:custGeom>
                  <a:avLst/>
                  <a:gdLst>
                    <a:gd name="connsiteX0" fmla="*/ 1178887 w 1236531"/>
                    <a:gd name="connsiteY0" fmla="*/ 261768 h 261767"/>
                    <a:gd name="connsiteX1" fmla="*/ 618259 w 1236531"/>
                    <a:gd name="connsiteY1" fmla="*/ 151226 h 261767"/>
                    <a:gd name="connsiteX2" fmla="*/ 57633 w 1236531"/>
                    <a:gd name="connsiteY2" fmla="*/ 261768 h 261767"/>
                    <a:gd name="connsiteX3" fmla="*/ 0 w 1236531"/>
                    <a:gd name="connsiteY3" fmla="*/ 121957 h 261767"/>
                    <a:gd name="connsiteX4" fmla="*/ 618259 w 1236531"/>
                    <a:gd name="connsiteY4" fmla="*/ 0 h 261767"/>
                    <a:gd name="connsiteX5" fmla="*/ 1236532 w 1236531"/>
                    <a:gd name="connsiteY5" fmla="*/ 121957 h 261767"/>
                    <a:gd name="connsiteX6" fmla="*/ 1178887 w 1236531"/>
                    <a:gd name="connsiteY6" fmla="*/ 261768 h 26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31" h="261767">
                      <a:moveTo>
                        <a:pt x="1178887" y="261768"/>
                      </a:moveTo>
                      <a:cubicBezTo>
                        <a:pt x="1000947" y="188416"/>
                        <a:pt x="812333" y="151226"/>
                        <a:pt x="618259" y="151226"/>
                      </a:cubicBezTo>
                      <a:cubicBezTo>
                        <a:pt x="424194" y="151226"/>
                        <a:pt x="235574" y="188418"/>
                        <a:pt x="57633" y="261768"/>
                      </a:cubicBezTo>
                      <a:lnTo>
                        <a:pt x="0" y="121957"/>
                      </a:lnTo>
                      <a:cubicBezTo>
                        <a:pt x="196313" y="41033"/>
                        <a:pt x="404324" y="0"/>
                        <a:pt x="618259" y="0"/>
                      </a:cubicBezTo>
                      <a:cubicBezTo>
                        <a:pt x="832205" y="0"/>
                        <a:pt x="1040214" y="41033"/>
                        <a:pt x="1236532" y="121957"/>
                      </a:cubicBezTo>
                      <a:lnTo>
                        <a:pt x="1178887" y="261768"/>
                      </a:lnTo>
                      <a:close/>
                    </a:path>
                  </a:pathLst>
                </a:custGeom>
                <a:solidFill>
                  <a:srgbClr val="33546D"/>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57" name="Freeform: Shape 56">
                  <a:extLst>
                    <a:ext uri="{FF2B5EF4-FFF2-40B4-BE49-F238E27FC236}">
                      <a16:creationId xmlns:a16="http://schemas.microsoft.com/office/drawing/2014/main" id="{A68FD916-E182-E7AC-7FCB-0BCD09623673}"/>
                    </a:ext>
                  </a:extLst>
                </p:cNvPr>
                <p:cNvSpPr/>
                <p:nvPr/>
              </p:nvSpPr>
              <p:spPr>
                <a:xfrm>
                  <a:off x="2527372" y="5897866"/>
                  <a:ext cx="1236531" cy="261756"/>
                </a:xfrm>
                <a:custGeom>
                  <a:avLst/>
                  <a:gdLst>
                    <a:gd name="connsiteX0" fmla="*/ 618259 w 1236531"/>
                    <a:gd name="connsiteY0" fmla="*/ 261757 h 261756"/>
                    <a:gd name="connsiteX1" fmla="*/ 0 w 1236531"/>
                    <a:gd name="connsiteY1" fmla="*/ 139806 h 261756"/>
                    <a:gd name="connsiteX2" fmla="*/ 57633 w 1236531"/>
                    <a:gd name="connsiteY2" fmla="*/ 0 h 261756"/>
                    <a:gd name="connsiteX3" fmla="*/ 618259 w 1236531"/>
                    <a:gd name="connsiteY3" fmla="*/ 110531 h 261756"/>
                    <a:gd name="connsiteX4" fmla="*/ 1178887 w 1236531"/>
                    <a:gd name="connsiteY4" fmla="*/ 0 h 261756"/>
                    <a:gd name="connsiteX5" fmla="*/ 1236532 w 1236531"/>
                    <a:gd name="connsiteY5" fmla="*/ 139806 h 261756"/>
                    <a:gd name="connsiteX6" fmla="*/ 618259 w 1236531"/>
                    <a:gd name="connsiteY6" fmla="*/ 261757 h 26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31" h="261756">
                      <a:moveTo>
                        <a:pt x="618259" y="261757"/>
                      </a:moveTo>
                      <a:cubicBezTo>
                        <a:pt x="404324" y="261757"/>
                        <a:pt x="196310" y="220744"/>
                        <a:pt x="0" y="139806"/>
                      </a:cubicBezTo>
                      <a:lnTo>
                        <a:pt x="57633" y="0"/>
                      </a:lnTo>
                      <a:cubicBezTo>
                        <a:pt x="235574" y="73347"/>
                        <a:pt x="424196" y="110531"/>
                        <a:pt x="618259" y="110531"/>
                      </a:cubicBezTo>
                      <a:cubicBezTo>
                        <a:pt x="812333" y="110531"/>
                        <a:pt x="1000947" y="73347"/>
                        <a:pt x="1178887" y="0"/>
                      </a:cubicBezTo>
                      <a:lnTo>
                        <a:pt x="1236532" y="139806"/>
                      </a:lnTo>
                      <a:cubicBezTo>
                        <a:pt x="1040214" y="220721"/>
                        <a:pt x="832205" y="261757"/>
                        <a:pt x="618259" y="261757"/>
                      </a:cubicBezTo>
                      <a:close/>
                    </a:path>
                  </a:pathLst>
                </a:custGeom>
                <a:solidFill>
                  <a:srgbClr val="33546D"/>
                </a:solidFill>
                <a:ln w="2265" cap="flat">
                  <a:noFill/>
                  <a:prstDash val="solid"/>
                  <a:miter/>
                </a:ln>
              </p:spPr>
              <p:txBody>
                <a:bodyPr rtlCol="0" anchor="ctr"/>
                <a:lstStyle/>
                <a:p>
                  <a:endParaRPr lang="en-US" sz="2200" dirty="0">
                    <a:solidFill>
                      <a:schemeClr val="tx1">
                        <a:lumMod val="75000"/>
                        <a:lumOff val="25000"/>
                      </a:schemeClr>
                    </a:solidFill>
                  </a:endParaRPr>
                </a:p>
              </p:txBody>
            </p:sp>
          </p:grpSp>
          <p:sp>
            <p:nvSpPr>
              <p:cNvPr id="53" name="TextBox 52">
                <a:extLst>
                  <a:ext uri="{FF2B5EF4-FFF2-40B4-BE49-F238E27FC236}">
                    <a16:creationId xmlns:a16="http://schemas.microsoft.com/office/drawing/2014/main" id="{0909F8A4-8562-9D65-FEF4-2400FB34E57F}"/>
                  </a:ext>
                </a:extLst>
              </p:cNvPr>
              <p:cNvSpPr txBox="1"/>
              <p:nvPr/>
            </p:nvSpPr>
            <p:spPr>
              <a:xfrm>
                <a:off x="2042838" y="6013909"/>
                <a:ext cx="2205590" cy="521373"/>
              </a:xfrm>
              <a:prstGeom prst="rect">
                <a:avLst/>
              </a:prstGeom>
              <a:noFill/>
            </p:spPr>
            <p:txBody>
              <a:bodyPr wrap="square">
                <a:spAutoFit/>
              </a:bodyPr>
              <a:lstStyle/>
              <a:p>
                <a:pPr algn="ctr"/>
                <a:r>
                  <a:rPr lang="en-US" sz="2200" b="0" i="0" u="none" strike="noStrike" dirty="0">
                    <a:solidFill>
                      <a:schemeClr val="bg1">
                        <a:lumMod val="50000"/>
                      </a:schemeClr>
                    </a:solidFill>
                    <a:effectLst/>
                    <a:latin typeface="Open Sans" panose="020B0606030504020204" pitchFamily="34" charset="0"/>
                  </a:rPr>
                  <a:t>Testing</a:t>
                </a:r>
                <a:endParaRPr lang="en-US" sz="2200" dirty="0">
                  <a:solidFill>
                    <a:schemeClr val="bg1">
                      <a:lumMod val="50000"/>
                    </a:schemeClr>
                  </a:solidFill>
                  <a:latin typeface="Open Sans" panose="020B0606030504020204" pitchFamily="34" charset="0"/>
                </a:endParaRPr>
              </a:p>
            </p:txBody>
          </p:sp>
        </p:grpSp>
        <p:pic>
          <p:nvPicPr>
            <p:cNvPr id="217" name="Picture 216" descr="A magnifying glass over a computer&#10;&#10;Description automatically generated">
              <a:extLst>
                <a:ext uri="{FF2B5EF4-FFF2-40B4-BE49-F238E27FC236}">
                  <a16:creationId xmlns:a16="http://schemas.microsoft.com/office/drawing/2014/main" id="{40EDB239-AF4F-A540-E2B9-B823664150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0612" y="5690464"/>
              <a:ext cx="1186145" cy="1186145"/>
            </a:xfrm>
            <a:prstGeom prst="rect">
              <a:avLst/>
            </a:prstGeom>
          </p:spPr>
        </p:pic>
      </p:grpSp>
      <p:grpSp>
        <p:nvGrpSpPr>
          <p:cNvPr id="224" name="Group 223">
            <a:extLst>
              <a:ext uri="{FF2B5EF4-FFF2-40B4-BE49-F238E27FC236}">
                <a16:creationId xmlns:a16="http://schemas.microsoft.com/office/drawing/2014/main" id="{C15E043A-A4AA-2A0B-39DF-B31E54D19B4E}"/>
              </a:ext>
            </a:extLst>
          </p:cNvPr>
          <p:cNvGrpSpPr/>
          <p:nvPr/>
        </p:nvGrpSpPr>
        <p:grpSpPr>
          <a:xfrm>
            <a:off x="9670284" y="5710342"/>
            <a:ext cx="2122803" cy="3064643"/>
            <a:chOff x="9670284" y="5161702"/>
            <a:chExt cx="2122803" cy="3064643"/>
          </a:xfrm>
        </p:grpSpPr>
        <p:grpSp>
          <p:nvGrpSpPr>
            <p:cNvPr id="193" name="Group 192">
              <a:extLst>
                <a:ext uri="{FF2B5EF4-FFF2-40B4-BE49-F238E27FC236}">
                  <a16:creationId xmlns:a16="http://schemas.microsoft.com/office/drawing/2014/main" id="{8994C22B-B7EA-B2DC-87D8-C96D8AE18D76}"/>
                </a:ext>
              </a:extLst>
            </p:cNvPr>
            <p:cNvGrpSpPr/>
            <p:nvPr/>
          </p:nvGrpSpPr>
          <p:grpSpPr>
            <a:xfrm>
              <a:off x="9670284" y="5161702"/>
              <a:ext cx="2122803" cy="3064643"/>
              <a:chOff x="8281152" y="2913695"/>
              <a:chExt cx="3107995" cy="4486940"/>
            </a:xfrm>
          </p:grpSpPr>
          <p:grpSp>
            <p:nvGrpSpPr>
              <p:cNvPr id="194" name="Graphic 2">
                <a:extLst>
                  <a:ext uri="{FF2B5EF4-FFF2-40B4-BE49-F238E27FC236}">
                    <a16:creationId xmlns:a16="http://schemas.microsoft.com/office/drawing/2014/main" id="{9F87E810-3EF1-10A6-56EC-648561F4D237}"/>
                  </a:ext>
                </a:extLst>
              </p:cNvPr>
              <p:cNvGrpSpPr/>
              <p:nvPr/>
            </p:nvGrpSpPr>
            <p:grpSpPr>
              <a:xfrm>
                <a:off x="8281152" y="2913695"/>
                <a:ext cx="3107995" cy="3245927"/>
                <a:chOff x="8281152" y="2913695"/>
                <a:chExt cx="3107995" cy="3245927"/>
              </a:xfrm>
            </p:grpSpPr>
            <p:sp>
              <p:nvSpPr>
                <p:cNvPr id="196" name="Freeform: Shape 195">
                  <a:extLst>
                    <a:ext uri="{FF2B5EF4-FFF2-40B4-BE49-F238E27FC236}">
                      <a16:creationId xmlns:a16="http://schemas.microsoft.com/office/drawing/2014/main" id="{F4DE382E-15A6-36B5-F1A6-4D3F87E7272C}"/>
                    </a:ext>
                  </a:extLst>
                </p:cNvPr>
                <p:cNvSpPr/>
                <p:nvPr/>
              </p:nvSpPr>
              <p:spPr>
                <a:xfrm>
                  <a:off x="8500762" y="3201897"/>
                  <a:ext cx="2668773" cy="2668756"/>
                </a:xfrm>
                <a:custGeom>
                  <a:avLst/>
                  <a:gdLst>
                    <a:gd name="connsiteX0" fmla="*/ 2668774 w 2668773"/>
                    <a:gd name="connsiteY0" fmla="*/ 1334369 h 2668756"/>
                    <a:gd name="connsiteX1" fmla="*/ 1334387 w 2668773"/>
                    <a:gd name="connsiteY1" fmla="*/ 2668756 h 2668756"/>
                    <a:gd name="connsiteX2" fmla="*/ 0 w 2668773"/>
                    <a:gd name="connsiteY2" fmla="*/ 1334369 h 2668756"/>
                    <a:gd name="connsiteX3" fmla="*/ 825942 w 2668773"/>
                    <a:gd name="connsiteY3" fmla="*/ 100275 h 2668756"/>
                    <a:gd name="connsiteX4" fmla="*/ 1334387 w 2668773"/>
                    <a:gd name="connsiteY4" fmla="*/ 0 h 2668756"/>
                    <a:gd name="connsiteX5" fmla="*/ 1842831 w 2668773"/>
                    <a:gd name="connsiteY5" fmla="*/ 100275 h 2668756"/>
                    <a:gd name="connsiteX6" fmla="*/ 2668774 w 2668773"/>
                    <a:gd name="connsiteY6" fmla="*/ 1334369 h 266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8773" h="2668756">
                      <a:moveTo>
                        <a:pt x="2668774" y="1334369"/>
                      </a:moveTo>
                      <a:cubicBezTo>
                        <a:pt x="2668774" y="2071307"/>
                        <a:pt x="2071393" y="2668756"/>
                        <a:pt x="1334387" y="2668756"/>
                      </a:cubicBezTo>
                      <a:cubicBezTo>
                        <a:pt x="597472" y="2668756"/>
                        <a:pt x="0" y="2071307"/>
                        <a:pt x="0" y="1334369"/>
                      </a:cubicBezTo>
                      <a:cubicBezTo>
                        <a:pt x="0" y="777393"/>
                        <a:pt x="341222" y="300238"/>
                        <a:pt x="825942" y="100275"/>
                      </a:cubicBezTo>
                      <a:cubicBezTo>
                        <a:pt x="982674" y="35670"/>
                        <a:pt x="1154361" y="0"/>
                        <a:pt x="1334387" y="0"/>
                      </a:cubicBezTo>
                      <a:cubicBezTo>
                        <a:pt x="1514413" y="0"/>
                        <a:pt x="1686122" y="35670"/>
                        <a:pt x="1842831" y="100275"/>
                      </a:cubicBezTo>
                      <a:cubicBezTo>
                        <a:pt x="2327643" y="300238"/>
                        <a:pt x="2668774" y="777393"/>
                        <a:pt x="2668774" y="1334369"/>
                      </a:cubicBezTo>
                      <a:close/>
                    </a:path>
                  </a:pathLst>
                </a:custGeom>
                <a:solidFill>
                  <a:srgbClr val="F9F9F9"/>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197" name="Freeform: Shape 196">
                  <a:extLst>
                    <a:ext uri="{FF2B5EF4-FFF2-40B4-BE49-F238E27FC236}">
                      <a16:creationId xmlns:a16="http://schemas.microsoft.com/office/drawing/2014/main" id="{D7EBBF3A-D625-2CE6-D472-FFA37B4A21F8}"/>
                    </a:ext>
                  </a:extLst>
                </p:cNvPr>
                <p:cNvSpPr/>
                <p:nvPr/>
              </p:nvSpPr>
              <p:spPr>
                <a:xfrm>
                  <a:off x="8281152" y="2982266"/>
                  <a:ext cx="3107995" cy="3107975"/>
                </a:xfrm>
                <a:custGeom>
                  <a:avLst/>
                  <a:gdLst>
                    <a:gd name="connsiteX0" fmla="*/ 1554881 w 3107995"/>
                    <a:gd name="connsiteY0" fmla="*/ 3107976 h 3107975"/>
                    <a:gd name="connsiteX1" fmla="*/ 1553997 w 3107995"/>
                    <a:gd name="connsiteY1" fmla="*/ 3107976 h 3107975"/>
                    <a:gd name="connsiteX2" fmla="*/ 1490711 w 3107995"/>
                    <a:gd name="connsiteY2" fmla="*/ 3106729 h 3107975"/>
                    <a:gd name="connsiteX3" fmla="*/ 1491209 w 3107995"/>
                    <a:gd name="connsiteY3" fmla="*/ 3093950 h 3107975"/>
                    <a:gd name="connsiteX4" fmla="*/ 1553997 w 3107995"/>
                    <a:gd name="connsiteY4" fmla="*/ 3095196 h 3107975"/>
                    <a:gd name="connsiteX5" fmla="*/ 1554881 w 3107995"/>
                    <a:gd name="connsiteY5" fmla="*/ 3107976 h 3107975"/>
                    <a:gd name="connsiteX6" fmla="*/ 1619097 w 3107995"/>
                    <a:gd name="connsiteY6" fmla="*/ 3106639 h 3107975"/>
                    <a:gd name="connsiteX7" fmla="*/ 1618575 w 3107995"/>
                    <a:gd name="connsiteY7" fmla="*/ 3093859 h 3107975"/>
                    <a:gd name="connsiteX8" fmla="*/ 1682157 w 3107995"/>
                    <a:gd name="connsiteY8" fmla="*/ 3089939 h 3107975"/>
                    <a:gd name="connsiteX9" fmla="*/ 1683199 w 3107995"/>
                    <a:gd name="connsiteY9" fmla="*/ 3102696 h 3107975"/>
                    <a:gd name="connsiteX10" fmla="*/ 1619097 w 3107995"/>
                    <a:gd name="connsiteY10" fmla="*/ 3106639 h 3107975"/>
                    <a:gd name="connsiteX11" fmla="*/ 1426609 w 3107995"/>
                    <a:gd name="connsiteY11" fmla="*/ 3102832 h 3107975"/>
                    <a:gd name="connsiteX12" fmla="*/ 1362733 w 3107995"/>
                    <a:gd name="connsiteY12" fmla="*/ 3096329 h 3107975"/>
                    <a:gd name="connsiteX13" fmla="*/ 1364296 w 3107995"/>
                    <a:gd name="connsiteY13" fmla="*/ 3083640 h 3107975"/>
                    <a:gd name="connsiteX14" fmla="*/ 1427651 w 3107995"/>
                    <a:gd name="connsiteY14" fmla="*/ 3090098 h 3107975"/>
                    <a:gd name="connsiteX15" fmla="*/ 1426609 w 3107995"/>
                    <a:gd name="connsiteY15" fmla="*/ 3102832 h 3107975"/>
                    <a:gd name="connsiteX16" fmla="*/ 1747075 w 3107995"/>
                    <a:gd name="connsiteY16" fmla="*/ 3096102 h 3107975"/>
                    <a:gd name="connsiteX17" fmla="*/ 1745512 w 3107995"/>
                    <a:gd name="connsiteY17" fmla="*/ 3083413 h 3107975"/>
                    <a:gd name="connsiteX18" fmla="*/ 1808458 w 3107995"/>
                    <a:gd name="connsiteY18" fmla="*/ 3074304 h 3107975"/>
                    <a:gd name="connsiteX19" fmla="*/ 1810565 w 3107995"/>
                    <a:gd name="connsiteY19" fmla="*/ 3086903 h 3107975"/>
                    <a:gd name="connsiteX20" fmla="*/ 1747075 w 3107995"/>
                    <a:gd name="connsiteY20" fmla="*/ 3096102 h 3107975"/>
                    <a:gd name="connsiteX21" fmla="*/ 1299197 w 3107995"/>
                    <a:gd name="connsiteY21" fmla="*/ 3087197 h 3107975"/>
                    <a:gd name="connsiteX22" fmla="*/ 1236070 w 3107995"/>
                    <a:gd name="connsiteY22" fmla="*/ 3075437 h 3107975"/>
                    <a:gd name="connsiteX23" fmla="*/ 1238675 w 3107995"/>
                    <a:gd name="connsiteY23" fmla="*/ 3062907 h 3107975"/>
                    <a:gd name="connsiteX24" fmla="*/ 1301260 w 3107995"/>
                    <a:gd name="connsiteY24" fmla="*/ 3074576 h 3107975"/>
                    <a:gd name="connsiteX25" fmla="*/ 1299197 w 3107995"/>
                    <a:gd name="connsiteY25" fmla="*/ 3087197 h 3107975"/>
                    <a:gd name="connsiteX26" fmla="*/ 1873625 w 3107995"/>
                    <a:gd name="connsiteY26" fmla="*/ 3075075 h 3107975"/>
                    <a:gd name="connsiteX27" fmla="*/ 1870997 w 3107995"/>
                    <a:gd name="connsiteY27" fmla="*/ 3062567 h 3107975"/>
                    <a:gd name="connsiteX28" fmla="*/ 1933015 w 3107995"/>
                    <a:gd name="connsiteY28" fmla="*/ 3048247 h 3107975"/>
                    <a:gd name="connsiteX29" fmla="*/ 1936141 w 3107995"/>
                    <a:gd name="connsiteY29" fmla="*/ 3060641 h 3107975"/>
                    <a:gd name="connsiteX30" fmla="*/ 1873625 w 3107995"/>
                    <a:gd name="connsiteY30" fmla="*/ 3075075 h 3107975"/>
                    <a:gd name="connsiteX31" fmla="*/ 1173463 w 3107995"/>
                    <a:gd name="connsiteY31" fmla="*/ 3061049 h 3107975"/>
                    <a:gd name="connsiteX32" fmla="*/ 1111536 w 3107995"/>
                    <a:gd name="connsiteY32" fmla="*/ 3044077 h 3107975"/>
                    <a:gd name="connsiteX33" fmla="*/ 1115184 w 3107995"/>
                    <a:gd name="connsiteY33" fmla="*/ 3031819 h 3107975"/>
                    <a:gd name="connsiteX34" fmla="*/ 1176590 w 3107995"/>
                    <a:gd name="connsiteY34" fmla="*/ 3048654 h 3107975"/>
                    <a:gd name="connsiteX35" fmla="*/ 1173463 w 3107995"/>
                    <a:gd name="connsiteY35" fmla="*/ 3061049 h 3107975"/>
                    <a:gd name="connsiteX36" fmla="*/ 1998023 w 3107995"/>
                    <a:gd name="connsiteY36" fmla="*/ 3043624 h 3107975"/>
                    <a:gd name="connsiteX37" fmla="*/ 1994374 w 3107995"/>
                    <a:gd name="connsiteY37" fmla="*/ 3031366 h 3107975"/>
                    <a:gd name="connsiteX38" fmla="*/ 2054987 w 3107995"/>
                    <a:gd name="connsiteY38" fmla="*/ 3011947 h 3107975"/>
                    <a:gd name="connsiteX39" fmla="*/ 2059134 w 3107995"/>
                    <a:gd name="connsiteY39" fmla="*/ 3024047 h 3107975"/>
                    <a:gd name="connsiteX40" fmla="*/ 1998023 w 3107995"/>
                    <a:gd name="connsiteY40" fmla="*/ 3043624 h 3107975"/>
                    <a:gd name="connsiteX41" fmla="*/ 1050356 w 3107995"/>
                    <a:gd name="connsiteY41" fmla="*/ 3024545 h 3107975"/>
                    <a:gd name="connsiteX42" fmla="*/ 989902 w 3107995"/>
                    <a:gd name="connsiteY42" fmla="*/ 3002430 h 3107975"/>
                    <a:gd name="connsiteX43" fmla="*/ 994547 w 3107995"/>
                    <a:gd name="connsiteY43" fmla="*/ 2990511 h 3107975"/>
                    <a:gd name="connsiteX44" fmla="*/ 1054503 w 3107995"/>
                    <a:gd name="connsiteY44" fmla="*/ 3012445 h 3107975"/>
                    <a:gd name="connsiteX45" fmla="*/ 1050356 w 3107995"/>
                    <a:gd name="connsiteY45" fmla="*/ 3024545 h 3107975"/>
                    <a:gd name="connsiteX46" fmla="*/ 2119407 w 3107995"/>
                    <a:gd name="connsiteY46" fmla="*/ 3001932 h 3107975"/>
                    <a:gd name="connsiteX47" fmla="*/ 2114762 w 3107995"/>
                    <a:gd name="connsiteY47" fmla="*/ 2990013 h 3107975"/>
                    <a:gd name="connsiteX48" fmla="*/ 2173539 w 3107995"/>
                    <a:gd name="connsiteY48" fmla="*/ 2965632 h 3107975"/>
                    <a:gd name="connsiteX49" fmla="*/ 2178683 w 3107995"/>
                    <a:gd name="connsiteY49" fmla="*/ 2977324 h 3107975"/>
                    <a:gd name="connsiteX50" fmla="*/ 2119407 w 3107995"/>
                    <a:gd name="connsiteY50" fmla="*/ 3001932 h 3107975"/>
                    <a:gd name="connsiteX51" fmla="*/ 930422 w 3107995"/>
                    <a:gd name="connsiteY51" fmla="*/ 2977800 h 3107975"/>
                    <a:gd name="connsiteX52" fmla="*/ 872053 w 3107995"/>
                    <a:gd name="connsiteY52" fmla="*/ 2950745 h 3107975"/>
                    <a:gd name="connsiteX53" fmla="*/ 877672 w 3107995"/>
                    <a:gd name="connsiteY53" fmla="*/ 2939257 h 3107975"/>
                    <a:gd name="connsiteX54" fmla="*/ 935566 w 3107995"/>
                    <a:gd name="connsiteY54" fmla="*/ 2966108 h 3107975"/>
                    <a:gd name="connsiteX55" fmla="*/ 930422 w 3107995"/>
                    <a:gd name="connsiteY55" fmla="*/ 2977800 h 3107975"/>
                    <a:gd name="connsiteX56" fmla="*/ 2236894 w 3107995"/>
                    <a:gd name="connsiteY56" fmla="*/ 2950292 h 3107975"/>
                    <a:gd name="connsiteX57" fmla="*/ 2231274 w 3107995"/>
                    <a:gd name="connsiteY57" fmla="*/ 2938804 h 3107975"/>
                    <a:gd name="connsiteX58" fmla="*/ 2287876 w 3107995"/>
                    <a:gd name="connsiteY58" fmla="*/ 2909596 h 3107975"/>
                    <a:gd name="connsiteX59" fmla="*/ 2293949 w 3107995"/>
                    <a:gd name="connsiteY59" fmla="*/ 2920835 h 3107975"/>
                    <a:gd name="connsiteX60" fmla="*/ 2236894 w 3107995"/>
                    <a:gd name="connsiteY60" fmla="*/ 2950292 h 3107975"/>
                    <a:gd name="connsiteX61" fmla="*/ 814862 w 3107995"/>
                    <a:gd name="connsiteY61" fmla="*/ 2921288 h 3107975"/>
                    <a:gd name="connsiteX62" fmla="*/ 758985 w 3107995"/>
                    <a:gd name="connsiteY62" fmla="*/ 2889475 h 3107975"/>
                    <a:gd name="connsiteX63" fmla="*/ 765533 w 3107995"/>
                    <a:gd name="connsiteY63" fmla="*/ 2878508 h 3107975"/>
                    <a:gd name="connsiteX64" fmla="*/ 820957 w 3107995"/>
                    <a:gd name="connsiteY64" fmla="*/ 2910049 h 3107975"/>
                    <a:gd name="connsiteX65" fmla="*/ 814862 w 3107995"/>
                    <a:gd name="connsiteY65" fmla="*/ 2921288 h 3107975"/>
                    <a:gd name="connsiteX66" fmla="*/ 2349780 w 3107995"/>
                    <a:gd name="connsiteY66" fmla="*/ 2889067 h 3107975"/>
                    <a:gd name="connsiteX67" fmla="*/ 2343210 w 3107995"/>
                    <a:gd name="connsiteY67" fmla="*/ 2878100 h 3107975"/>
                    <a:gd name="connsiteX68" fmla="*/ 2397183 w 3107995"/>
                    <a:gd name="connsiteY68" fmla="*/ 2844316 h 3107975"/>
                    <a:gd name="connsiteX69" fmla="*/ 2404207 w 3107995"/>
                    <a:gd name="connsiteY69" fmla="*/ 2855011 h 3107975"/>
                    <a:gd name="connsiteX70" fmla="*/ 2349780 w 3107995"/>
                    <a:gd name="connsiteY70" fmla="*/ 2889067 h 3107975"/>
                    <a:gd name="connsiteX71" fmla="*/ 704467 w 3107995"/>
                    <a:gd name="connsiteY71" fmla="*/ 2855419 h 3107975"/>
                    <a:gd name="connsiteX72" fmla="*/ 651400 w 3107995"/>
                    <a:gd name="connsiteY72" fmla="*/ 2819119 h 3107975"/>
                    <a:gd name="connsiteX73" fmla="*/ 658832 w 3107995"/>
                    <a:gd name="connsiteY73" fmla="*/ 2808718 h 3107975"/>
                    <a:gd name="connsiteX74" fmla="*/ 711446 w 3107995"/>
                    <a:gd name="connsiteY74" fmla="*/ 2844724 h 3107975"/>
                    <a:gd name="connsiteX75" fmla="*/ 704467 w 3107995"/>
                    <a:gd name="connsiteY75" fmla="*/ 2855419 h 3107975"/>
                    <a:gd name="connsiteX76" fmla="*/ 2457162 w 3107995"/>
                    <a:gd name="connsiteY76" fmla="*/ 2818734 h 3107975"/>
                    <a:gd name="connsiteX77" fmla="*/ 2449730 w 3107995"/>
                    <a:gd name="connsiteY77" fmla="*/ 2808333 h 3107975"/>
                    <a:gd name="connsiteX78" fmla="*/ 2500758 w 3107995"/>
                    <a:gd name="connsiteY78" fmla="*/ 2770221 h 3107975"/>
                    <a:gd name="connsiteX79" fmla="*/ 2508620 w 3107995"/>
                    <a:gd name="connsiteY79" fmla="*/ 2780304 h 3107975"/>
                    <a:gd name="connsiteX80" fmla="*/ 2457162 w 3107995"/>
                    <a:gd name="connsiteY80" fmla="*/ 2818734 h 3107975"/>
                    <a:gd name="connsiteX81" fmla="*/ 599919 w 3107995"/>
                    <a:gd name="connsiteY81" fmla="*/ 2780689 h 3107975"/>
                    <a:gd name="connsiteX82" fmla="*/ 550047 w 3107995"/>
                    <a:gd name="connsiteY82" fmla="*/ 2740175 h 3107975"/>
                    <a:gd name="connsiteX83" fmla="*/ 558317 w 3107995"/>
                    <a:gd name="connsiteY83" fmla="*/ 2730432 h 3107975"/>
                    <a:gd name="connsiteX84" fmla="*/ 607782 w 3107995"/>
                    <a:gd name="connsiteY84" fmla="*/ 2770606 h 3107975"/>
                    <a:gd name="connsiteX85" fmla="*/ 599919 w 3107995"/>
                    <a:gd name="connsiteY85" fmla="*/ 2780689 h 3107975"/>
                    <a:gd name="connsiteX86" fmla="*/ 2558424 w 3107995"/>
                    <a:gd name="connsiteY86" fmla="*/ 2739790 h 3107975"/>
                    <a:gd name="connsiteX87" fmla="*/ 2550176 w 3107995"/>
                    <a:gd name="connsiteY87" fmla="*/ 2730046 h 3107975"/>
                    <a:gd name="connsiteX88" fmla="*/ 2597896 w 3107995"/>
                    <a:gd name="connsiteY88" fmla="*/ 2687855 h 3107975"/>
                    <a:gd name="connsiteX89" fmla="*/ 2606553 w 3107995"/>
                    <a:gd name="connsiteY89" fmla="*/ 2697259 h 3107975"/>
                    <a:gd name="connsiteX90" fmla="*/ 2558424 w 3107995"/>
                    <a:gd name="connsiteY90" fmla="*/ 2739790 h 3107975"/>
                    <a:gd name="connsiteX91" fmla="*/ 501896 w 3107995"/>
                    <a:gd name="connsiteY91" fmla="*/ 2697644 h 3107975"/>
                    <a:gd name="connsiteX92" fmla="*/ 455558 w 3107995"/>
                    <a:gd name="connsiteY92" fmla="*/ 2653187 h 3107975"/>
                    <a:gd name="connsiteX93" fmla="*/ 464599 w 3107995"/>
                    <a:gd name="connsiteY93" fmla="*/ 2644146 h 3107975"/>
                    <a:gd name="connsiteX94" fmla="*/ 510574 w 3107995"/>
                    <a:gd name="connsiteY94" fmla="*/ 2688241 h 3107975"/>
                    <a:gd name="connsiteX95" fmla="*/ 501896 w 3107995"/>
                    <a:gd name="connsiteY95" fmla="*/ 2697644 h 3107975"/>
                    <a:gd name="connsiteX96" fmla="*/ 2652913 w 3107995"/>
                    <a:gd name="connsiteY96" fmla="*/ 2652779 h 3107975"/>
                    <a:gd name="connsiteX97" fmla="*/ 2643871 w 3107995"/>
                    <a:gd name="connsiteY97" fmla="*/ 2643739 h 3107975"/>
                    <a:gd name="connsiteX98" fmla="*/ 2687966 w 3107995"/>
                    <a:gd name="connsiteY98" fmla="*/ 2597786 h 3107975"/>
                    <a:gd name="connsiteX99" fmla="*/ 2697392 w 3107995"/>
                    <a:gd name="connsiteY99" fmla="*/ 2606442 h 3107975"/>
                    <a:gd name="connsiteX100" fmla="*/ 2652913 w 3107995"/>
                    <a:gd name="connsiteY100" fmla="*/ 2652779 h 3107975"/>
                    <a:gd name="connsiteX101" fmla="*/ 411079 w 3107995"/>
                    <a:gd name="connsiteY101" fmla="*/ 2606895 h 3107975"/>
                    <a:gd name="connsiteX102" fmla="*/ 368548 w 3107995"/>
                    <a:gd name="connsiteY102" fmla="*/ 2558813 h 3107975"/>
                    <a:gd name="connsiteX103" fmla="*/ 378314 w 3107995"/>
                    <a:gd name="connsiteY103" fmla="*/ 2550542 h 3107975"/>
                    <a:gd name="connsiteX104" fmla="*/ 420459 w 3107995"/>
                    <a:gd name="connsiteY104" fmla="*/ 2598239 h 3107975"/>
                    <a:gd name="connsiteX105" fmla="*/ 411079 w 3107995"/>
                    <a:gd name="connsiteY105" fmla="*/ 2606895 h 3107975"/>
                    <a:gd name="connsiteX106" fmla="*/ 2739923 w 3107995"/>
                    <a:gd name="connsiteY106" fmla="*/ 2558314 h 3107975"/>
                    <a:gd name="connsiteX107" fmla="*/ 2730157 w 3107995"/>
                    <a:gd name="connsiteY107" fmla="*/ 2550044 h 3107975"/>
                    <a:gd name="connsiteX108" fmla="*/ 2770354 w 3107995"/>
                    <a:gd name="connsiteY108" fmla="*/ 2500602 h 3107975"/>
                    <a:gd name="connsiteX109" fmla="*/ 2780437 w 3107995"/>
                    <a:gd name="connsiteY109" fmla="*/ 2508464 h 3107975"/>
                    <a:gd name="connsiteX110" fmla="*/ 2739923 w 3107995"/>
                    <a:gd name="connsiteY110" fmla="*/ 2558314 h 3107975"/>
                    <a:gd name="connsiteX111" fmla="*/ 328034 w 3107995"/>
                    <a:gd name="connsiteY111" fmla="*/ 2509031 h 3107975"/>
                    <a:gd name="connsiteX112" fmla="*/ 289627 w 3107995"/>
                    <a:gd name="connsiteY112" fmla="*/ 2457640 h 3107975"/>
                    <a:gd name="connsiteX113" fmla="*/ 300027 w 3107995"/>
                    <a:gd name="connsiteY113" fmla="*/ 2450208 h 3107975"/>
                    <a:gd name="connsiteX114" fmla="*/ 338117 w 3107995"/>
                    <a:gd name="connsiteY114" fmla="*/ 2501168 h 3107975"/>
                    <a:gd name="connsiteX115" fmla="*/ 328034 w 3107995"/>
                    <a:gd name="connsiteY115" fmla="*/ 2509031 h 3107975"/>
                    <a:gd name="connsiteX116" fmla="*/ 2818867 w 3107995"/>
                    <a:gd name="connsiteY116" fmla="*/ 2457006 h 3107975"/>
                    <a:gd name="connsiteX117" fmla="*/ 2808466 w 3107995"/>
                    <a:gd name="connsiteY117" fmla="*/ 2449574 h 3107975"/>
                    <a:gd name="connsiteX118" fmla="*/ 2844449 w 3107995"/>
                    <a:gd name="connsiteY118" fmla="*/ 2397005 h 3107975"/>
                    <a:gd name="connsiteX119" fmla="*/ 2855121 w 3107995"/>
                    <a:gd name="connsiteY119" fmla="*/ 2404006 h 3107975"/>
                    <a:gd name="connsiteX120" fmla="*/ 2818867 w 3107995"/>
                    <a:gd name="connsiteY120" fmla="*/ 2457006 h 3107975"/>
                    <a:gd name="connsiteX121" fmla="*/ 253372 w 3107995"/>
                    <a:gd name="connsiteY121" fmla="*/ 2404732 h 3107975"/>
                    <a:gd name="connsiteX122" fmla="*/ 219316 w 3107995"/>
                    <a:gd name="connsiteY122" fmla="*/ 2350373 h 3107975"/>
                    <a:gd name="connsiteX123" fmla="*/ 230306 w 3107995"/>
                    <a:gd name="connsiteY123" fmla="*/ 2343824 h 3107975"/>
                    <a:gd name="connsiteX124" fmla="*/ 264045 w 3107995"/>
                    <a:gd name="connsiteY124" fmla="*/ 2397707 h 3107975"/>
                    <a:gd name="connsiteX125" fmla="*/ 253372 w 3107995"/>
                    <a:gd name="connsiteY125" fmla="*/ 2404732 h 3107975"/>
                    <a:gd name="connsiteX126" fmla="*/ 2889178 w 3107995"/>
                    <a:gd name="connsiteY126" fmla="*/ 2349534 h 3107975"/>
                    <a:gd name="connsiteX127" fmla="*/ 2878233 w 3107995"/>
                    <a:gd name="connsiteY127" fmla="*/ 2342986 h 3107975"/>
                    <a:gd name="connsiteX128" fmla="*/ 2909752 w 3107995"/>
                    <a:gd name="connsiteY128" fmla="*/ 2287630 h 3107975"/>
                    <a:gd name="connsiteX129" fmla="*/ 2920991 w 3107995"/>
                    <a:gd name="connsiteY129" fmla="*/ 2293725 h 3107975"/>
                    <a:gd name="connsiteX130" fmla="*/ 2889178 w 3107995"/>
                    <a:gd name="connsiteY130" fmla="*/ 2349534 h 3107975"/>
                    <a:gd name="connsiteX131" fmla="*/ 187548 w 3107995"/>
                    <a:gd name="connsiteY131" fmla="*/ 2294677 h 3107975"/>
                    <a:gd name="connsiteX132" fmla="*/ 158137 w 3107995"/>
                    <a:gd name="connsiteY132" fmla="*/ 2237735 h 3107975"/>
                    <a:gd name="connsiteX133" fmla="*/ 169625 w 3107995"/>
                    <a:gd name="connsiteY133" fmla="*/ 2232115 h 3107975"/>
                    <a:gd name="connsiteX134" fmla="*/ 198787 w 3107995"/>
                    <a:gd name="connsiteY134" fmla="*/ 2288582 h 3107975"/>
                    <a:gd name="connsiteX135" fmla="*/ 187548 w 3107995"/>
                    <a:gd name="connsiteY135" fmla="*/ 2294677 h 3107975"/>
                    <a:gd name="connsiteX136" fmla="*/ 2950448 w 3107995"/>
                    <a:gd name="connsiteY136" fmla="*/ 2236625 h 3107975"/>
                    <a:gd name="connsiteX137" fmla="*/ 2938959 w 3107995"/>
                    <a:gd name="connsiteY137" fmla="*/ 2231028 h 3107975"/>
                    <a:gd name="connsiteX138" fmla="*/ 2965765 w 3107995"/>
                    <a:gd name="connsiteY138" fmla="*/ 2173225 h 3107975"/>
                    <a:gd name="connsiteX139" fmla="*/ 2977479 w 3107995"/>
                    <a:gd name="connsiteY139" fmla="*/ 2178368 h 3107975"/>
                    <a:gd name="connsiteX140" fmla="*/ 2950448 w 3107995"/>
                    <a:gd name="connsiteY140" fmla="*/ 2236625 h 3107975"/>
                    <a:gd name="connsiteX141" fmla="*/ 131105 w 3107995"/>
                    <a:gd name="connsiteY141" fmla="*/ 2179660 h 3107975"/>
                    <a:gd name="connsiteX142" fmla="*/ 106497 w 3107995"/>
                    <a:gd name="connsiteY142" fmla="*/ 2120520 h 3107975"/>
                    <a:gd name="connsiteX143" fmla="*/ 118416 w 3107995"/>
                    <a:gd name="connsiteY143" fmla="*/ 2115852 h 3107975"/>
                    <a:gd name="connsiteX144" fmla="*/ 142797 w 3107995"/>
                    <a:gd name="connsiteY144" fmla="*/ 2174494 h 3107975"/>
                    <a:gd name="connsiteX145" fmla="*/ 131105 w 3107995"/>
                    <a:gd name="connsiteY145" fmla="*/ 2179660 h 3107975"/>
                    <a:gd name="connsiteX146" fmla="*/ 3002088 w 3107995"/>
                    <a:gd name="connsiteY146" fmla="*/ 2119024 h 3107975"/>
                    <a:gd name="connsiteX147" fmla="*/ 2990169 w 3107995"/>
                    <a:gd name="connsiteY147" fmla="*/ 2114380 h 3107975"/>
                    <a:gd name="connsiteX148" fmla="*/ 3012103 w 3107995"/>
                    <a:gd name="connsiteY148" fmla="*/ 2054560 h 3107975"/>
                    <a:gd name="connsiteX149" fmla="*/ 3024202 w 3107995"/>
                    <a:gd name="connsiteY149" fmla="*/ 2058729 h 3107975"/>
                    <a:gd name="connsiteX150" fmla="*/ 3002088 w 3107995"/>
                    <a:gd name="connsiteY150" fmla="*/ 2119024 h 3107975"/>
                    <a:gd name="connsiteX151" fmla="*/ 84337 w 3107995"/>
                    <a:gd name="connsiteY151" fmla="*/ 2060247 h 3107975"/>
                    <a:gd name="connsiteX152" fmla="*/ 64691 w 3107995"/>
                    <a:gd name="connsiteY152" fmla="*/ 1999113 h 3107975"/>
                    <a:gd name="connsiteX153" fmla="*/ 76950 w 3107995"/>
                    <a:gd name="connsiteY153" fmla="*/ 1995465 h 3107975"/>
                    <a:gd name="connsiteX154" fmla="*/ 96436 w 3107995"/>
                    <a:gd name="connsiteY154" fmla="*/ 2056078 h 3107975"/>
                    <a:gd name="connsiteX155" fmla="*/ 84337 w 3107995"/>
                    <a:gd name="connsiteY155" fmla="*/ 2060247 h 3107975"/>
                    <a:gd name="connsiteX156" fmla="*/ 3043780 w 3107995"/>
                    <a:gd name="connsiteY156" fmla="*/ 1997527 h 3107975"/>
                    <a:gd name="connsiteX157" fmla="*/ 3031521 w 3107995"/>
                    <a:gd name="connsiteY157" fmla="*/ 1993879 h 3107975"/>
                    <a:gd name="connsiteX158" fmla="*/ 3048403 w 3107995"/>
                    <a:gd name="connsiteY158" fmla="*/ 1932473 h 3107975"/>
                    <a:gd name="connsiteX159" fmla="*/ 3060796 w 3107995"/>
                    <a:gd name="connsiteY159" fmla="*/ 1935600 h 3107975"/>
                    <a:gd name="connsiteX160" fmla="*/ 3043780 w 3107995"/>
                    <a:gd name="connsiteY160" fmla="*/ 1997527 h 3107975"/>
                    <a:gd name="connsiteX161" fmla="*/ 47629 w 3107995"/>
                    <a:gd name="connsiteY161" fmla="*/ 1937209 h 3107975"/>
                    <a:gd name="connsiteX162" fmla="*/ 33150 w 3107995"/>
                    <a:gd name="connsiteY162" fmla="*/ 1874647 h 3107975"/>
                    <a:gd name="connsiteX163" fmla="*/ 45658 w 3107995"/>
                    <a:gd name="connsiteY163" fmla="*/ 1872019 h 3107975"/>
                    <a:gd name="connsiteX164" fmla="*/ 60024 w 3107995"/>
                    <a:gd name="connsiteY164" fmla="*/ 1934059 h 3107975"/>
                    <a:gd name="connsiteX165" fmla="*/ 47629 w 3107995"/>
                    <a:gd name="connsiteY165" fmla="*/ 1937209 h 3107975"/>
                    <a:gd name="connsiteX166" fmla="*/ 3075230 w 3107995"/>
                    <a:gd name="connsiteY166" fmla="*/ 1872993 h 3107975"/>
                    <a:gd name="connsiteX167" fmla="*/ 3062723 w 3107995"/>
                    <a:gd name="connsiteY167" fmla="*/ 1870387 h 3107975"/>
                    <a:gd name="connsiteX168" fmla="*/ 3074415 w 3107995"/>
                    <a:gd name="connsiteY168" fmla="*/ 1807758 h 3107975"/>
                    <a:gd name="connsiteX169" fmla="*/ 3087036 w 3107995"/>
                    <a:gd name="connsiteY169" fmla="*/ 1809843 h 3107975"/>
                    <a:gd name="connsiteX170" fmla="*/ 3075230 w 3107995"/>
                    <a:gd name="connsiteY170" fmla="*/ 1872993 h 3107975"/>
                    <a:gd name="connsiteX171" fmla="*/ 21254 w 3107995"/>
                    <a:gd name="connsiteY171" fmla="*/ 1811542 h 3107975"/>
                    <a:gd name="connsiteX172" fmla="*/ 12009 w 3107995"/>
                    <a:gd name="connsiteY172" fmla="*/ 1748006 h 3107975"/>
                    <a:gd name="connsiteX173" fmla="*/ 24698 w 3107995"/>
                    <a:gd name="connsiteY173" fmla="*/ 1746420 h 3107975"/>
                    <a:gd name="connsiteX174" fmla="*/ 33852 w 3107995"/>
                    <a:gd name="connsiteY174" fmla="*/ 1809435 h 3107975"/>
                    <a:gd name="connsiteX175" fmla="*/ 21254 w 3107995"/>
                    <a:gd name="connsiteY175" fmla="*/ 1811542 h 3107975"/>
                    <a:gd name="connsiteX176" fmla="*/ 3096212 w 3107995"/>
                    <a:gd name="connsiteY176" fmla="*/ 1746239 h 3107975"/>
                    <a:gd name="connsiteX177" fmla="*/ 3083546 w 3107995"/>
                    <a:gd name="connsiteY177" fmla="*/ 1744676 h 3107975"/>
                    <a:gd name="connsiteX178" fmla="*/ 3090026 w 3107995"/>
                    <a:gd name="connsiteY178" fmla="*/ 1681298 h 3107975"/>
                    <a:gd name="connsiteX179" fmla="*/ 3102761 w 3107995"/>
                    <a:gd name="connsiteY179" fmla="*/ 1682341 h 3107975"/>
                    <a:gd name="connsiteX180" fmla="*/ 3096212 w 3107995"/>
                    <a:gd name="connsiteY180" fmla="*/ 1746239 h 3107975"/>
                    <a:gd name="connsiteX181" fmla="*/ 5393 w 3107995"/>
                    <a:gd name="connsiteY181" fmla="*/ 1684154 h 3107975"/>
                    <a:gd name="connsiteX182" fmla="*/ 1382 w 3107995"/>
                    <a:gd name="connsiteY182" fmla="*/ 1620051 h 3107975"/>
                    <a:gd name="connsiteX183" fmla="*/ 14162 w 3107995"/>
                    <a:gd name="connsiteY183" fmla="*/ 1619507 h 3107975"/>
                    <a:gd name="connsiteX184" fmla="*/ 18127 w 3107995"/>
                    <a:gd name="connsiteY184" fmla="*/ 1683088 h 3107975"/>
                    <a:gd name="connsiteX185" fmla="*/ 5393 w 3107995"/>
                    <a:gd name="connsiteY185" fmla="*/ 1684154 h 3107975"/>
                    <a:gd name="connsiteX186" fmla="*/ 3106681 w 3107995"/>
                    <a:gd name="connsiteY186" fmla="*/ 1618193 h 3107975"/>
                    <a:gd name="connsiteX187" fmla="*/ 3093901 w 3107995"/>
                    <a:gd name="connsiteY187" fmla="*/ 1617672 h 3107975"/>
                    <a:gd name="connsiteX188" fmla="*/ 3095215 w 3107995"/>
                    <a:gd name="connsiteY188" fmla="*/ 1554000 h 3107975"/>
                    <a:gd name="connsiteX189" fmla="*/ 3095215 w 3107995"/>
                    <a:gd name="connsiteY189" fmla="*/ 1550805 h 3107975"/>
                    <a:gd name="connsiteX190" fmla="*/ 3107995 w 3107995"/>
                    <a:gd name="connsiteY190" fmla="*/ 1550805 h 3107975"/>
                    <a:gd name="connsiteX191" fmla="*/ 3107995 w 3107995"/>
                    <a:gd name="connsiteY191" fmla="*/ 1554000 h 3107975"/>
                    <a:gd name="connsiteX192" fmla="*/ 3106681 w 3107995"/>
                    <a:gd name="connsiteY192" fmla="*/ 1618193 h 3107975"/>
                    <a:gd name="connsiteX193" fmla="*/ 12802 w 3107995"/>
                    <a:gd name="connsiteY193" fmla="*/ 1555858 h 3107975"/>
                    <a:gd name="connsiteX194" fmla="*/ 23 w 3107995"/>
                    <a:gd name="connsiteY194" fmla="*/ 1555858 h 3107975"/>
                    <a:gd name="connsiteX195" fmla="*/ 0 w 3107995"/>
                    <a:gd name="connsiteY195" fmla="*/ 1554114 h 3107975"/>
                    <a:gd name="connsiteX196" fmla="*/ 1223 w 3107995"/>
                    <a:gd name="connsiteY196" fmla="*/ 1491643 h 3107975"/>
                    <a:gd name="connsiteX197" fmla="*/ 14026 w 3107995"/>
                    <a:gd name="connsiteY197" fmla="*/ 1492164 h 3107975"/>
                    <a:gd name="connsiteX198" fmla="*/ 12802 w 3107995"/>
                    <a:gd name="connsiteY198" fmla="*/ 1554000 h 3107975"/>
                    <a:gd name="connsiteX199" fmla="*/ 12802 w 3107995"/>
                    <a:gd name="connsiteY199" fmla="*/ 1555858 h 3107975"/>
                    <a:gd name="connsiteX200" fmla="*/ 3093766 w 3107995"/>
                    <a:gd name="connsiteY200" fmla="*/ 1487134 h 3107975"/>
                    <a:gd name="connsiteX201" fmla="*/ 3089755 w 3107995"/>
                    <a:gd name="connsiteY201" fmla="*/ 1423582 h 3107975"/>
                    <a:gd name="connsiteX202" fmla="*/ 3102489 w 3107995"/>
                    <a:gd name="connsiteY202" fmla="*/ 1422515 h 3107975"/>
                    <a:gd name="connsiteX203" fmla="*/ 3106568 w 3107995"/>
                    <a:gd name="connsiteY203" fmla="*/ 1486590 h 3107975"/>
                    <a:gd name="connsiteX204" fmla="*/ 3093766 w 3107995"/>
                    <a:gd name="connsiteY204" fmla="*/ 1487134 h 3107975"/>
                    <a:gd name="connsiteX205" fmla="*/ 17832 w 3107995"/>
                    <a:gd name="connsiteY205" fmla="*/ 1428581 h 3107975"/>
                    <a:gd name="connsiteX206" fmla="*/ 5098 w 3107995"/>
                    <a:gd name="connsiteY206" fmla="*/ 1427550 h 3107975"/>
                    <a:gd name="connsiteX207" fmla="*/ 11556 w 3107995"/>
                    <a:gd name="connsiteY207" fmla="*/ 1363665 h 3107975"/>
                    <a:gd name="connsiteX208" fmla="*/ 24245 w 3107995"/>
                    <a:gd name="connsiteY208" fmla="*/ 1365213 h 3107975"/>
                    <a:gd name="connsiteX209" fmla="*/ 17832 w 3107995"/>
                    <a:gd name="connsiteY209" fmla="*/ 1428581 h 3107975"/>
                    <a:gd name="connsiteX210" fmla="*/ 3083161 w 3107995"/>
                    <a:gd name="connsiteY210" fmla="*/ 1360236 h 3107975"/>
                    <a:gd name="connsiteX211" fmla="*/ 3073916 w 3107995"/>
                    <a:gd name="connsiteY211" fmla="*/ 1297222 h 3107975"/>
                    <a:gd name="connsiteX212" fmla="*/ 3086537 w 3107995"/>
                    <a:gd name="connsiteY212" fmla="*/ 1295112 h 3107975"/>
                    <a:gd name="connsiteX213" fmla="*/ 3095827 w 3107995"/>
                    <a:gd name="connsiteY213" fmla="*/ 1358648 h 3107975"/>
                    <a:gd name="connsiteX214" fmla="*/ 3083161 w 3107995"/>
                    <a:gd name="connsiteY214" fmla="*/ 1360236 h 3107975"/>
                    <a:gd name="connsiteX215" fmla="*/ 33241 w 3107995"/>
                    <a:gd name="connsiteY215" fmla="*/ 1302168 h 3107975"/>
                    <a:gd name="connsiteX216" fmla="*/ 20642 w 3107995"/>
                    <a:gd name="connsiteY216" fmla="*/ 1300097 h 3107975"/>
                    <a:gd name="connsiteX217" fmla="*/ 32379 w 3107995"/>
                    <a:gd name="connsiteY217" fmla="*/ 1236954 h 3107975"/>
                    <a:gd name="connsiteX218" fmla="*/ 44887 w 3107995"/>
                    <a:gd name="connsiteY218" fmla="*/ 1239550 h 3107975"/>
                    <a:gd name="connsiteX219" fmla="*/ 33241 w 3107995"/>
                    <a:gd name="connsiteY219" fmla="*/ 1302168 h 3107975"/>
                    <a:gd name="connsiteX220" fmla="*/ 3062089 w 3107995"/>
                    <a:gd name="connsiteY220" fmla="*/ 1234642 h 3107975"/>
                    <a:gd name="connsiteX221" fmla="*/ 3047655 w 3107995"/>
                    <a:gd name="connsiteY221" fmla="*/ 1172607 h 3107975"/>
                    <a:gd name="connsiteX222" fmla="*/ 3060048 w 3107995"/>
                    <a:gd name="connsiteY222" fmla="*/ 1169455 h 3107975"/>
                    <a:gd name="connsiteX223" fmla="*/ 3074596 w 3107995"/>
                    <a:gd name="connsiteY223" fmla="*/ 1232007 h 3107975"/>
                    <a:gd name="connsiteX224" fmla="*/ 3062089 w 3107995"/>
                    <a:gd name="connsiteY224" fmla="*/ 1234642 h 3107975"/>
                    <a:gd name="connsiteX225" fmla="*/ 59117 w 3107995"/>
                    <a:gd name="connsiteY225" fmla="*/ 1177467 h 3107975"/>
                    <a:gd name="connsiteX226" fmla="*/ 46700 w 3107995"/>
                    <a:gd name="connsiteY226" fmla="*/ 1174351 h 3107975"/>
                    <a:gd name="connsiteX227" fmla="*/ 63694 w 3107995"/>
                    <a:gd name="connsiteY227" fmla="*/ 1112273 h 3107975"/>
                    <a:gd name="connsiteX228" fmla="*/ 75953 w 3107995"/>
                    <a:gd name="connsiteY228" fmla="*/ 1115905 h 3107975"/>
                    <a:gd name="connsiteX229" fmla="*/ 59117 w 3107995"/>
                    <a:gd name="connsiteY229" fmla="*/ 1177467 h 3107975"/>
                    <a:gd name="connsiteX230" fmla="*/ 3030728 w 3107995"/>
                    <a:gd name="connsiteY230" fmla="*/ 1111359 h 3107975"/>
                    <a:gd name="connsiteX231" fmla="*/ 3011219 w 3107995"/>
                    <a:gd name="connsiteY231" fmla="*/ 1050853 h 3107975"/>
                    <a:gd name="connsiteX232" fmla="*/ 3023296 w 3107995"/>
                    <a:gd name="connsiteY232" fmla="*/ 1046684 h 3107975"/>
                    <a:gd name="connsiteX233" fmla="*/ 3042941 w 3107995"/>
                    <a:gd name="connsiteY233" fmla="*/ 1107695 h 3107975"/>
                    <a:gd name="connsiteX234" fmla="*/ 3030728 w 3107995"/>
                    <a:gd name="connsiteY234" fmla="*/ 1111359 h 3107975"/>
                    <a:gd name="connsiteX235" fmla="*/ 95326 w 3107995"/>
                    <a:gd name="connsiteY235" fmla="*/ 1055118 h 3107975"/>
                    <a:gd name="connsiteX236" fmla="*/ 83226 w 3107995"/>
                    <a:gd name="connsiteY236" fmla="*/ 1050980 h 3107975"/>
                    <a:gd name="connsiteX237" fmla="*/ 105296 w 3107995"/>
                    <a:gd name="connsiteY237" fmla="*/ 990564 h 3107975"/>
                    <a:gd name="connsiteX238" fmla="*/ 117215 w 3107995"/>
                    <a:gd name="connsiteY238" fmla="*/ 995203 h 3107975"/>
                    <a:gd name="connsiteX239" fmla="*/ 95326 w 3107995"/>
                    <a:gd name="connsiteY239" fmla="*/ 1055118 h 3107975"/>
                    <a:gd name="connsiteX240" fmla="*/ 2989239 w 3107995"/>
                    <a:gd name="connsiteY240" fmla="*/ 991199 h 3107975"/>
                    <a:gd name="connsiteX241" fmla="*/ 2964790 w 3107995"/>
                    <a:gd name="connsiteY241" fmla="*/ 932487 h 3107975"/>
                    <a:gd name="connsiteX242" fmla="*/ 2976482 w 3107995"/>
                    <a:gd name="connsiteY242" fmla="*/ 927332 h 3107975"/>
                    <a:gd name="connsiteX243" fmla="*/ 3001158 w 3107995"/>
                    <a:gd name="connsiteY243" fmla="*/ 986531 h 3107975"/>
                    <a:gd name="connsiteX244" fmla="*/ 2989239 w 3107995"/>
                    <a:gd name="connsiteY244" fmla="*/ 991199 h 3107975"/>
                    <a:gd name="connsiteX245" fmla="*/ 141573 w 3107995"/>
                    <a:gd name="connsiteY245" fmla="*/ 936260 h 3107975"/>
                    <a:gd name="connsiteX246" fmla="*/ 129881 w 3107995"/>
                    <a:gd name="connsiteY246" fmla="*/ 931132 h 3107975"/>
                    <a:gd name="connsiteX247" fmla="*/ 156891 w 3107995"/>
                    <a:gd name="connsiteY247" fmla="*/ 872790 h 3107975"/>
                    <a:gd name="connsiteX248" fmla="*/ 168378 w 3107995"/>
                    <a:gd name="connsiteY248" fmla="*/ 878396 h 3107975"/>
                    <a:gd name="connsiteX249" fmla="*/ 141573 w 3107995"/>
                    <a:gd name="connsiteY249" fmla="*/ 936260 h 3107975"/>
                    <a:gd name="connsiteX250" fmla="*/ 2937917 w 3107995"/>
                    <a:gd name="connsiteY250" fmla="*/ 874827 h 3107975"/>
                    <a:gd name="connsiteX251" fmla="*/ 2908687 w 3107995"/>
                    <a:gd name="connsiteY251" fmla="*/ 818324 h 3107975"/>
                    <a:gd name="connsiteX252" fmla="*/ 2919904 w 3107995"/>
                    <a:gd name="connsiteY252" fmla="*/ 812218 h 3107975"/>
                    <a:gd name="connsiteX253" fmla="*/ 2949406 w 3107995"/>
                    <a:gd name="connsiteY253" fmla="*/ 869192 h 3107975"/>
                    <a:gd name="connsiteX254" fmla="*/ 2937917 w 3107995"/>
                    <a:gd name="connsiteY254" fmla="*/ 874827 h 3107975"/>
                    <a:gd name="connsiteX255" fmla="*/ 197518 w 3107995"/>
                    <a:gd name="connsiteY255" fmla="*/ 821698 h 3107975"/>
                    <a:gd name="connsiteX256" fmla="*/ 186302 w 3107995"/>
                    <a:gd name="connsiteY256" fmla="*/ 815619 h 3107975"/>
                    <a:gd name="connsiteX257" fmla="*/ 218047 w 3107995"/>
                    <a:gd name="connsiteY257" fmla="*/ 759728 h 3107975"/>
                    <a:gd name="connsiteX258" fmla="*/ 229037 w 3107995"/>
                    <a:gd name="connsiteY258" fmla="*/ 766270 h 3107975"/>
                    <a:gd name="connsiteX259" fmla="*/ 197518 w 3107995"/>
                    <a:gd name="connsiteY259" fmla="*/ 821698 h 3107975"/>
                    <a:gd name="connsiteX260" fmla="*/ 2877101 w 3107995"/>
                    <a:gd name="connsiteY260" fmla="*/ 763075 h 3107975"/>
                    <a:gd name="connsiteX261" fmla="*/ 2843270 w 3107995"/>
                    <a:gd name="connsiteY261" fmla="*/ 709158 h 3107975"/>
                    <a:gd name="connsiteX262" fmla="*/ 2853966 w 3107995"/>
                    <a:gd name="connsiteY262" fmla="*/ 702143 h 3107975"/>
                    <a:gd name="connsiteX263" fmla="*/ 2888067 w 3107995"/>
                    <a:gd name="connsiteY263" fmla="*/ 756504 h 3107975"/>
                    <a:gd name="connsiteX264" fmla="*/ 2877101 w 3107995"/>
                    <a:gd name="connsiteY264" fmla="*/ 763075 h 3107975"/>
                    <a:gd name="connsiteX265" fmla="*/ 262776 w 3107995"/>
                    <a:gd name="connsiteY265" fmla="*/ 712203 h 3107975"/>
                    <a:gd name="connsiteX266" fmla="*/ 252058 w 3107995"/>
                    <a:gd name="connsiteY266" fmla="*/ 705213 h 3107975"/>
                    <a:gd name="connsiteX267" fmla="*/ 288313 w 3107995"/>
                    <a:gd name="connsiteY267" fmla="*/ 652150 h 3107975"/>
                    <a:gd name="connsiteX268" fmla="*/ 298713 w 3107995"/>
                    <a:gd name="connsiteY268" fmla="*/ 659578 h 3107975"/>
                    <a:gd name="connsiteX269" fmla="*/ 262776 w 3107995"/>
                    <a:gd name="connsiteY269" fmla="*/ 712203 h 3107975"/>
                    <a:gd name="connsiteX270" fmla="*/ 2807243 w 3107995"/>
                    <a:gd name="connsiteY270" fmla="*/ 656673 h 3107975"/>
                    <a:gd name="connsiteX271" fmla="*/ 2769085 w 3107995"/>
                    <a:gd name="connsiteY271" fmla="*/ 605713 h 3107975"/>
                    <a:gd name="connsiteX272" fmla="*/ 2779146 w 3107995"/>
                    <a:gd name="connsiteY272" fmla="*/ 597841 h 3107975"/>
                    <a:gd name="connsiteX273" fmla="*/ 2817643 w 3107995"/>
                    <a:gd name="connsiteY273" fmla="*/ 649225 h 3107975"/>
                    <a:gd name="connsiteX274" fmla="*/ 2807243 w 3107995"/>
                    <a:gd name="connsiteY274" fmla="*/ 656673 h 3107975"/>
                    <a:gd name="connsiteX275" fmla="*/ 336803 w 3107995"/>
                    <a:gd name="connsiteY275" fmla="*/ 608491 h 3107975"/>
                    <a:gd name="connsiteX276" fmla="*/ 326697 w 3107995"/>
                    <a:gd name="connsiteY276" fmla="*/ 600640 h 3107975"/>
                    <a:gd name="connsiteX277" fmla="*/ 367188 w 3107995"/>
                    <a:gd name="connsiteY277" fmla="*/ 550758 h 3107975"/>
                    <a:gd name="connsiteX278" fmla="*/ 376954 w 3107995"/>
                    <a:gd name="connsiteY278" fmla="*/ 559015 h 3107975"/>
                    <a:gd name="connsiteX279" fmla="*/ 336803 w 3107995"/>
                    <a:gd name="connsiteY279" fmla="*/ 608491 h 3107975"/>
                    <a:gd name="connsiteX280" fmla="*/ 2728820 w 3107995"/>
                    <a:gd name="connsiteY280" fmla="*/ 556357 h 3107975"/>
                    <a:gd name="connsiteX281" fmla="*/ 2686606 w 3107995"/>
                    <a:gd name="connsiteY281" fmla="*/ 508689 h 3107975"/>
                    <a:gd name="connsiteX282" fmla="*/ 2695987 w 3107995"/>
                    <a:gd name="connsiteY282" fmla="*/ 500020 h 3107975"/>
                    <a:gd name="connsiteX283" fmla="*/ 2738563 w 3107995"/>
                    <a:gd name="connsiteY283" fmla="*/ 548080 h 3107975"/>
                    <a:gd name="connsiteX284" fmla="*/ 2728820 w 3107995"/>
                    <a:gd name="connsiteY284" fmla="*/ 556357 h 3107975"/>
                    <a:gd name="connsiteX285" fmla="*/ 419100 w 3107995"/>
                    <a:gd name="connsiteY285" fmla="*/ 511239 h 3107975"/>
                    <a:gd name="connsiteX286" fmla="*/ 409674 w 3107995"/>
                    <a:gd name="connsiteY286" fmla="*/ 502587 h 3107975"/>
                    <a:gd name="connsiteX287" fmla="*/ 454108 w 3107995"/>
                    <a:gd name="connsiteY287" fmla="*/ 456207 h 3107975"/>
                    <a:gd name="connsiteX288" fmla="*/ 463149 w 3107995"/>
                    <a:gd name="connsiteY288" fmla="*/ 465232 h 3107975"/>
                    <a:gd name="connsiteX289" fmla="*/ 419100 w 3107995"/>
                    <a:gd name="connsiteY289" fmla="*/ 511239 h 3107975"/>
                    <a:gd name="connsiteX290" fmla="*/ 2642444 w 3107995"/>
                    <a:gd name="connsiteY290" fmla="*/ 462801 h 3107975"/>
                    <a:gd name="connsiteX291" fmla="*/ 2596447 w 3107995"/>
                    <a:gd name="connsiteY291" fmla="*/ 418747 h 3107975"/>
                    <a:gd name="connsiteX292" fmla="*/ 2605079 w 3107995"/>
                    <a:gd name="connsiteY292" fmla="*/ 409334 h 3107975"/>
                    <a:gd name="connsiteX293" fmla="*/ 2651484 w 3107995"/>
                    <a:gd name="connsiteY293" fmla="*/ 453751 h 3107975"/>
                    <a:gd name="connsiteX294" fmla="*/ 2642444 w 3107995"/>
                    <a:gd name="connsiteY294" fmla="*/ 462801 h 3107975"/>
                    <a:gd name="connsiteX295" fmla="*/ 509056 w 3107995"/>
                    <a:gd name="connsiteY295" fmla="*/ 421088 h 3107975"/>
                    <a:gd name="connsiteX296" fmla="*/ 500400 w 3107995"/>
                    <a:gd name="connsiteY296" fmla="*/ 411693 h 3107975"/>
                    <a:gd name="connsiteX297" fmla="*/ 548460 w 3107995"/>
                    <a:gd name="connsiteY297" fmla="*/ 369126 h 3107975"/>
                    <a:gd name="connsiteX298" fmla="*/ 556731 w 3107995"/>
                    <a:gd name="connsiteY298" fmla="*/ 378869 h 3107975"/>
                    <a:gd name="connsiteX299" fmla="*/ 509056 w 3107995"/>
                    <a:gd name="connsiteY299" fmla="*/ 421088 h 3107975"/>
                    <a:gd name="connsiteX300" fmla="*/ 2548613 w 3107995"/>
                    <a:gd name="connsiteY300" fmla="*/ 376619 h 3107975"/>
                    <a:gd name="connsiteX301" fmla="*/ 2499148 w 3107995"/>
                    <a:gd name="connsiteY301" fmla="*/ 336486 h 3107975"/>
                    <a:gd name="connsiteX302" fmla="*/ 2506989 w 3107995"/>
                    <a:gd name="connsiteY302" fmla="*/ 326393 h 3107975"/>
                    <a:gd name="connsiteX303" fmla="*/ 2556883 w 3107995"/>
                    <a:gd name="connsiteY303" fmla="*/ 366858 h 3107975"/>
                    <a:gd name="connsiteX304" fmla="*/ 2548613 w 3107995"/>
                    <a:gd name="connsiteY304" fmla="*/ 376619 h 3107975"/>
                    <a:gd name="connsiteX305" fmla="*/ 606105 w 3107995"/>
                    <a:gd name="connsiteY305" fmla="*/ 338650 h 3107975"/>
                    <a:gd name="connsiteX306" fmla="*/ 598242 w 3107995"/>
                    <a:gd name="connsiteY306" fmla="*/ 328576 h 3107975"/>
                    <a:gd name="connsiteX307" fmla="*/ 649633 w 3107995"/>
                    <a:gd name="connsiteY307" fmla="*/ 290112 h 3107975"/>
                    <a:gd name="connsiteX308" fmla="*/ 657088 w 3107995"/>
                    <a:gd name="connsiteY308" fmla="*/ 300499 h 3107975"/>
                    <a:gd name="connsiteX309" fmla="*/ 606105 w 3107995"/>
                    <a:gd name="connsiteY309" fmla="*/ 338650 h 3107975"/>
                    <a:gd name="connsiteX310" fmla="*/ 2448053 w 3107995"/>
                    <a:gd name="connsiteY310" fmla="*/ 298426 h 3107975"/>
                    <a:gd name="connsiteX311" fmla="*/ 2395416 w 3107995"/>
                    <a:gd name="connsiteY311" fmla="*/ 262493 h 3107975"/>
                    <a:gd name="connsiteX312" fmla="*/ 2402395 w 3107995"/>
                    <a:gd name="connsiteY312" fmla="*/ 251789 h 3107975"/>
                    <a:gd name="connsiteX313" fmla="*/ 2455462 w 3107995"/>
                    <a:gd name="connsiteY313" fmla="*/ 288021 h 3107975"/>
                    <a:gd name="connsiteX314" fmla="*/ 2448053 w 3107995"/>
                    <a:gd name="connsiteY314" fmla="*/ 298426 h 3107975"/>
                    <a:gd name="connsiteX315" fmla="*/ 709588 w 3107995"/>
                    <a:gd name="connsiteY315" fmla="*/ 264487 h 3107975"/>
                    <a:gd name="connsiteX316" fmla="*/ 702564 w 3107995"/>
                    <a:gd name="connsiteY316" fmla="*/ 253801 h 3107975"/>
                    <a:gd name="connsiteX317" fmla="*/ 756945 w 3107995"/>
                    <a:gd name="connsiteY317" fmla="*/ 219706 h 3107975"/>
                    <a:gd name="connsiteX318" fmla="*/ 763494 w 3107995"/>
                    <a:gd name="connsiteY318" fmla="*/ 230673 h 3107975"/>
                    <a:gd name="connsiteX319" fmla="*/ 709588 w 3107995"/>
                    <a:gd name="connsiteY319" fmla="*/ 264487 h 3107975"/>
                    <a:gd name="connsiteX320" fmla="*/ 2341329 w 3107995"/>
                    <a:gd name="connsiteY320" fmla="*/ 228763 h 3107975"/>
                    <a:gd name="connsiteX321" fmla="*/ 2285883 w 3107995"/>
                    <a:gd name="connsiteY321" fmla="*/ 197292 h 3107975"/>
                    <a:gd name="connsiteX322" fmla="*/ 2291955 w 3107995"/>
                    <a:gd name="connsiteY322" fmla="*/ 186044 h 3107975"/>
                    <a:gd name="connsiteX323" fmla="*/ 2347854 w 3107995"/>
                    <a:gd name="connsiteY323" fmla="*/ 217775 h 3107975"/>
                    <a:gd name="connsiteX324" fmla="*/ 2341329 w 3107995"/>
                    <a:gd name="connsiteY324" fmla="*/ 228763 h 3107975"/>
                    <a:gd name="connsiteX325" fmla="*/ 818782 w 3107995"/>
                    <a:gd name="connsiteY325" fmla="*/ 199120 h 3107975"/>
                    <a:gd name="connsiteX326" fmla="*/ 812664 w 3107995"/>
                    <a:gd name="connsiteY326" fmla="*/ 187890 h 3107975"/>
                    <a:gd name="connsiteX327" fmla="*/ 869651 w 3107995"/>
                    <a:gd name="connsiteY327" fmla="*/ 158411 h 3107975"/>
                    <a:gd name="connsiteX328" fmla="*/ 875293 w 3107995"/>
                    <a:gd name="connsiteY328" fmla="*/ 169883 h 3107975"/>
                    <a:gd name="connsiteX329" fmla="*/ 818782 w 3107995"/>
                    <a:gd name="connsiteY329" fmla="*/ 199120 h 3107975"/>
                    <a:gd name="connsiteX330" fmla="*/ 2229167 w 3107995"/>
                    <a:gd name="connsiteY330" fmla="*/ 168143 h 3107975"/>
                    <a:gd name="connsiteX331" fmla="*/ 2171319 w 3107995"/>
                    <a:gd name="connsiteY331" fmla="*/ 141369 h 3107975"/>
                    <a:gd name="connsiteX332" fmla="*/ 2176417 w 3107995"/>
                    <a:gd name="connsiteY332" fmla="*/ 129659 h 3107975"/>
                    <a:gd name="connsiteX333" fmla="*/ 2234786 w 3107995"/>
                    <a:gd name="connsiteY333" fmla="*/ 156657 h 3107975"/>
                    <a:gd name="connsiteX334" fmla="*/ 2229167 w 3107995"/>
                    <a:gd name="connsiteY334" fmla="*/ 168143 h 3107975"/>
                    <a:gd name="connsiteX335" fmla="*/ 932961 w 3107995"/>
                    <a:gd name="connsiteY335" fmla="*/ 143010 h 3107975"/>
                    <a:gd name="connsiteX336" fmla="*/ 927794 w 3107995"/>
                    <a:gd name="connsiteY336" fmla="*/ 131313 h 3107975"/>
                    <a:gd name="connsiteX337" fmla="*/ 961873 w 3107995"/>
                    <a:gd name="connsiteY337" fmla="*/ 116782 h 3107975"/>
                    <a:gd name="connsiteX338" fmla="*/ 987115 w 3107995"/>
                    <a:gd name="connsiteY338" fmla="*/ 106635 h 3107975"/>
                    <a:gd name="connsiteX339" fmla="*/ 991783 w 3107995"/>
                    <a:gd name="connsiteY339" fmla="*/ 118538 h 3107975"/>
                    <a:gd name="connsiteX340" fmla="*/ 966745 w 3107995"/>
                    <a:gd name="connsiteY340" fmla="*/ 128596 h 3107975"/>
                    <a:gd name="connsiteX341" fmla="*/ 932961 w 3107995"/>
                    <a:gd name="connsiteY341" fmla="*/ 143010 h 3107975"/>
                    <a:gd name="connsiteX342" fmla="*/ 2112360 w 3107995"/>
                    <a:gd name="connsiteY342" fmla="*/ 117034 h 3107975"/>
                    <a:gd name="connsiteX343" fmla="*/ 2052517 w 3107995"/>
                    <a:gd name="connsiteY343" fmla="*/ 95190 h 3107975"/>
                    <a:gd name="connsiteX344" fmla="*/ 2056642 w 3107995"/>
                    <a:gd name="connsiteY344" fmla="*/ 83095 h 3107975"/>
                    <a:gd name="connsiteX345" fmla="*/ 2117005 w 3107995"/>
                    <a:gd name="connsiteY345" fmla="*/ 105120 h 3107975"/>
                    <a:gd name="connsiteX346" fmla="*/ 2112360 w 3107995"/>
                    <a:gd name="connsiteY346" fmla="*/ 117034 h 3107975"/>
                    <a:gd name="connsiteX347" fmla="*/ 1051557 w 3107995"/>
                    <a:gd name="connsiteY347" fmla="*/ 96543 h 3107975"/>
                    <a:gd name="connsiteX348" fmla="*/ 1047388 w 3107995"/>
                    <a:gd name="connsiteY348" fmla="*/ 84459 h 3107975"/>
                    <a:gd name="connsiteX349" fmla="*/ 1108522 w 3107995"/>
                    <a:gd name="connsiteY349" fmla="*/ 64805 h 3107975"/>
                    <a:gd name="connsiteX350" fmla="*/ 1112170 w 3107995"/>
                    <a:gd name="connsiteY350" fmla="*/ 77050 h 3107975"/>
                    <a:gd name="connsiteX351" fmla="*/ 1051557 w 3107995"/>
                    <a:gd name="connsiteY351" fmla="*/ 96543 h 3107975"/>
                    <a:gd name="connsiteX352" fmla="*/ 1991814 w 3107995"/>
                    <a:gd name="connsiteY352" fmla="*/ 75858 h 3107975"/>
                    <a:gd name="connsiteX353" fmla="*/ 1930340 w 3107995"/>
                    <a:gd name="connsiteY353" fmla="*/ 59067 h 3107975"/>
                    <a:gd name="connsiteX354" fmla="*/ 1933467 w 3107995"/>
                    <a:gd name="connsiteY354" fmla="*/ 46673 h 3107975"/>
                    <a:gd name="connsiteX355" fmla="*/ 1995440 w 3107995"/>
                    <a:gd name="connsiteY355" fmla="*/ 63599 h 3107975"/>
                    <a:gd name="connsiteX356" fmla="*/ 1991814 w 3107995"/>
                    <a:gd name="connsiteY356" fmla="*/ 75858 h 3107975"/>
                    <a:gd name="connsiteX357" fmla="*/ 1173553 w 3107995"/>
                    <a:gd name="connsiteY357" fmla="*/ 60098 h 3107975"/>
                    <a:gd name="connsiteX358" fmla="*/ 1170404 w 3107995"/>
                    <a:gd name="connsiteY358" fmla="*/ 47708 h 3107975"/>
                    <a:gd name="connsiteX359" fmla="*/ 1232988 w 3107995"/>
                    <a:gd name="connsiteY359" fmla="*/ 33207 h 3107975"/>
                    <a:gd name="connsiteX360" fmla="*/ 1235593 w 3107995"/>
                    <a:gd name="connsiteY360" fmla="*/ 45715 h 3107975"/>
                    <a:gd name="connsiteX361" fmla="*/ 1173553 w 3107995"/>
                    <a:gd name="connsiteY361" fmla="*/ 60098 h 3107975"/>
                    <a:gd name="connsiteX362" fmla="*/ 1868255 w 3107995"/>
                    <a:gd name="connsiteY362" fmla="*/ 44849 h 3107975"/>
                    <a:gd name="connsiteX363" fmla="*/ 1805603 w 3107995"/>
                    <a:gd name="connsiteY363" fmla="*/ 33225 h 3107975"/>
                    <a:gd name="connsiteX364" fmla="*/ 1807688 w 3107995"/>
                    <a:gd name="connsiteY364" fmla="*/ 20611 h 3107975"/>
                    <a:gd name="connsiteX365" fmla="*/ 1870838 w 3107995"/>
                    <a:gd name="connsiteY365" fmla="*/ 32334 h 3107975"/>
                    <a:gd name="connsiteX366" fmla="*/ 1868255 w 3107995"/>
                    <a:gd name="connsiteY366" fmla="*/ 44849 h 3107975"/>
                    <a:gd name="connsiteX367" fmla="*/ 1298178 w 3107995"/>
                    <a:gd name="connsiteY367" fmla="*/ 33918 h 3107975"/>
                    <a:gd name="connsiteX368" fmla="*/ 1296071 w 3107995"/>
                    <a:gd name="connsiteY368" fmla="*/ 21311 h 3107975"/>
                    <a:gd name="connsiteX369" fmla="*/ 1359629 w 3107995"/>
                    <a:gd name="connsiteY369" fmla="*/ 12046 h 3107975"/>
                    <a:gd name="connsiteX370" fmla="*/ 1361192 w 3107995"/>
                    <a:gd name="connsiteY370" fmla="*/ 24728 h 3107975"/>
                    <a:gd name="connsiteX371" fmla="*/ 1298178 w 3107995"/>
                    <a:gd name="connsiteY371" fmla="*/ 33918 h 3107975"/>
                    <a:gd name="connsiteX372" fmla="*/ 1742543 w 3107995"/>
                    <a:gd name="connsiteY372" fmla="*/ 24200 h 3107975"/>
                    <a:gd name="connsiteX373" fmla="*/ 1679143 w 3107995"/>
                    <a:gd name="connsiteY373" fmla="*/ 17790 h 3107975"/>
                    <a:gd name="connsiteX374" fmla="*/ 1680163 w 3107995"/>
                    <a:gd name="connsiteY374" fmla="*/ 5051 h 3107975"/>
                    <a:gd name="connsiteX375" fmla="*/ 1744083 w 3107995"/>
                    <a:gd name="connsiteY375" fmla="*/ 11511 h 3107975"/>
                    <a:gd name="connsiteX376" fmla="*/ 1742543 w 3107995"/>
                    <a:gd name="connsiteY376" fmla="*/ 24200 h 3107975"/>
                    <a:gd name="connsiteX377" fmla="*/ 1424547 w 3107995"/>
                    <a:gd name="connsiteY377" fmla="*/ 18145 h 3107975"/>
                    <a:gd name="connsiteX378" fmla="*/ 1423505 w 3107995"/>
                    <a:gd name="connsiteY378" fmla="*/ 5406 h 3107975"/>
                    <a:gd name="connsiteX379" fmla="*/ 1487562 w 3107995"/>
                    <a:gd name="connsiteY379" fmla="*/ 1396 h 3107975"/>
                    <a:gd name="connsiteX380" fmla="*/ 1488105 w 3107995"/>
                    <a:gd name="connsiteY380" fmla="*/ 14166 h 3107975"/>
                    <a:gd name="connsiteX381" fmla="*/ 1424547 w 3107995"/>
                    <a:gd name="connsiteY381" fmla="*/ 18145 h 3107975"/>
                    <a:gd name="connsiteX382" fmla="*/ 1615517 w 3107995"/>
                    <a:gd name="connsiteY382" fmla="*/ 13987 h 3107975"/>
                    <a:gd name="connsiteX383" fmla="*/ 1553997 w 3107995"/>
                    <a:gd name="connsiteY383" fmla="*/ 12782 h 3107975"/>
                    <a:gd name="connsiteX384" fmla="*/ 1551799 w 3107995"/>
                    <a:gd name="connsiteY384" fmla="*/ 12784 h 3107975"/>
                    <a:gd name="connsiteX385" fmla="*/ 1551799 w 3107995"/>
                    <a:gd name="connsiteY385" fmla="*/ 2 h 3107975"/>
                    <a:gd name="connsiteX386" fmla="*/ 1553975 w 3107995"/>
                    <a:gd name="connsiteY386" fmla="*/ 0 h 3107975"/>
                    <a:gd name="connsiteX387" fmla="*/ 1616015 w 3107995"/>
                    <a:gd name="connsiteY387" fmla="*/ 1217 h 3107975"/>
                    <a:gd name="connsiteX388" fmla="*/ 1615517 w 3107995"/>
                    <a:gd name="connsiteY388" fmla="*/ 13987 h 31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3107995" h="3107975">
                      <a:moveTo>
                        <a:pt x="1554881" y="3107976"/>
                      </a:moveTo>
                      <a:lnTo>
                        <a:pt x="1553997" y="3107976"/>
                      </a:lnTo>
                      <a:cubicBezTo>
                        <a:pt x="1532948" y="3107976"/>
                        <a:pt x="1511671" y="3107568"/>
                        <a:pt x="1490711" y="3106729"/>
                      </a:cubicBezTo>
                      <a:lnTo>
                        <a:pt x="1491209" y="3093950"/>
                      </a:lnTo>
                      <a:cubicBezTo>
                        <a:pt x="1512010" y="3094788"/>
                        <a:pt x="1533129" y="3095196"/>
                        <a:pt x="1553997" y="3095196"/>
                      </a:cubicBezTo>
                      <a:lnTo>
                        <a:pt x="1554881" y="3107976"/>
                      </a:lnTo>
                      <a:close/>
                      <a:moveTo>
                        <a:pt x="1619097" y="3106639"/>
                      </a:moveTo>
                      <a:lnTo>
                        <a:pt x="1618575" y="3093859"/>
                      </a:lnTo>
                      <a:cubicBezTo>
                        <a:pt x="1639694" y="3092998"/>
                        <a:pt x="1661084" y="3091684"/>
                        <a:pt x="1682157" y="3089939"/>
                      </a:cubicBezTo>
                      <a:lnTo>
                        <a:pt x="1683199" y="3102696"/>
                      </a:lnTo>
                      <a:cubicBezTo>
                        <a:pt x="1661968" y="3104441"/>
                        <a:pt x="1640396" y="3105778"/>
                        <a:pt x="1619097" y="3106639"/>
                      </a:cubicBezTo>
                      <a:close/>
                      <a:moveTo>
                        <a:pt x="1426609" y="3102832"/>
                      </a:moveTo>
                      <a:cubicBezTo>
                        <a:pt x="1405332" y="3101110"/>
                        <a:pt x="1383829" y="3098912"/>
                        <a:pt x="1362733" y="3096329"/>
                      </a:cubicBezTo>
                      <a:lnTo>
                        <a:pt x="1364296" y="3083640"/>
                      </a:lnTo>
                      <a:cubicBezTo>
                        <a:pt x="1385233" y="3086200"/>
                        <a:pt x="1406533" y="3088376"/>
                        <a:pt x="1427651" y="3090098"/>
                      </a:cubicBezTo>
                      <a:lnTo>
                        <a:pt x="1426609" y="3102832"/>
                      </a:lnTo>
                      <a:close/>
                      <a:moveTo>
                        <a:pt x="1747075" y="3096102"/>
                      </a:moveTo>
                      <a:lnTo>
                        <a:pt x="1745512" y="3083413"/>
                      </a:lnTo>
                      <a:cubicBezTo>
                        <a:pt x="1766426" y="3080830"/>
                        <a:pt x="1787611" y="3077748"/>
                        <a:pt x="1808458" y="3074304"/>
                      </a:cubicBezTo>
                      <a:lnTo>
                        <a:pt x="1810565" y="3086903"/>
                      </a:lnTo>
                      <a:cubicBezTo>
                        <a:pt x="1789537" y="3090392"/>
                        <a:pt x="1768171" y="3093497"/>
                        <a:pt x="1747075" y="3096102"/>
                      </a:cubicBezTo>
                      <a:close/>
                      <a:moveTo>
                        <a:pt x="1299197" y="3087197"/>
                      </a:moveTo>
                      <a:cubicBezTo>
                        <a:pt x="1278102" y="3083708"/>
                        <a:pt x="1256870" y="3079742"/>
                        <a:pt x="1236070" y="3075437"/>
                      </a:cubicBezTo>
                      <a:lnTo>
                        <a:pt x="1238675" y="3062907"/>
                      </a:lnTo>
                      <a:cubicBezTo>
                        <a:pt x="1259295" y="3067212"/>
                        <a:pt x="1280368" y="3071132"/>
                        <a:pt x="1301260" y="3074576"/>
                      </a:cubicBezTo>
                      <a:lnTo>
                        <a:pt x="1299197" y="3087197"/>
                      </a:lnTo>
                      <a:close/>
                      <a:moveTo>
                        <a:pt x="1873625" y="3075075"/>
                      </a:moveTo>
                      <a:lnTo>
                        <a:pt x="1870997" y="3062567"/>
                      </a:lnTo>
                      <a:cubicBezTo>
                        <a:pt x="1891684" y="3058239"/>
                        <a:pt x="1912553" y="3053435"/>
                        <a:pt x="1933015" y="3048247"/>
                      </a:cubicBezTo>
                      <a:lnTo>
                        <a:pt x="1936141" y="3060641"/>
                      </a:lnTo>
                      <a:cubicBezTo>
                        <a:pt x="1915499" y="3065875"/>
                        <a:pt x="1894471" y="3070724"/>
                        <a:pt x="1873625" y="3075075"/>
                      </a:cubicBezTo>
                      <a:close/>
                      <a:moveTo>
                        <a:pt x="1173463" y="3061049"/>
                      </a:moveTo>
                      <a:cubicBezTo>
                        <a:pt x="1152821" y="3055860"/>
                        <a:pt x="1131974" y="3050150"/>
                        <a:pt x="1111536" y="3044077"/>
                      </a:cubicBezTo>
                      <a:lnTo>
                        <a:pt x="1115184" y="3031819"/>
                      </a:lnTo>
                      <a:cubicBezTo>
                        <a:pt x="1135441" y="3037846"/>
                        <a:pt x="1156106" y="3043488"/>
                        <a:pt x="1176590" y="3048654"/>
                      </a:cubicBezTo>
                      <a:lnTo>
                        <a:pt x="1173463" y="3061049"/>
                      </a:lnTo>
                      <a:close/>
                      <a:moveTo>
                        <a:pt x="1998023" y="3043624"/>
                      </a:moveTo>
                      <a:lnTo>
                        <a:pt x="1994374" y="3031366"/>
                      </a:lnTo>
                      <a:cubicBezTo>
                        <a:pt x="2014654" y="3025338"/>
                        <a:pt x="2035047" y="3018812"/>
                        <a:pt x="2054987" y="3011947"/>
                      </a:cubicBezTo>
                      <a:lnTo>
                        <a:pt x="2059134" y="3024047"/>
                      </a:lnTo>
                      <a:cubicBezTo>
                        <a:pt x="2039013" y="3030958"/>
                        <a:pt x="2018461" y="3037551"/>
                        <a:pt x="1998023" y="3043624"/>
                      </a:cubicBezTo>
                      <a:close/>
                      <a:moveTo>
                        <a:pt x="1050356" y="3024545"/>
                      </a:moveTo>
                      <a:cubicBezTo>
                        <a:pt x="1030122" y="3017612"/>
                        <a:pt x="1009774" y="3010179"/>
                        <a:pt x="989902" y="3002430"/>
                      </a:cubicBezTo>
                      <a:lnTo>
                        <a:pt x="994547" y="2990511"/>
                      </a:lnTo>
                      <a:cubicBezTo>
                        <a:pt x="1014261" y="2998193"/>
                        <a:pt x="1034427" y="3005580"/>
                        <a:pt x="1054503" y="3012445"/>
                      </a:cubicBezTo>
                      <a:lnTo>
                        <a:pt x="1050356" y="3024545"/>
                      </a:lnTo>
                      <a:close/>
                      <a:moveTo>
                        <a:pt x="2119407" y="3001932"/>
                      </a:moveTo>
                      <a:lnTo>
                        <a:pt x="2114762" y="2990013"/>
                      </a:lnTo>
                      <a:cubicBezTo>
                        <a:pt x="2134453" y="2982331"/>
                        <a:pt x="2154211" y="2974129"/>
                        <a:pt x="2173539" y="2965632"/>
                      </a:cubicBezTo>
                      <a:lnTo>
                        <a:pt x="2178683" y="2977324"/>
                      </a:lnTo>
                      <a:cubicBezTo>
                        <a:pt x="2159196" y="2985889"/>
                        <a:pt x="2139257" y="2994160"/>
                        <a:pt x="2119407" y="3001932"/>
                      </a:cubicBezTo>
                      <a:close/>
                      <a:moveTo>
                        <a:pt x="930422" y="2977800"/>
                      </a:moveTo>
                      <a:cubicBezTo>
                        <a:pt x="910823" y="2969212"/>
                        <a:pt x="891177" y="2960103"/>
                        <a:pt x="872053" y="2950745"/>
                      </a:cubicBezTo>
                      <a:lnTo>
                        <a:pt x="877672" y="2939257"/>
                      </a:lnTo>
                      <a:cubicBezTo>
                        <a:pt x="896638" y="2948547"/>
                        <a:pt x="916125" y="2957565"/>
                        <a:pt x="935566" y="2966108"/>
                      </a:cubicBezTo>
                      <a:lnTo>
                        <a:pt x="930422" y="2977800"/>
                      </a:lnTo>
                      <a:close/>
                      <a:moveTo>
                        <a:pt x="2236894" y="2950292"/>
                      </a:moveTo>
                      <a:lnTo>
                        <a:pt x="2231274" y="2938804"/>
                      </a:lnTo>
                      <a:cubicBezTo>
                        <a:pt x="2250308" y="2929468"/>
                        <a:pt x="2269364" y="2919657"/>
                        <a:pt x="2287876" y="2909596"/>
                      </a:cubicBezTo>
                      <a:lnTo>
                        <a:pt x="2293949" y="2920835"/>
                      </a:lnTo>
                      <a:cubicBezTo>
                        <a:pt x="2275301" y="2930964"/>
                        <a:pt x="2256085" y="2940866"/>
                        <a:pt x="2236894" y="2950292"/>
                      </a:cubicBezTo>
                      <a:close/>
                      <a:moveTo>
                        <a:pt x="814862" y="2921288"/>
                      </a:moveTo>
                      <a:cubicBezTo>
                        <a:pt x="796055" y="2911069"/>
                        <a:pt x="777225" y="2900374"/>
                        <a:pt x="758985" y="2889475"/>
                      </a:cubicBezTo>
                      <a:lnTo>
                        <a:pt x="765533" y="2878508"/>
                      </a:lnTo>
                      <a:cubicBezTo>
                        <a:pt x="783638" y="2889317"/>
                        <a:pt x="802286" y="2899921"/>
                        <a:pt x="820957" y="2910049"/>
                      </a:cubicBezTo>
                      <a:lnTo>
                        <a:pt x="814862" y="2921288"/>
                      </a:lnTo>
                      <a:close/>
                      <a:moveTo>
                        <a:pt x="2349780" y="2889067"/>
                      </a:moveTo>
                      <a:lnTo>
                        <a:pt x="2343210" y="2878100"/>
                      </a:lnTo>
                      <a:cubicBezTo>
                        <a:pt x="2361405" y="2867224"/>
                        <a:pt x="2379577" y="2855872"/>
                        <a:pt x="2397183" y="2844316"/>
                      </a:cubicBezTo>
                      <a:lnTo>
                        <a:pt x="2404207" y="2855011"/>
                      </a:lnTo>
                      <a:cubicBezTo>
                        <a:pt x="2386420" y="2866658"/>
                        <a:pt x="2368112" y="2878100"/>
                        <a:pt x="2349780" y="2889067"/>
                      </a:cubicBezTo>
                      <a:close/>
                      <a:moveTo>
                        <a:pt x="704467" y="2855419"/>
                      </a:moveTo>
                      <a:cubicBezTo>
                        <a:pt x="686567" y="2843727"/>
                        <a:pt x="668734" y="2831513"/>
                        <a:pt x="651400" y="2819119"/>
                      </a:cubicBezTo>
                      <a:lnTo>
                        <a:pt x="658832" y="2808718"/>
                      </a:lnTo>
                      <a:cubicBezTo>
                        <a:pt x="676030" y="2821022"/>
                        <a:pt x="693727" y="2833122"/>
                        <a:pt x="711446" y="2844724"/>
                      </a:cubicBezTo>
                      <a:lnTo>
                        <a:pt x="704467" y="2855419"/>
                      </a:lnTo>
                      <a:close/>
                      <a:moveTo>
                        <a:pt x="2457162" y="2818734"/>
                      </a:moveTo>
                      <a:lnTo>
                        <a:pt x="2449730" y="2808333"/>
                      </a:lnTo>
                      <a:cubicBezTo>
                        <a:pt x="2466837" y="2796097"/>
                        <a:pt x="2484013" y="2783272"/>
                        <a:pt x="2500758" y="2770221"/>
                      </a:cubicBezTo>
                      <a:lnTo>
                        <a:pt x="2508620" y="2780304"/>
                      </a:lnTo>
                      <a:cubicBezTo>
                        <a:pt x="2491739" y="2793469"/>
                        <a:pt x="2474428" y="2806407"/>
                        <a:pt x="2457162" y="2818734"/>
                      </a:cubicBezTo>
                      <a:close/>
                      <a:moveTo>
                        <a:pt x="599919" y="2780689"/>
                      </a:moveTo>
                      <a:cubicBezTo>
                        <a:pt x="583151" y="2767638"/>
                        <a:pt x="566361" y="2753997"/>
                        <a:pt x="550047" y="2740175"/>
                      </a:cubicBezTo>
                      <a:lnTo>
                        <a:pt x="558317" y="2730432"/>
                      </a:lnTo>
                      <a:cubicBezTo>
                        <a:pt x="574495" y="2744140"/>
                        <a:pt x="591127" y="2757645"/>
                        <a:pt x="607782" y="2770606"/>
                      </a:cubicBezTo>
                      <a:lnTo>
                        <a:pt x="599919" y="2780689"/>
                      </a:lnTo>
                      <a:close/>
                      <a:moveTo>
                        <a:pt x="2558424" y="2739790"/>
                      </a:moveTo>
                      <a:lnTo>
                        <a:pt x="2550176" y="2730046"/>
                      </a:lnTo>
                      <a:cubicBezTo>
                        <a:pt x="2566333" y="2716338"/>
                        <a:pt x="2582398" y="2702131"/>
                        <a:pt x="2597896" y="2687855"/>
                      </a:cubicBezTo>
                      <a:lnTo>
                        <a:pt x="2606553" y="2697259"/>
                      </a:lnTo>
                      <a:cubicBezTo>
                        <a:pt x="2590917" y="2711647"/>
                        <a:pt x="2574716" y="2725968"/>
                        <a:pt x="2558424" y="2739790"/>
                      </a:cubicBezTo>
                      <a:close/>
                      <a:moveTo>
                        <a:pt x="501896" y="2697644"/>
                      </a:moveTo>
                      <a:cubicBezTo>
                        <a:pt x="486171" y="2683165"/>
                        <a:pt x="470581" y="2668210"/>
                        <a:pt x="455558" y="2653187"/>
                      </a:cubicBezTo>
                      <a:lnTo>
                        <a:pt x="464599" y="2644146"/>
                      </a:lnTo>
                      <a:cubicBezTo>
                        <a:pt x="479486" y="2659033"/>
                        <a:pt x="494962" y="2673875"/>
                        <a:pt x="510574" y="2688241"/>
                      </a:cubicBezTo>
                      <a:lnTo>
                        <a:pt x="501896" y="2697644"/>
                      </a:lnTo>
                      <a:close/>
                      <a:moveTo>
                        <a:pt x="2652913" y="2652779"/>
                      </a:moveTo>
                      <a:lnTo>
                        <a:pt x="2643871" y="2643739"/>
                      </a:lnTo>
                      <a:cubicBezTo>
                        <a:pt x="2658826" y="2628784"/>
                        <a:pt x="2673645" y="2613330"/>
                        <a:pt x="2687966" y="2597786"/>
                      </a:cubicBezTo>
                      <a:lnTo>
                        <a:pt x="2697392" y="2606442"/>
                      </a:lnTo>
                      <a:cubicBezTo>
                        <a:pt x="2682936" y="2622122"/>
                        <a:pt x="2667981" y="2637711"/>
                        <a:pt x="2652913" y="2652779"/>
                      </a:cubicBezTo>
                      <a:close/>
                      <a:moveTo>
                        <a:pt x="411079" y="2606895"/>
                      </a:moveTo>
                      <a:cubicBezTo>
                        <a:pt x="396622" y="2591215"/>
                        <a:pt x="382325" y="2575036"/>
                        <a:pt x="368548" y="2558813"/>
                      </a:cubicBezTo>
                      <a:lnTo>
                        <a:pt x="378314" y="2550542"/>
                      </a:lnTo>
                      <a:cubicBezTo>
                        <a:pt x="391955" y="2566630"/>
                        <a:pt x="406139" y="2582672"/>
                        <a:pt x="420459" y="2598239"/>
                      </a:cubicBezTo>
                      <a:lnTo>
                        <a:pt x="411079" y="2606895"/>
                      </a:lnTo>
                      <a:close/>
                      <a:moveTo>
                        <a:pt x="2739923" y="2558314"/>
                      </a:moveTo>
                      <a:lnTo>
                        <a:pt x="2730157" y="2550044"/>
                      </a:lnTo>
                      <a:cubicBezTo>
                        <a:pt x="2743843" y="2533910"/>
                        <a:pt x="2757348" y="2517279"/>
                        <a:pt x="2770354" y="2500602"/>
                      </a:cubicBezTo>
                      <a:lnTo>
                        <a:pt x="2780437" y="2508464"/>
                      </a:lnTo>
                      <a:cubicBezTo>
                        <a:pt x="2767317" y="2525277"/>
                        <a:pt x="2753700" y="2542045"/>
                        <a:pt x="2739923" y="2558314"/>
                      </a:cubicBezTo>
                      <a:close/>
                      <a:moveTo>
                        <a:pt x="328034" y="2509031"/>
                      </a:moveTo>
                      <a:cubicBezTo>
                        <a:pt x="314937" y="2492241"/>
                        <a:pt x="302021" y="2474952"/>
                        <a:pt x="289627" y="2457640"/>
                      </a:cubicBezTo>
                      <a:lnTo>
                        <a:pt x="300027" y="2450208"/>
                      </a:lnTo>
                      <a:cubicBezTo>
                        <a:pt x="312308" y="2467361"/>
                        <a:pt x="325134" y="2484514"/>
                        <a:pt x="338117" y="2501168"/>
                      </a:cubicBezTo>
                      <a:lnTo>
                        <a:pt x="328034" y="2509031"/>
                      </a:lnTo>
                      <a:close/>
                      <a:moveTo>
                        <a:pt x="2818867" y="2457006"/>
                      </a:moveTo>
                      <a:lnTo>
                        <a:pt x="2808466" y="2449574"/>
                      </a:lnTo>
                      <a:cubicBezTo>
                        <a:pt x="2820771" y="2432330"/>
                        <a:pt x="2832892" y="2414656"/>
                        <a:pt x="2844449" y="2397005"/>
                      </a:cubicBezTo>
                      <a:lnTo>
                        <a:pt x="2855121" y="2404006"/>
                      </a:lnTo>
                      <a:cubicBezTo>
                        <a:pt x="2843497" y="2421794"/>
                        <a:pt x="2831284" y="2439626"/>
                        <a:pt x="2818867" y="2457006"/>
                      </a:cubicBezTo>
                      <a:close/>
                      <a:moveTo>
                        <a:pt x="253372" y="2404732"/>
                      </a:moveTo>
                      <a:cubicBezTo>
                        <a:pt x="241590" y="2386740"/>
                        <a:pt x="230147" y="2368455"/>
                        <a:pt x="219316" y="2350373"/>
                      </a:cubicBezTo>
                      <a:lnTo>
                        <a:pt x="230306" y="2343824"/>
                      </a:lnTo>
                      <a:cubicBezTo>
                        <a:pt x="241023" y="2361747"/>
                        <a:pt x="252375" y="2379897"/>
                        <a:pt x="264045" y="2397707"/>
                      </a:cubicBezTo>
                      <a:lnTo>
                        <a:pt x="253372" y="2404732"/>
                      </a:lnTo>
                      <a:close/>
                      <a:moveTo>
                        <a:pt x="2889178" y="2349534"/>
                      </a:moveTo>
                      <a:lnTo>
                        <a:pt x="2878233" y="2342986"/>
                      </a:lnTo>
                      <a:cubicBezTo>
                        <a:pt x="2888996" y="2324972"/>
                        <a:pt x="2899600" y="2306346"/>
                        <a:pt x="2909752" y="2287630"/>
                      </a:cubicBezTo>
                      <a:lnTo>
                        <a:pt x="2920991" y="2293725"/>
                      </a:lnTo>
                      <a:cubicBezTo>
                        <a:pt x="2910749" y="2312600"/>
                        <a:pt x="2900054" y="2331385"/>
                        <a:pt x="2889178" y="2349534"/>
                      </a:cubicBezTo>
                      <a:close/>
                      <a:moveTo>
                        <a:pt x="187548" y="2294677"/>
                      </a:moveTo>
                      <a:cubicBezTo>
                        <a:pt x="177352" y="2275893"/>
                        <a:pt x="167450" y="2256746"/>
                        <a:pt x="158137" y="2237735"/>
                      </a:cubicBezTo>
                      <a:lnTo>
                        <a:pt x="169625" y="2232115"/>
                      </a:lnTo>
                      <a:cubicBezTo>
                        <a:pt x="178847" y="2250968"/>
                        <a:pt x="188659" y="2269956"/>
                        <a:pt x="198787" y="2288582"/>
                      </a:cubicBezTo>
                      <a:lnTo>
                        <a:pt x="187548" y="2294677"/>
                      </a:lnTo>
                      <a:close/>
                      <a:moveTo>
                        <a:pt x="2950448" y="2236625"/>
                      </a:moveTo>
                      <a:lnTo>
                        <a:pt x="2938959" y="2231028"/>
                      </a:lnTo>
                      <a:cubicBezTo>
                        <a:pt x="2948340" y="2211813"/>
                        <a:pt x="2957358" y="2192372"/>
                        <a:pt x="2965765" y="2173225"/>
                      </a:cubicBezTo>
                      <a:lnTo>
                        <a:pt x="2977479" y="2178368"/>
                      </a:lnTo>
                      <a:cubicBezTo>
                        <a:pt x="2969005" y="2197674"/>
                        <a:pt x="2959896" y="2217274"/>
                        <a:pt x="2950448" y="2236625"/>
                      </a:cubicBezTo>
                      <a:close/>
                      <a:moveTo>
                        <a:pt x="131105" y="2179660"/>
                      </a:moveTo>
                      <a:cubicBezTo>
                        <a:pt x="122562" y="2160264"/>
                        <a:pt x="114292" y="2140369"/>
                        <a:pt x="106497" y="2120520"/>
                      </a:cubicBezTo>
                      <a:lnTo>
                        <a:pt x="118416" y="2115852"/>
                      </a:lnTo>
                      <a:cubicBezTo>
                        <a:pt x="126120" y="2135543"/>
                        <a:pt x="134322" y="2155256"/>
                        <a:pt x="142797" y="2174494"/>
                      </a:cubicBezTo>
                      <a:lnTo>
                        <a:pt x="131105" y="2179660"/>
                      </a:lnTo>
                      <a:close/>
                      <a:moveTo>
                        <a:pt x="3002088" y="2119024"/>
                      </a:moveTo>
                      <a:lnTo>
                        <a:pt x="2990169" y="2114380"/>
                      </a:lnTo>
                      <a:cubicBezTo>
                        <a:pt x="2997850" y="2094757"/>
                        <a:pt x="3005214" y="2074613"/>
                        <a:pt x="3012103" y="2054560"/>
                      </a:cubicBezTo>
                      <a:lnTo>
                        <a:pt x="3024202" y="2058729"/>
                      </a:lnTo>
                      <a:cubicBezTo>
                        <a:pt x="3017246" y="2078941"/>
                        <a:pt x="3009814" y="2099221"/>
                        <a:pt x="3002088" y="2119024"/>
                      </a:cubicBezTo>
                      <a:close/>
                      <a:moveTo>
                        <a:pt x="84337" y="2060247"/>
                      </a:moveTo>
                      <a:cubicBezTo>
                        <a:pt x="77357" y="2039990"/>
                        <a:pt x="70741" y="2019416"/>
                        <a:pt x="64691" y="1999113"/>
                      </a:cubicBezTo>
                      <a:lnTo>
                        <a:pt x="76950" y="1995465"/>
                      </a:lnTo>
                      <a:cubicBezTo>
                        <a:pt x="82954" y="2015586"/>
                        <a:pt x="89503" y="2036002"/>
                        <a:pt x="96436" y="2056078"/>
                      </a:cubicBezTo>
                      <a:lnTo>
                        <a:pt x="84337" y="2060247"/>
                      </a:lnTo>
                      <a:close/>
                      <a:moveTo>
                        <a:pt x="3043780" y="1997527"/>
                      </a:moveTo>
                      <a:lnTo>
                        <a:pt x="3031521" y="1993879"/>
                      </a:lnTo>
                      <a:cubicBezTo>
                        <a:pt x="3037571" y="1973599"/>
                        <a:pt x="3043236" y="1952934"/>
                        <a:pt x="3048403" y="1932473"/>
                      </a:cubicBezTo>
                      <a:lnTo>
                        <a:pt x="3060796" y="1935600"/>
                      </a:lnTo>
                      <a:cubicBezTo>
                        <a:pt x="3055585" y="1956242"/>
                        <a:pt x="3049852" y="1977089"/>
                        <a:pt x="3043780" y="1997527"/>
                      </a:cubicBezTo>
                      <a:close/>
                      <a:moveTo>
                        <a:pt x="47629" y="1937209"/>
                      </a:moveTo>
                      <a:cubicBezTo>
                        <a:pt x="42349" y="1916453"/>
                        <a:pt x="37477" y="1895403"/>
                        <a:pt x="33150" y="1874647"/>
                      </a:cubicBezTo>
                      <a:lnTo>
                        <a:pt x="45658" y="1872019"/>
                      </a:lnTo>
                      <a:cubicBezTo>
                        <a:pt x="49963" y="1892593"/>
                        <a:pt x="54789" y="1913462"/>
                        <a:pt x="60024" y="1934059"/>
                      </a:cubicBezTo>
                      <a:lnTo>
                        <a:pt x="47629" y="1937209"/>
                      </a:lnTo>
                      <a:close/>
                      <a:moveTo>
                        <a:pt x="3075230" y="1872993"/>
                      </a:moveTo>
                      <a:lnTo>
                        <a:pt x="3062723" y="1870387"/>
                      </a:lnTo>
                      <a:cubicBezTo>
                        <a:pt x="3067028" y="1849768"/>
                        <a:pt x="3070948" y="1828695"/>
                        <a:pt x="3074415" y="1807758"/>
                      </a:cubicBezTo>
                      <a:lnTo>
                        <a:pt x="3087036" y="1809843"/>
                      </a:lnTo>
                      <a:cubicBezTo>
                        <a:pt x="3083546" y="1830961"/>
                        <a:pt x="3079559" y="1852192"/>
                        <a:pt x="3075230" y="1872993"/>
                      </a:cubicBezTo>
                      <a:close/>
                      <a:moveTo>
                        <a:pt x="21254" y="1811542"/>
                      </a:moveTo>
                      <a:cubicBezTo>
                        <a:pt x="17764" y="1790628"/>
                        <a:pt x="14660" y="1769238"/>
                        <a:pt x="12009" y="1748006"/>
                      </a:cubicBezTo>
                      <a:lnTo>
                        <a:pt x="24698" y="1746420"/>
                      </a:lnTo>
                      <a:cubicBezTo>
                        <a:pt x="27304" y="1767493"/>
                        <a:pt x="30408" y="1788679"/>
                        <a:pt x="33852" y="1809435"/>
                      </a:cubicBezTo>
                      <a:lnTo>
                        <a:pt x="21254" y="1811542"/>
                      </a:lnTo>
                      <a:close/>
                      <a:moveTo>
                        <a:pt x="3096212" y="1746239"/>
                      </a:moveTo>
                      <a:lnTo>
                        <a:pt x="3083546" y="1744676"/>
                      </a:lnTo>
                      <a:cubicBezTo>
                        <a:pt x="3086106" y="1723784"/>
                        <a:pt x="3088305" y="1702462"/>
                        <a:pt x="3090026" y="1681298"/>
                      </a:cubicBezTo>
                      <a:lnTo>
                        <a:pt x="3102761" y="1682341"/>
                      </a:lnTo>
                      <a:cubicBezTo>
                        <a:pt x="3101016" y="1703686"/>
                        <a:pt x="3098819" y="1725189"/>
                        <a:pt x="3096212" y="1746239"/>
                      </a:cubicBezTo>
                      <a:close/>
                      <a:moveTo>
                        <a:pt x="5393" y="1684154"/>
                      </a:moveTo>
                      <a:cubicBezTo>
                        <a:pt x="3648" y="1663103"/>
                        <a:pt x="2289" y="1641532"/>
                        <a:pt x="1382" y="1620051"/>
                      </a:cubicBezTo>
                      <a:lnTo>
                        <a:pt x="14162" y="1619507"/>
                      </a:lnTo>
                      <a:cubicBezTo>
                        <a:pt x="15045" y="1640830"/>
                        <a:pt x="16382" y="1662219"/>
                        <a:pt x="18127" y="1683088"/>
                      </a:cubicBezTo>
                      <a:lnTo>
                        <a:pt x="5393" y="1684154"/>
                      </a:lnTo>
                      <a:close/>
                      <a:moveTo>
                        <a:pt x="3106681" y="1618193"/>
                      </a:moveTo>
                      <a:lnTo>
                        <a:pt x="3093901" y="1617672"/>
                      </a:lnTo>
                      <a:cubicBezTo>
                        <a:pt x="3094763" y="1596554"/>
                        <a:pt x="3095215" y="1575119"/>
                        <a:pt x="3095215" y="1554000"/>
                      </a:cubicBezTo>
                      <a:lnTo>
                        <a:pt x="3095215" y="1550805"/>
                      </a:lnTo>
                      <a:lnTo>
                        <a:pt x="3107995" y="1550805"/>
                      </a:lnTo>
                      <a:lnTo>
                        <a:pt x="3107995" y="1554000"/>
                      </a:lnTo>
                      <a:cubicBezTo>
                        <a:pt x="3107995" y="1575300"/>
                        <a:pt x="3107565" y="1596894"/>
                        <a:pt x="3106681" y="1618193"/>
                      </a:cubicBezTo>
                      <a:close/>
                      <a:moveTo>
                        <a:pt x="12802" y="1555858"/>
                      </a:moveTo>
                      <a:lnTo>
                        <a:pt x="23" y="1555858"/>
                      </a:lnTo>
                      <a:lnTo>
                        <a:pt x="0" y="1554114"/>
                      </a:lnTo>
                      <a:cubicBezTo>
                        <a:pt x="0" y="1533313"/>
                        <a:pt x="430" y="1512330"/>
                        <a:pt x="1223" y="1491643"/>
                      </a:cubicBezTo>
                      <a:lnTo>
                        <a:pt x="14026" y="1492164"/>
                      </a:lnTo>
                      <a:cubicBezTo>
                        <a:pt x="13210" y="1512670"/>
                        <a:pt x="12802" y="1533494"/>
                        <a:pt x="12802" y="1554000"/>
                      </a:cubicBezTo>
                      <a:lnTo>
                        <a:pt x="12802" y="1555858"/>
                      </a:lnTo>
                      <a:close/>
                      <a:moveTo>
                        <a:pt x="3093766" y="1487134"/>
                      </a:moveTo>
                      <a:cubicBezTo>
                        <a:pt x="3092882" y="1466034"/>
                        <a:pt x="3091522" y="1444650"/>
                        <a:pt x="3089755" y="1423582"/>
                      </a:cubicBezTo>
                      <a:lnTo>
                        <a:pt x="3102489" y="1422515"/>
                      </a:lnTo>
                      <a:cubicBezTo>
                        <a:pt x="3104279" y="1443755"/>
                        <a:pt x="3105639" y="1465315"/>
                        <a:pt x="3106568" y="1486590"/>
                      </a:cubicBezTo>
                      <a:lnTo>
                        <a:pt x="3093766" y="1487134"/>
                      </a:lnTo>
                      <a:close/>
                      <a:moveTo>
                        <a:pt x="17832" y="1428581"/>
                      </a:moveTo>
                      <a:lnTo>
                        <a:pt x="5098" y="1427550"/>
                      </a:lnTo>
                      <a:cubicBezTo>
                        <a:pt x="6820" y="1406218"/>
                        <a:pt x="8996" y="1384726"/>
                        <a:pt x="11556" y="1363665"/>
                      </a:cubicBezTo>
                      <a:lnTo>
                        <a:pt x="24245" y="1365213"/>
                      </a:lnTo>
                      <a:cubicBezTo>
                        <a:pt x="21684" y="1386104"/>
                        <a:pt x="19532" y="1407422"/>
                        <a:pt x="17832" y="1428581"/>
                      </a:cubicBezTo>
                      <a:close/>
                      <a:moveTo>
                        <a:pt x="3083161" y="1360236"/>
                      </a:moveTo>
                      <a:cubicBezTo>
                        <a:pt x="3080532" y="1339377"/>
                        <a:pt x="3077429" y="1318175"/>
                        <a:pt x="3073916" y="1297222"/>
                      </a:cubicBezTo>
                      <a:lnTo>
                        <a:pt x="3086537" y="1295112"/>
                      </a:lnTo>
                      <a:cubicBezTo>
                        <a:pt x="3090072" y="1316237"/>
                        <a:pt x="3093199" y="1337614"/>
                        <a:pt x="3095827" y="1358648"/>
                      </a:cubicBezTo>
                      <a:lnTo>
                        <a:pt x="3083161" y="1360236"/>
                      </a:lnTo>
                      <a:close/>
                      <a:moveTo>
                        <a:pt x="33241" y="1302168"/>
                      </a:moveTo>
                      <a:lnTo>
                        <a:pt x="20642" y="1300097"/>
                      </a:lnTo>
                      <a:cubicBezTo>
                        <a:pt x="24109" y="1278991"/>
                        <a:pt x="28052" y="1257748"/>
                        <a:pt x="32379" y="1236954"/>
                      </a:cubicBezTo>
                      <a:lnTo>
                        <a:pt x="44887" y="1239550"/>
                      </a:lnTo>
                      <a:cubicBezTo>
                        <a:pt x="40605" y="1260172"/>
                        <a:pt x="36685" y="1281241"/>
                        <a:pt x="33241" y="1302168"/>
                      </a:cubicBezTo>
                      <a:close/>
                      <a:moveTo>
                        <a:pt x="3062089" y="1234642"/>
                      </a:moveTo>
                      <a:cubicBezTo>
                        <a:pt x="3057715" y="1213977"/>
                        <a:pt x="3052866" y="1193104"/>
                        <a:pt x="3047655" y="1172607"/>
                      </a:cubicBezTo>
                      <a:lnTo>
                        <a:pt x="3060048" y="1169455"/>
                      </a:lnTo>
                      <a:cubicBezTo>
                        <a:pt x="3065306" y="1190120"/>
                        <a:pt x="3070200" y="1211168"/>
                        <a:pt x="3074596" y="1232007"/>
                      </a:cubicBezTo>
                      <a:lnTo>
                        <a:pt x="3062089" y="1234642"/>
                      </a:lnTo>
                      <a:close/>
                      <a:moveTo>
                        <a:pt x="59117" y="1177467"/>
                      </a:moveTo>
                      <a:lnTo>
                        <a:pt x="46700" y="1174351"/>
                      </a:lnTo>
                      <a:cubicBezTo>
                        <a:pt x="51957" y="1153476"/>
                        <a:pt x="57667" y="1132589"/>
                        <a:pt x="63694" y="1112273"/>
                      </a:cubicBezTo>
                      <a:lnTo>
                        <a:pt x="75953" y="1115905"/>
                      </a:lnTo>
                      <a:cubicBezTo>
                        <a:pt x="69971" y="1136051"/>
                        <a:pt x="64306" y="1156763"/>
                        <a:pt x="59117" y="1177467"/>
                      </a:cubicBezTo>
                      <a:close/>
                      <a:moveTo>
                        <a:pt x="3030728" y="1111359"/>
                      </a:moveTo>
                      <a:cubicBezTo>
                        <a:pt x="3024656" y="1091168"/>
                        <a:pt x="3018107" y="1070811"/>
                        <a:pt x="3011219" y="1050853"/>
                      </a:cubicBezTo>
                      <a:lnTo>
                        <a:pt x="3023296" y="1046684"/>
                      </a:lnTo>
                      <a:cubicBezTo>
                        <a:pt x="3030252" y="1066807"/>
                        <a:pt x="3036868" y="1087332"/>
                        <a:pt x="3042941" y="1107695"/>
                      </a:cubicBezTo>
                      <a:lnTo>
                        <a:pt x="3030728" y="1111359"/>
                      </a:lnTo>
                      <a:close/>
                      <a:moveTo>
                        <a:pt x="95326" y="1055118"/>
                      </a:moveTo>
                      <a:lnTo>
                        <a:pt x="83226" y="1050980"/>
                      </a:lnTo>
                      <a:cubicBezTo>
                        <a:pt x="90160" y="1030725"/>
                        <a:pt x="97592" y="1010400"/>
                        <a:pt x="105296" y="990564"/>
                      </a:cubicBezTo>
                      <a:lnTo>
                        <a:pt x="117215" y="995203"/>
                      </a:lnTo>
                      <a:cubicBezTo>
                        <a:pt x="109556" y="1014873"/>
                        <a:pt x="102192" y="1035028"/>
                        <a:pt x="95326" y="1055118"/>
                      </a:cubicBezTo>
                      <a:close/>
                      <a:moveTo>
                        <a:pt x="2989239" y="991199"/>
                      </a:moveTo>
                      <a:cubicBezTo>
                        <a:pt x="2981559" y="971576"/>
                        <a:pt x="2973333" y="951824"/>
                        <a:pt x="2964790" y="932487"/>
                      </a:cubicBezTo>
                      <a:lnTo>
                        <a:pt x="2976482" y="927332"/>
                      </a:lnTo>
                      <a:cubicBezTo>
                        <a:pt x="2985070" y="946824"/>
                        <a:pt x="2993386" y="966745"/>
                        <a:pt x="3001158" y="986531"/>
                      </a:cubicBezTo>
                      <a:lnTo>
                        <a:pt x="2989239" y="991199"/>
                      </a:lnTo>
                      <a:close/>
                      <a:moveTo>
                        <a:pt x="141573" y="936260"/>
                      </a:moveTo>
                      <a:lnTo>
                        <a:pt x="129881" y="931132"/>
                      </a:lnTo>
                      <a:cubicBezTo>
                        <a:pt x="138378" y="911704"/>
                        <a:pt x="147464" y="892075"/>
                        <a:pt x="156891" y="872790"/>
                      </a:cubicBezTo>
                      <a:lnTo>
                        <a:pt x="168378" y="878396"/>
                      </a:lnTo>
                      <a:cubicBezTo>
                        <a:pt x="159021" y="897527"/>
                        <a:pt x="150025" y="916995"/>
                        <a:pt x="141573" y="936260"/>
                      </a:cubicBezTo>
                      <a:close/>
                      <a:moveTo>
                        <a:pt x="2937917" y="874827"/>
                      </a:moveTo>
                      <a:cubicBezTo>
                        <a:pt x="2928717" y="856067"/>
                        <a:pt x="2918860" y="837059"/>
                        <a:pt x="2908687" y="818324"/>
                      </a:cubicBezTo>
                      <a:lnTo>
                        <a:pt x="2919904" y="812218"/>
                      </a:lnTo>
                      <a:cubicBezTo>
                        <a:pt x="2930190" y="831109"/>
                        <a:pt x="2940092" y="850276"/>
                        <a:pt x="2949406" y="869192"/>
                      </a:cubicBezTo>
                      <a:lnTo>
                        <a:pt x="2937917" y="874827"/>
                      </a:lnTo>
                      <a:close/>
                      <a:moveTo>
                        <a:pt x="197518" y="821698"/>
                      </a:moveTo>
                      <a:lnTo>
                        <a:pt x="186302" y="815619"/>
                      </a:lnTo>
                      <a:cubicBezTo>
                        <a:pt x="196385" y="796957"/>
                        <a:pt x="207057" y="778150"/>
                        <a:pt x="218047" y="759728"/>
                      </a:cubicBezTo>
                      <a:lnTo>
                        <a:pt x="229037" y="766270"/>
                      </a:lnTo>
                      <a:cubicBezTo>
                        <a:pt x="218138" y="784542"/>
                        <a:pt x="207533" y="803193"/>
                        <a:pt x="197518" y="821698"/>
                      </a:cubicBezTo>
                      <a:close/>
                      <a:moveTo>
                        <a:pt x="2877101" y="763075"/>
                      </a:moveTo>
                      <a:cubicBezTo>
                        <a:pt x="2866201" y="744894"/>
                        <a:pt x="2854827" y="726753"/>
                        <a:pt x="2843270" y="709158"/>
                      </a:cubicBezTo>
                      <a:lnTo>
                        <a:pt x="2853966" y="702143"/>
                      </a:lnTo>
                      <a:cubicBezTo>
                        <a:pt x="2865612" y="719885"/>
                        <a:pt x="2877077" y="738175"/>
                        <a:pt x="2888067" y="756504"/>
                      </a:cubicBezTo>
                      <a:lnTo>
                        <a:pt x="2877101" y="763075"/>
                      </a:lnTo>
                      <a:close/>
                      <a:moveTo>
                        <a:pt x="262776" y="712203"/>
                      </a:moveTo>
                      <a:lnTo>
                        <a:pt x="252058" y="705213"/>
                      </a:lnTo>
                      <a:cubicBezTo>
                        <a:pt x="263705" y="687396"/>
                        <a:pt x="275896" y="669543"/>
                        <a:pt x="288313" y="652150"/>
                      </a:cubicBezTo>
                      <a:lnTo>
                        <a:pt x="298713" y="659578"/>
                      </a:lnTo>
                      <a:cubicBezTo>
                        <a:pt x="286409" y="676824"/>
                        <a:pt x="274309" y="694529"/>
                        <a:pt x="262776" y="712203"/>
                      </a:cubicBezTo>
                      <a:close/>
                      <a:moveTo>
                        <a:pt x="2807243" y="656673"/>
                      </a:moveTo>
                      <a:cubicBezTo>
                        <a:pt x="2794984" y="639577"/>
                        <a:pt x="2782160" y="622433"/>
                        <a:pt x="2769085" y="605713"/>
                      </a:cubicBezTo>
                      <a:lnTo>
                        <a:pt x="2779146" y="597841"/>
                      </a:lnTo>
                      <a:cubicBezTo>
                        <a:pt x="2792333" y="614697"/>
                        <a:pt x="2805271" y="631986"/>
                        <a:pt x="2817643" y="649225"/>
                      </a:cubicBezTo>
                      <a:lnTo>
                        <a:pt x="2807243" y="656673"/>
                      </a:lnTo>
                      <a:close/>
                      <a:moveTo>
                        <a:pt x="336803" y="608491"/>
                      </a:moveTo>
                      <a:lnTo>
                        <a:pt x="326697" y="600640"/>
                      </a:lnTo>
                      <a:cubicBezTo>
                        <a:pt x="339771" y="583847"/>
                        <a:pt x="353389" y="567064"/>
                        <a:pt x="367188" y="550758"/>
                      </a:cubicBezTo>
                      <a:lnTo>
                        <a:pt x="376954" y="559015"/>
                      </a:lnTo>
                      <a:cubicBezTo>
                        <a:pt x="363268" y="575185"/>
                        <a:pt x="349764" y="591832"/>
                        <a:pt x="336803" y="608491"/>
                      </a:cubicBezTo>
                      <a:close/>
                      <a:moveTo>
                        <a:pt x="2728820" y="556357"/>
                      </a:moveTo>
                      <a:cubicBezTo>
                        <a:pt x="2715202" y="540335"/>
                        <a:pt x="2700994" y="524302"/>
                        <a:pt x="2686606" y="508689"/>
                      </a:cubicBezTo>
                      <a:lnTo>
                        <a:pt x="2695987" y="500020"/>
                      </a:lnTo>
                      <a:cubicBezTo>
                        <a:pt x="2710512" y="515755"/>
                        <a:pt x="2724855" y="531926"/>
                        <a:pt x="2738563" y="548080"/>
                      </a:cubicBezTo>
                      <a:lnTo>
                        <a:pt x="2728820" y="556357"/>
                      </a:lnTo>
                      <a:close/>
                      <a:moveTo>
                        <a:pt x="419100" y="511239"/>
                      </a:moveTo>
                      <a:lnTo>
                        <a:pt x="409674" y="502587"/>
                      </a:lnTo>
                      <a:cubicBezTo>
                        <a:pt x="424040" y="486962"/>
                        <a:pt x="438995" y="471359"/>
                        <a:pt x="454108" y="456207"/>
                      </a:cubicBezTo>
                      <a:lnTo>
                        <a:pt x="463149" y="465232"/>
                      </a:lnTo>
                      <a:cubicBezTo>
                        <a:pt x="448171" y="480262"/>
                        <a:pt x="433330" y="495740"/>
                        <a:pt x="419100" y="511239"/>
                      </a:cubicBezTo>
                      <a:close/>
                      <a:moveTo>
                        <a:pt x="2642444" y="462801"/>
                      </a:moveTo>
                      <a:cubicBezTo>
                        <a:pt x="2627534" y="447905"/>
                        <a:pt x="2612058" y="433083"/>
                        <a:pt x="2596447" y="418747"/>
                      </a:cubicBezTo>
                      <a:lnTo>
                        <a:pt x="2605079" y="409334"/>
                      </a:lnTo>
                      <a:cubicBezTo>
                        <a:pt x="2620827" y="423791"/>
                        <a:pt x="2636440" y="438732"/>
                        <a:pt x="2651484" y="453751"/>
                      </a:cubicBezTo>
                      <a:lnTo>
                        <a:pt x="2642444" y="462801"/>
                      </a:lnTo>
                      <a:close/>
                      <a:moveTo>
                        <a:pt x="509056" y="421088"/>
                      </a:moveTo>
                      <a:lnTo>
                        <a:pt x="500400" y="411693"/>
                      </a:lnTo>
                      <a:cubicBezTo>
                        <a:pt x="515990" y="397298"/>
                        <a:pt x="532168" y="382975"/>
                        <a:pt x="548460" y="369126"/>
                      </a:cubicBezTo>
                      <a:lnTo>
                        <a:pt x="556731" y="378869"/>
                      </a:lnTo>
                      <a:cubicBezTo>
                        <a:pt x="540575" y="392605"/>
                        <a:pt x="524533" y="406810"/>
                        <a:pt x="509056" y="421088"/>
                      </a:cubicBezTo>
                      <a:close/>
                      <a:moveTo>
                        <a:pt x="2548613" y="376619"/>
                      </a:moveTo>
                      <a:cubicBezTo>
                        <a:pt x="2532503" y="362986"/>
                        <a:pt x="2515871" y="349481"/>
                        <a:pt x="2499148" y="336486"/>
                      </a:cubicBezTo>
                      <a:lnTo>
                        <a:pt x="2506989" y="326393"/>
                      </a:lnTo>
                      <a:cubicBezTo>
                        <a:pt x="2523847" y="339497"/>
                        <a:pt x="2540637" y="353111"/>
                        <a:pt x="2556883" y="366858"/>
                      </a:cubicBezTo>
                      <a:lnTo>
                        <a:pt x="2548613" y="376619"/>
                      </a:lnTo>
                      <a:close/>
                      <a:moveTo>
                        <a:pt x="606105" y="338650"/>
                      </a:moveTo>
                      <a:lnTo>
                        <a:pt x="598242" y="328576"/>
                      </a:lnTo>
                      <a:cubicBezTo>
                        <a:pt x="615055" y="315458"/>
                        <a:pt x="632344" y="302518"/>
                        <a:pt x="649633" y="290112"/>
                      </a:cubicBezTo>
                      <a:lnTo>
                        <a:pt x="657088" y="300499"/>
                      </a:lnTo>
                      <a:cubicBezTo>
                        <a:pt x="639935" y="312803"/>
                        <a:pt x="622782" y="325639"/>
                        <a:pt x="606105" y="338650"/>
                      </a:cubicBezTo>
                      <a:close/>
                      <a:moveTo>
                        <a:pt x="2448053" y="298426"/>
                      </a:moveTo>
                      <a:cubicBezTo>
                        <a:pt x="2430877" y="286183"/>
                        <a:pt x="2413158" y="274092"/>
                        <a:pt x="2395416" y="262493"/>
                      </a:cubicBezTo>
                      <a:lnTo>
                        <a:pt x="2402395" y="251789"/>
                      </a:lnTo>
                      <a:cubicBezTo>
                        <a:pt x="2420319" y="263485"/>
                        <a:pt x="2438174" y="275676"/>
                        <a:pt x="2455462" y="288021"/>
                      </a:cubicBezTo>
                      <a:lnTo>
                        <a:pt x="2448053" y="298426"/>
                      </a:lnTo>
                      <a:close/>
                      <a:moveTo>
                        <a:pt x="709588" y="264487"/>
                      </a:moveTo>
                      <a:lnTo>
                        <a:pt x="702564" y="253801"/>
                      </a:lnTo>
                      <a:cubicBezTo>
                        <a:pt x="720397" y="242111"/>
                        <a:pt x="738683" y="230639"/>
                        <a:pt x="756945" y="219706"/>
                      </a:cubicBezTo>
                      <a:lnTo>
                        <a:pt x="763494" y="230673"/>
                      </a:lnTo>
                      <a:cubicBezTo>
                        <a:pt x="745390" y="241515"/>
                        <a:pt x="727262" y="252892"/>
                        <a:pt x="709588" y="264487"/>
                      </a:cubicBezTo>
                      <a:close/>
                      <a:moveTo>
                        <a:pt x="2341329" y="228763"/>
                      </a:moveTo>
                      <a:cubicBezTo>
                        <a:pt x="2323156" y="217952"/>
                        <a:pt x="2304508" y="207364"/>
                        <a:pt x="2285883" y="197292"/>
                      </a:cubicBezTo>
                      <a:lnTo>
                        <a:pt x="2291955" y="186044"/>
                      </a:lnTo>
                      <a:cubicBezTo>
                        <a:pt x="2310739" y="196202"/>
                        <a:pt x="2329569" y="206879"/>
                        <a:pt x="2347854" y="217775"/>
                      </a:cubicBezTo>
                      <a:lnTo>
                        <a:pt x="2341329" y="228763"/>
                      </a:lnTo>
                      <a:close/>
                      <a:moveTo>
                        <a:pt x="818782" y="199120"/>
                      </a:moveTo>
                      <a:lnTo>
                        <a:pt x="812664" y="187890"/>
                      </a:lnTo>
                      <a:cubicBezTo>
                        <a:pt x="831358" y="177732"/>
                        <a:pt x="850504" y="167815"/>
                        <a:pt x="869651" y="158411"/>
                      </a:cubicBezTo>
                      <a:lnTo>
                        <a:pt x="875293" y="169883"/>
                      </a:lnTo>
                      <a:cubicBezTo>
                        <a:pt x="856305" y="179212"/>
                        <a:pt x="837294" y="189048"/>
                        <a:pt x="818782" y="199120"/>
                      </a:cubicBezTo>
                      <a:close/>
                      <a:moveTo>
                        <a:pt x="2229167" y="168143"/>
                      </a:moveTo>
                      <a:cubicBezTo>
                        <a:pt x="2210133" y="158860"/>
                        <a:pt x="2190692" y="149848"/>
                        <a:pt x="2171319" y="141369"/>
                      </a:cubicBezTo>
                      <a:lnTo>
                        <a:pt x="2176417" y="129659"/>
                      </a:lnTo>
                      <a:cubicBezTo>
                        <a:pt x="2195972" y="138206"/>
                        <a:pt x="2215595" y="147292"/>
                        <a:pt x="2234786" y="156657"/>
                      </a:cubicBezTo>
                      <a:lnTo>
                        <a:pt x="2229167" y="168143"/>
                      </a:lnTo>
                      <a:close/>
                      <a:moveTo>
                        <a:pt x="932961" y="143010"/>
                      </a:moveTo>
                      <a:lnTo>
                        <a:pt x="927794" y="131313"/>
                      </a:lnTo>
                      <a:cubicBezTo>
                        <a:pt x="939078" y="126340"/>
                        <a:pt x="950431" y="121495"/>
                        <a:pt x="961873" y="116782"/>
                      </a:cubicBezTo>
                      <a:cubicBezTo>
                        <a:pt x="970234" y="113327"/>
                        <a:pt x="978664" y="109944"/>
                        <a:pt x="987115" y="106635"/>
                      </a:cubicBezTo>
                      <a:lnTo>
                        <a:pt x="991783" y="118538"/>
                      </a:lnTo>
                      <a:cubicBezTo>
                        <a:pt x="983377" y="121821"/>
                        <a:pt x="975038" y="125173"/>
                        <a:pt x="966745" y="128596"/>
                      </a:cubicBezTo>
                      <a:cubicBezTo>
                        <a:pt x="955415" y="133273"/>
                        <a:pt x="944154" y="138079"/>
                        <a:pt x="932961" y="143010"/>
                      </a:cubicBezTo>
                      <a:close/>
                      <a:moveTo>
                        <a:pt x="2112360" y="117034"/>
                      </a:moveTo>
                      <a:cubicBezTo>
                        <a:pt x="2092646" y="109366"/>
                        <a:pt x="2072503" y="102020"/>
                        <a:pt x="2052517" y="95190"/>
                      </a:cubicBezTo>
                      <a:lnTo>
                        <a:pt x="2056642" y="83095"/>
                      </a:lnTo>
                      <a:cubicBezTo>
                        <a:pt x="2076808" y="89979"/>
                        <a:pt x="2097111" y="97388"/>
                        <a:pt x="2117005" y="105120"/>
                      </a:cubicBezTo>
                      <a:lnTo>
                        <a:pt x="2112360" y="117034"/>
                      </a:lnTo>
                      <a:close/>
                      <a:moveTo>
                        <a:pt x="1051557" y="96543"/>
                      </a:moveTo>
                      <a:lnTo>
                        <a:pt x="1047388" y="84459"/>
                      </a:lnTo>
                      <a:cubicBezTo>
                        <a:pt x="1067532" y="77510"/>
                        <a:pt x="1088107" y="70895"/>
                        <a:pt x="1108522" y="64805"/>
                      </a:cubicBezTo>
                      <a:lnTo>
                        <a:pt x="1112170" y="77050"/>
                      </a:lnTo>
                      <a:cubicBezTo>
                        <a:pt x="1091936" y="83093"/>
                        <a:pt x="1071543" y="89653"/>
                        <a:pt x="1051557" y="96543"/>
                      </a:cubicBezTo>
                      <a:close/>
                      <a:moveTo>
                        <a:pt x="1991814" y="75858"/>
                      </a:moveTo>
                      <a:cubicBezTo>
                        <a:pt x="1971512" y="69853"/>
                        <a:pt x="1950824" y="64204"/>
                        <a:pt x="1930340" y="59067"/>
                      </a:cubicBezTo>
                      <a:lnTo>
                        <a:pt x="1933467" y="46673"/>
                      </a:lnTo>
                      <a:cubicBezTo>
                        <a:pt x="1954110" y="51851"/>
                        <a:pt x="1974956" y="57545"/>
                        <a:pt x="1995440" y="63599"/>
                      </a:cubicBezTo>
                      <a:lnTo>
                        <a:pt x="1991814" y="75858"/>
                      </a:lnTo>
                      <a:close/>
                      <a:moveTo>
                        <a:pt x="1173553" y="60098"/>
                      </a:moveTo>
                      <a:lnTo>
                        <a:pt x="1170404" y="47708"/>
                      </a:lnTo>
                      <a:cubicBezTo>
                        <a:pt x="1191091" y="42463"/>
                        <a:pt x="1212119" y="37582"/>
                        <a:pt x="1232988" y="33207"/>
                      </a:cubicBezTo>
                      <a:lnTo>
                        <a:pt x="1235593" y="45715"/>
                      </a:lnTo>
                      <a:cubicBezTo>
                        <a:pt x="1214929" y="50056"/>
                        <a:pt x="1194060" y="54896"/>
                        <a:pt x="1173553" y="60098"/>
                      </a:cubicBezTo>
                      <a:close/>
                      <a:moveTo>
                        <a:pt x="1868255" y="44849"/>
                      </a:moveTo>
                      <a:cubicBezTo>
                        <a:pt x="1847568" y="40564"/>
                        <a:pt x="1826494" y="36651"/>
                        <a:pt x="1805603" y="33225"/>
                      </a:cubicBezTo>
                      <a:lnTo>
                        <a:pt x="1807688" y="20611"/>
                      </a:lnTo>
                      <a:cubicBezTo>
                        <a:pt x="1828738" y="24068"/>
                        <a:pt x="1849992" y="28013"/>
                        <a:pt x="1870838" y="32334"/>
                      </a:cubicBezTo>
                      <a:lnTo>
                        <a:pt x="1868255" y="44849"/>
                      </a:lnTo>
                      <a:close/>
                      <a:moveTo>
                        <a:pt x="1298178" y="33918"/>
                      </a:moveTo>
                      <a:lnTo>
                        <a:pt x="1296071" y="21311"/>
                      </a:lnTo>
                      <a:cubicBezTo>
                        <a:pt x="1317121" y="17796"/>
                        <a:pt x="1338488" y="14678"/>
                        <a:pt x="1359629" y="12046"/>
                      </a:cubicBezTo>
                      <a:lnTo>
                        <a:pt x="1361192" y="24728"/>
                      </a:lnTo>
                      <a:cubicBezTo>
                        <a:pt x="1340256" y="27338"/>
                        <a:pt x="1319047" y="30431"/>
                        <a:pt x="1298178" y="33918"/>
                      </a:cubicBezTo>
                      <a:close/>
                      <a:moveTo>
                        <a:pt x="1742543" y="24200"/>
                      </a:moveTo>
                      <a:cubicBezTo>
                        <a:pt x="1721493" y="21637"/>
                        <a:pt x="1700170" y="19482"/>
                        <a:pt x="1679143" y="17790"/>
                      </a:cubicBezTo>
                      <a:lnTo>
                        <a:pt x="1680163" y="5051"/>
                      </a:lnTo>
                      <a:cubicBezTo>
                        <a:pt x="1701371" y="6755"/>
                        <a:pt x="1722875" y="8930"/>
                        <a:pt x="1744083" y="11511"/>
                      </a:cubicBezTo>
                      <a:lnTo>
                        <a:pt x="1742543" y="24200"/>
                      </a:lnTo>
                      <a:close/>
                      <a:moveTo>
                        <a:pt x="1424547" y="18145"/>
                      </a:moveTo>
                      <a:lnTo>
                        <a:pt x="1423505" y="5406"/>
                      </a:lnTo>
                      <a:cubicBezTo>
                        <a:pt x="1444759" y="3639"/>
                        <a:pt x="1466307" y="2289"/>
                        <a:pt x="1487562" y="1396"/>
                      </a:cubicBezTo>
                      <a:lnTo>
                        <a:pt x="1488105" y="14166"/>
                      </a:lnTo>
                      <a:cubicBezTo>
                        <a:pt x="1467032" y="15052"/>
                        <a:pt x="1445643" y="16392"/>
                        <a:pt x="1424547" y="18145"/>
                      </a:cubicBezTo>
                      <a:close/>
                      <a:moveTo>
                        <a:pt x="1615517" y="13987"/>
                      </a:moveTo>
                      <a:cubicBezTo>
                        <a:pt x="1595146" y="13188"/>
                        <a:pt x="1574458" y="12782"/>
                        <a:pt x="1553997" y="12782"/>
                      </a:cubicBezTo>
                      <a:lnTo>
                        <a:pt x="1551799" y="12784"/>
                      </a:lnTo>
                      <a:lnTo>
                        <a:pt x="1551799" y="2"/>
                      </a:lnTo>
                      <a:lnTo>
                        <a:pt x="1553975" y="0"/>
                      </a:lnTo>
                      <a:cubicBezTo>
                        <a:pt x="1574617" y="0"/>
                        <a:pt x="1595486" y="408"/>
                        <a:pt x="1616015" y="1217"/>
                      </a:cubicBezTo>
                      <a:lnTo>
                        <a:pt x="1615517" y="13987"/>
                      </a:lnTo>
                      <a:close/>
                    </a:path>
                  </a:pathLst>
                </a:custGeom>
                <a:solidFill>
                  <a:srgbClr val="808080"/>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198" name="Freeform: Shape 197">
                  <a:extLst>
                    <a:ext uri="{FF2B5EF4-FFF2-40B4-BE49-F238E27FC236}">
                      <a16:creationId xmlns:a16="http://schemas.microsoft.com/office/drawing/2014/main" id="{5FA81405-6E7F-1FF9-ACA5-FD791EE89B8C}"/>
                    </a:ext>
                  </a:extLst>
                </p:cNvPr>
                <p:cNvSpPr/>
                <p:nvPr/>
              </p:nvSpPr>
              <p:spPr>
                <a:xfrm>
                  <a:off x="9216899" y="2913695"/>
                  <a:ext cx="1236522" cy="261767"/>
                </a:xfrm>
                <a:custGeom>
                  <a:avLst/>
                  <a:gdLst>
                    <a:gd name="connsiteX0" fmla="*/ 1178878 w 1236522"/>
                    <a:gd name="connsiteY0" fmla="*/ 261768 h 261767"/>
                    <a:gd name="connsiteX1" fmla="*/ 618250 w 1236522"/>
                    <a:gd name="connsiteY1" fmla="*/ 151226 h 261767"/>
                    <a:gd name="connsiteX2" fmla="*/ 57622 w 1236522"/>
                    <a:gd name="connsiteY2" fmla="*/ 261768 h 261767"/>
                    <a:gd name="connsiteX3" fmla="*/ 0 w 1236522"/>
                    <a:gd name="connsiteY3" fmla="*/ 121957 h 261767"/>
                    <a:gd name="connsiteX4" fmla="*/ 618250 w 1236522"/>
                    <a:gd name="connsiteY4" fmla="*/ 0 h 261767"/>
                    <a:gd name="connsiteX5" fmla="*/ 1236523 w 1236522"/>
                    <a:gd name="connsiteY5" fmla="*/ 121957 h 261767"/>
                    <a:gd name="connsiteX6" fmla="*/ 1178878 w 1236522"/>
                    <a:gd name="connsiteY6" fmla="*/ 261768 h 26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22" h="261767">
                      <a:moveTo>
                        <a:pt x="1178878" y="261768"/>
                      </a:moveTo>
                      <a:cubicBezTo>
                        <a:pt x="1000937" y="188416"/>
                        <a:pt x="812324" y="151226"/>
                        <a:pt x="618250" y="151226"/>
                      </a:cubicBezTo>
                      <a:cubicBezTo>
                        <a:pt x="424176" y="151226"/>
                        <a:pt x="235563" y="188418"/>
                        <a:pt x="57622" y="261768"/>
                      </a:cubicBezTo>
                      <a:lnTo>
                        <a:pt x="0" y="121957"/>
                      </a:lnTo>
                      <a:cubicBezTo>
                        <a:pt x="196317" y="41033"/>
                        <a:pt x="404327" y="0"/>
                        <a:pt x="618250" y="0"/>
                      </a:cubicBezTo>
                      <a:cubicBezTo>
                        <a:pt x="832196" y="0"/>
                        <a:pt x="1040205" y="41033"/>
                        <a:pt x="1236523" y="121957"/>
                      </a:cubicBezTo>
                      <a:lnTo>
                        <a:pt x="1178878" y="261768"/>
                      </a:lnTo>
                      <a:close/>
                    </a:path>
                  </a:pathLst>
                </a:custGeom>
                <a:solidFill>
                  <a:srgbClr val="204BB5"/>
                </a:solidFill>
                <a:ln w="2265" cap="flat">
                  <a:noFill/>
                  <a:prstDash val="solid"/>
                  <a:miter/>
                </a:ln>
              </p:spPr>
              <p:txBody>
                <a:bodyPr rtlCol="0" anchor="ctr"/>
                <a:lstStyle/>
                <a:p>
                  <a:endParaRPr lang="en-US" sz="2200" dirty="0">
                    <a:solidFill>
                      <a:schemeClr val="tx1">
                        <a:lumMod val="75000"/>
                        <a:lumOff val="25000"/>
                      </a:schemeClr>
                    </a:solidFill>
                  </a:endParaRPr>
                </a:p>
              </p:txBody>
            </p:sp>
            <p:sp>
              <p:nvSpPr>
                <p:cNvPr id="199" name="Freeform: Shape 198">
                  <a:extLst>
                    <a:ext uri="{FF2B5EF4-FFF2-40B4-BE49-F238E27FC236}">
                      <a16:creationId xmlns:a16="http://schemas.microsoft.com/office/drawing/2014/main" id="{C8E056F7-551F-90EF-3FDF-115A5D90F71F}"/>
                    </a:ext>
                  </a:extLst>
                </p:cNvPr>
                <p:cNvSpPr/>
                <p:nvPr/>
              </p:nvSpPr>
              <p:spPr>
                <a:xfrm>
                  <a:off x="9216899" y="5897866"/>
                  <a:ext cx="1236522" cy="261756"/>
                </a:xfrm>
                <a:custGeom>
                  <a:avLst/>
                  <a:gdLst>
                    <a:gd name="connsiteX0" fmla="*/ 618250 w 1236522"/>
                    <a:gd name="connsiteY0" fmla="*/ 261757 h 261756"/>
                    <a:gd name="connsiteX1" fmla="*/ 0 w 1236522"/>
                    <a:gd name="connsiteY1" fmla="*/ 139806 h 261756"/>
                    <a:gd name="connsiteX2" fmla="*/ 57622 w 1236522"/>
                    <a:gd name="connsiteY2" fmla="*/ 0 h 261756"/>
                    <a:gd name="connsiteX3" fmla="*/ 618250 w 1236522"/>
                    <a:gd name="connsiteY3" fmla="*/ 110531 h 261756"/>
                    <a:gd name="connsiteX4" fmla="*/ 1178878 w 1236522"/>
                    <a:gd name="connsiteY4" fmla="*/ 0 h 261756"/>
                    <a:gd name="connsiteX5" fmla="*/ 1236523 w 1236522"/>
                    <a:gd name="connsiteY5" fmla="*/ 139806 h 261756"/>
                    <a:gd name="connsiteX6" fmla="*/ 618250 w 1236522"/>
                    <a:gd name="connsiteY6" fmla="*/ 261757 h 26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522" h="261756">
                      <a:moveTo>
                        <a:pt x="618250" y="261757"/>
                      </a:moveTo>
                      <a:cubicBezTo>
                        <a:pt x="404327" y="261757"/>
                        <a:pt x="196294" y="220744"/>
                        <a:pt x="0" y="139806"/>
                      </a:cubicBezTo>
                      <a:lnTo>
                        <a:pt x="57622" y="0"/>
                      </a:lnTo>
                      <a:cubicBezTo>
                        <a:pt x="235563" y="73347"/>
                        <a:pt x="424199" y="110531"/>
                        <a:pt x="618250" y="110531"/>
                      </a:cubicBezTo>
                      <a:cubicBezTo>
                        <a:pt x="812324" y="110531"/>
                        <a:pt x="1000937" y="73347"/>
                        <a:pt x="1178878" y="0"/>
                      </a:cubicBezTo>
                      <a:lnTo>
                        <a:pt x="1236523" y="139806"/>
                      </a:lnTo>
                      <a:cubicBezTo>
                        <a:pt x="1040205" y="220721"/>
                        <a:pt x="832196" y="261757"/>
                        <a:pt x="618250" y="261757"/>
                      </a:cubicBezTo>
                      <a:close/>
                    </a:path>
                  </a:pathLst>
                </a:custGeom>
                <a:solidFill>
                  <a:srgbClr val="204BB5"/>
                </a:solidFill>
                <a:ln w="2265" cap="flat">
                  <a:noFill/>
                  <a:prstDash val="solid"/>
                  <a:miter/>
                </a:ln>
              </p:spPr>
              <p:txBody>
                <a:bodyPr rtlCol="0" anchor="ctr"/>
                <a:lstStyle/>
                <a:p>
                  <a:endParaRPr lang="en-US" sz="2200" dirty="0">
                    <a:solidFill>
                      <a:schemeClr val="tx1">
                        <a:lumMod val="75000"/>
                        <a:lumOff val="25000"/>
                      </a:schemeClr>
                    </a:solidFill>
                  </a:endParaRPr>
                </a:p>
              </p:txBody>
            </p:sp>
          </p:grpSp>
          <p:sp>
            <p:nvSpPr>
              <p:cNvPr id="195" name="TextBox 194">
                <a:extLst>
                  <a:ext uri="{FF2B5EF4-FFF2-40B4-BE49-F238E27FC236}">
                    <a16:creationId xmlns:a16="http://schemas.microsoft.com/office/drawing/2014/main" id="{16CE5EE6-3157-8258-7A08-5505257CBB64}"/>
                  </a:ext>
                </a:extLst>
              </p:cNvPr>
              <p:cNvSpPr txBox="1"/>
              <p:nvPr/>
            </p:nvSpPr>
            <p:spPr>
              <a:xfrm>
                <a:off x="8418676" y="6274098"/>
                <a:ext cx="2832945" cy="1126537"/>
              </a:xfrm>
              <a:prstGeom prst="rect">
                <a:avLst/>
              </a:prstGeom>
              <a:noFill/>
            </p:spPr>
            <p:txBody>
              <a:bodyPr wrap="square">
                <a:spAutoFit/>
              </a:bodyPr>
              <a:lstStyle/>
              <a:p>
                <a:pPr algn="ctr"/>
                <a:r>
                  <a:rPr lang="en-US" sz="2200" b="0" i="0" u="none" strike="noStrike" dirty="0">
                    <a:solidFill>
                      <a:schemeClr val="bg1">
                        <a:lumMod val="50000"/>
                      </a:schemeClr>
                    </a:solidFill>
                    <a:effectLst/>
                    <a:latin typeface="Open Sans" panose="020B0606030504020204" pitchFamily="34" charset="0"/>
                  </a:rPr>
                  <a:t>Support and maintenance</a:t>
                </a:r>
                <a:endParaRPr lang="en-US" sz="2200" dirty="0">
                  <a:solidFill>
                    <a:schemeClr val="bg1">
                      <a:lumMod val="50000"/>
                    </a:schemeClr>
                  </a:solidFill>
                  <a:latin typeface="Open Sans" panose="020B0606030504020204" pitchFamily="34" charset="0"/>
                </a:endParaRPr>
              </a:p>
            </p:txBody>
          </p:sp>
        </p:grpSp>
        <p:pic>
          <p:nvPicPr>
            <p:cNvPr id="218" name="Picture 217" descr="A computer screen with a wrench and screwdriver&#10;&#10;Description automatically generated">
              <a:extLst>
                <a:ext uri="{FF2B5EF4-FFF2-40B4-BE49-F238E27FC236}">
                  <a16:creationId xmlns:a16="http://schemas.microsoft.com/office/drawing/2014/main" id="{EE13E825-246A-FE1D-2B10-C90DC78D08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6580" y="5554481"/>
              <a:ext cx="1476739" cy="1476739"/>
            </a:xfrm>
            <a:prstGeom prst="rect">
              <a:avLst/>
            </a:prstGeom>
          </p:spPr>
        </p:pic>
      </p:grpSp>
    </p:spTree>
    <p:extLst>
      <p:ext uri="{BB962C8B-B14F-4D97-AF65-F5344CB8AC3E}">
        <p14:creationId xmlns:p14="http://schemas.microsoft.com/office/powerpoint/2010/main" val="873784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Open Sans" panose="020B0606030504020204" pitchFamily="34" charset="0"/>
              </a:rPr>
              <a:t>Design Phase in Software Development</a:t>
            </a:r>
          </a:p>
        </p:txBody>
      </p:sp>
      <p:sp>
        <p:nvSpPr>
          <p:cNvPr id="7" name="Text Placeholder 6">
            <a:extLst>
              <a:ext uri="{FF2B5EF4-FFF2-40B4-BE49-F238E27FC236}">
                <a16:creationId xmlns:a16="http://schemas.microsoft.com/office/drawing/2014/main" id="{44216185-0DFF-0F11-5303-7AF55B9908AF}"/>
              </a:ext>
            </a:extLst>
          </p:cNvPr>
          <p:cNvSpPr>
            <a:spLocks noGrp="1"/>
          </p:cNvSpPr>
          <p:nvPr>
            <p:ph type="body" idx="10"/>
          </p:nvPr>
        </p:nvSpPr>
        <p:spPr>
          <a:xfrm>
            <a:off x="1291857" y="1512833"/>
            <a:ext cx="13696999" cy="903776"/>
          </a:xfrm>
        </p:spPr>
        <p:txBody>
          <a:bodyPr>
            <a:noAutofit/>
          </a:bodyPr>
          <a:lstStyle/>
          <a:p>
            <a:r>
              <a:rPr lang="en-US" dirty="0">
                <a:latin typeface="Open Sans" panose="020B0606030504020204" pitchFamily="34" charset="0"/>
              </a:rPr>
              <a:t>The Design phase involves creating detailed architectural blueprints and user interfaces for the application or software and ensuring that functional and non-functional requirements are met.</a:t>
            </a:r>
            <a:endParaRPr lang="en-GB" dirty="0">
              <a:latin typeface="Open Sans" panose="020B0606030504020204" pitchFamily="34" charset="0"/>
            </a:endParaRPr>
          </a:p>
        </p:txBody>
      </p:sp>
      <p:sp>
        <p:nvSpPr>
          <p:cNvPr id="9" name="Rectangle: Rounded Corners 8">
            <a:extLst>
              <a:ext uri="{FF2B5EF4-FFF2-40B4-BE49-F238E27FC236}">
                <a16:creationId xmlns:a16="http://schemas.microsoft.com/office/drawing/2014/main" id="{27F12A23-D688-F60E-5B7F-EA3560A0E3E8}"/>
              </a:ext>
            </a:extLst>
          </p:cNvPr>
          <p:cNvSpPr/>
          <p:nvPr/>
        </p:nvSpPr>
        <p:spPr>
          <a:xfrm>
            <a:off x="1321353" y="7300600"/>
            <a:ext cx="13564789" cy="1015086"/>
          </a:xfrm>
          <a:prstGeom prst="round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3000"/>
              </a:lnSpc>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Generative AI can be used in this phase to bring the requirements into a working prototype by making an attractive and user-friendly user interface of the application for all the functionalities.</a:t>
            </a:r>
            <a:endParaRPr lang="en-GB"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23A352C4-2887-0AB8-88D6-427037B49D8A}"/>
              </a:ext>
            </a:extLst>
          </p:cNvPr>
          <p:cNvPicPr>
            <a:picLocks noChangeAspect="1"/>
          </p:cNvPicPr>
          <p:nvPr/>
        </p:nvPicPr>
        <p:blipFill rotWithShape="1">
          <a:blip r:embed="rId4">
            <a:extLst>
              <a:ext uri="{28A0092B-C50C-407E-A947-70E740481C1C}">
                <a14:useLocalDpi xmlns:a14="http://schemas.microsoft.com/office/drawing/2010/main" val="0"/>
              </a:ext>
            </a:extLst>
          </a:blip>
          <a:srcRect l="8207" t="9344" r="8083" b="7688"/>
          <a:stretch/>
        </p:blipFill>
        <p:spPr>
          <a:xfrm>
            <a:off x="5967642" y="2583727"/>
            <a:ext cx="4320716" cy="4282388"/>
          </a:xfrm>
          <a:prstGeom prst="flowChartAlternateProcess">
            <a:avLst/>
          </a:prstGeom>
        </p:spPr>
      </p:pic>
      <p:sp>
        <p:nvSpPr>
          <p:cNvPr id="4" name="Brandline">
            <a:extLst>
              <a:ext uri="{FF2B5EF4-FFF2-40B4-BE49-F238E27FC236}">
                <a16:creationId xmlns:a16="http://schemas.microsoft.com/office/drawing/2014/main" id="{988A6247-E986-3F8A-D66D-C710F090622C}"/>
              </a:ext>
            </a:extLst>
          </p:cNvPr>
          <p:cNvSpPr/>
          <p:nvPr/>
        </p:nvSpPr>
        <p:spPr>
          <a:xfrm>
            <a:off x="5613400" y="816324"/>
            <a:ext cx="50443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Brandline_LVC">
            <a:extLst>
              <a:ext uri="{FF2B5EF4-FFF2-40B4-BE49-F238E27FC236}">
                <a16:creationId xmlns:a16="http://schemas.microsoft.com/office/drawing/2014/main" id="{7479EFA6-2698-C946-2AD3-E214ADE6A3CE}"/>
              </a:ext>
            </a:extLst>
          </p:cNvPr>
          <p:cNvSpPr/>
          <p:nvPr/>
        </p:nvSpPr>
        <p:spPr>
          <a:xfrm>
            <a:off x="3797300" y="816324"/>
            <a:ext cx="86599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687567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dirty="0">
                <a:latin typeface="Open Sans" panose="020B0606030504020204" pitchFamily="34" charset="0"/>
              </a:rPr>
              <a:t>Design Phase Activities</a:t>
            </a:r>
          </a:p>
        </p:txBody>
      </p:sp>
      <p:sp>
        <p:nvSpPr>
          <p:cNvPr id="6" name="Brandline_LVC">
            <a:extLst>
              <a:ext uri="{FF2B5EF4-FFF2-40B4-BE49-F238E27FC236}">
                <a16:creationId xmlns:a16="http://schemas.microsoft.com/office/drawing/2014/main" id="{294FD0D8-93A0-8983-C4FA-B44A16745AD7}"/>
              </a:ext>
            </a:extLst>
          </p:cNvPr>
          <p:cNvSpPr/>
          <p:nvPr/>
        </p:nvSpPr>
        <p:spPr>
          <a:xfrm>
            <a:off x="5575300" y="816324"/>
            <a:ext cx="5101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 name="Group 12">
            <a:extLst>
              <a:ext uri="{FF2B5EF4-FFF2-40B4-BE49-F238E27FC236}">
                <a16:creationId xmlns:a16="http://schemas.microsoft.com/office/drawing/2014/main" id="{ECED2B0E-6DB6-BC5F-E8C1-BCEDFC7BCFF6}"/>
              </a:ext>
            </a:extLst>
          </p:cNvPr>
          <p:cNvGrpSpPr/>
          <p:nvPr/>
        </p:nvGrpSpPr>
        <p:grpSpPr>
          <a:xfrm>
            <a:off x="867092" y="2114647"/>
            <a:ext cx="14521817" cy="6788064"/>
            <a:chOff x="2061307" y="3206792"/>
            <a:chExt cx="12001500" cy="6788064"/>
          </a:xfrm>
        </p:grpSpPr>
        <p:grpSp>
          <p:nvGrpSpPr>
            <p:cNvPr id="14" name="Group 13">
              <a:extLst>
                <a:ext uri="{FF2B5EF4-FFF2-40B4-BE49-F238E27FC236}">
                  <a16:creationId xmlns:a16="http://schemas.microsoft.com/office/drawing/2014/main" id="{6C3D5C25-70FC-E500-16BF-990BD06D9807}"/>
                </a:ext>
              </a:extLst>
            </p:cNvPr>
            <p:cNvGrpSpPr/>
            <p:nvPr/>
          </p:nvGrpSpPr>
          <p:grpSpPr>
            <a:xfrm>
              <a:off x="5400629" y="3254290"/>
              <a:ext cx="2522641" cy="5981306"/>
              <a:chOff x="4741281" y="2544782"/>
              <a:chExt cx="3039444" cy="7206671"/>
            </a:xfrm>
          </p:grpSpPr>
          <p:grpSp>
            <p:nvGrpSpPr>
              <p:cNvPr id="46" name="Group 4">
                <a:extLst>
                  <a:ext uri="{FF2B5EF4-FFF2-40B4-BE49-F238E27FC236}">
                    <a16:creationId xmlns:a16="http://schemas.microsoft.com/office/drawing/2014/main" id="{C91A71B7-7463-586F-0D4B-E0FED2572156}"/>
                  </a:ext>
                </a:extLst>
              </p:cNvPr>
              <p:cNvGrpSpPr>
                <a:grpSpLocks noChangeAspect="1"/>
              </p:cNvGrpSpPr>
              <p:nvPr/>
            </p:nvGrpSpPr>
            <p:grpSpPr bwMode="auto">
              <a:xfrm>
                <a:off x="4741281" y="2544782"/>
                <a:ext cx="3039444" cy="7206671"/>
                <a:chOff x="1049" y="1015"/>
                <a:chExt cx="3005" cy="7125"/>
              </a:xfrm>
            </p:grpSpPr>
            <p:sp>
              <p:nvSpPr>
                <p:cNvPr id="48" name="Freeform 6">
                  <a:extLst>
                    <a:ext uri="{FF2B5EF4-FFF2-40B4-BE49-F238E27FC236}">
                      <a16:creationId xmlns:a16="http://schemas.microsoft.com/office/drawing/2014/main" id="{6069C65B-995F-0657-65D6-976CC99A84F8}"/>
                    </a:ext>
                  </a:extLst>
                </p:cNvPr>
                <p:cNvSpPr>
                  <a:spLocks noEditPoints="1"/>
                </p:cNvSpPr>
                <p:nvPr/>
              </p:nvSpPr>
              <p:spPr bwMode="auto">
                <a:xfrm>
                  <a:off x="1598" y="1712"/>
                  <a:ext cx="1856" cy="3380"/>
                </a:xfrm>
                <a:custGeom>
                  <a:avLst/>
                  <a:gdLst>
                    <a:gd name="T0" fmla="*/ 625 w 783"/>
                    <a:gd name="T1" fmla="*/ 0 h 1429"/>
                    <a:gd name="T2" fmla="*/ 159 w 783"/>
                    <a:gd name="T3" fmla="*/ 0 h 1429"/>
                    <a:gd name="T4" fmla="*/ 0 w 783"/>
                    <a:gd name="T5" fmla="*/ 193 h 1429"/>
                    <a:gd name="T6" fmla="*/ 0 w 783"/>
                    <a:gd name="T7" fmla="*/ 1258 h 1429"/>
                    <a:gd name="T8" fmla="*/ 159 w 783"/>
                    <a:gd name="T9" fmla="*/ 1429 h 1429"/>
                    <a:gd name="T10" fmla="*/ 625 w 783"/>
                    <a:gd name="T11" fmla="*/ 1429 h 1429"/>
                    <a:gd name="T12" fmla="*/ 783 w 783"/>
                    <a:gd name="T13" fmla="*/ 1258 h 1429"/>
                    <a:gd name="T14" fmla="*/ 783 w 783"/>
                    <a:gd name="T15" fmla="*/ 193 h 1429"/>
                    <a:gd name="T16" fmla="*/ 625 w 783"/>
                    <a:gd name="T17" fmla="*/ 0 h 1429"/>
                    <a:gd name="T18" fmla="*/ 392 w 783"/>
                    <a:gd name="T19" fmla="*/ 151 h 1429"/>
                    <a:gd name="T20" fmla="*/ 358 w 783"/>
                    <a:gd name="T21" fmla="*/ 118 h 1429"/>
                    <a:gd name="T22" fmla="*/ 392 w 783"/>
                    <a:gd name="T23" fmla="*/ 85 h 1429"/>
                    <a:gd name="T24" fmla="*/ 425 w 783"/>
                    <a:gd name="T25" fmla="*/ 118 h 1429"/>
                    <a:gd name="T26" fmla="*/ 392 w 783"/>
                    <a:gd name="T27" fmla="*/ 151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3" h="1429">
                      <a:moveTo>
                        <a:pt x="625" y="0"/>
                      </a:moveTo>
                      <a:cubicBezTo>
                        <a:pt x="159" y="0"/>
                        <a:pt x="159" y="0"/>
                        <a:pt x="159" y="0"/>
                      </a:cubicBezTo>
                      <a:cubicBezTo>
                        <a:pt x="0" y="193"/>
                        <a:pt x="0" y="193"/>
                        <a:pt x="0" y="193"/>
                      </a:cubicBezTo>
                      <a:cubicBezTo>
                        <a:pt x="0" y="1258"/>
                        <a:pt x="0" y="1258"/>
                        <a:pt x="0" y="1258"/>
                      </a:cubicBezTo>
                      <a:cubicBezTo>
                        <a:pt x="159" y="1429"/>
                        <a:pt x="159" y="1429"/>
                        <a:pt x="159" y="1429"/>
                      </a:cubicBezTo>
                      <a:cubicBezTo>
                        <a:pt x="625" y="1429"/>
                        <a:pt x="625" y="1429"/>
                        <a:pt x="625" y="1429"/>
                      </a:cubicBezTo>
                      <a:cubicBezTo>
                        <a:pt x="783" y="1258"/>
                        <a:pt x="783" y="1258"/>
                        <a:pt x="783" y="1258"/>
                      </a:cubicBezTo>
                      <a:cubicBezTo>
                        <a:pt x="783" y="193"/>
                        <a:pt x="783" y="193"/>
                        <a:pt x="783" y="193"/>
                      </a:cubicBezTo>
                      <a:lnTo>
                        <a:pt x="625" y="0"/>
                      </a:lnTo>
                      <a:close/>
                      <a:moveTo>
                        <a:pt x="392" y="151"/>
                      </a:moveTo>
                      <a:cubicBezTo>
                        <a:pt x="373" y="151"/>
                        <a:pt x="358" y="136"/>
                        <a:pt x="358" y="118"/>
                      </a:cubicBezTo>
                      <a:cubicBezTo>
                        <a:pt x="358" y="100"/>
                        <a:pt x="373" y="85"/>
                        <a:pt x="392" y="85"/>
                      </a:cubicBezTo>
                      <a:cubicBezTo>
                        <a:pt x="410" y="85"/>
                        <a:pt x="425" y="100"/>
                        <a:pt x="425" y="118"/>
                      </a:cubicBezTo>
                      <a:cubicBezTo>
                        <a:pt x="425" y="136"/>
                        <a:pt x="410" y="151"/>
                        <a:pt x="392" y="151"/>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7">
                  <a:extLst>
                    <a:ext uri="{FF2B5EF4-FFF2-40B4-BE49-F238E27FC236}">
                      <a16:creationId xmlns:a16="http://schemas.microsoft.com/office/drawing/2014/main" id="{B02AEBFA-4253-C080-8762-9E72279A9052}"/>
                    </a:ext>
                  </a:extLst>
                </p:cNvPr>
                <p:cNvSpPr>
                  <a:spLocks noEditPoints="1"/>
                </p:cNvSpPr>
                <p:nvPr/>
              </p:nvSpPr>
              <p:spPr bwMode="auto">
                <a:xfrm>
                  <a:off x="2388" y="1851"/>
                  <a:ext cx="277" cy="279"/>
                </a:xfrm>
                <a:custGeom>
                  <a:avLst/>
                  <a:gdLst>
                    <a:gd name="T0" fmla="*/ 59 w 117"/>
                    <a:gd name="T1" fmla="*/ 0 h 118"/>
                    <a:gd name="T2" fmla="*/ 0 w 117"/>
                    <a:gd name="T3" fmla="*/ 59 h 118"/>
                    <a:gd name="T4" fmla="*/ 59 w 117"/>
                    <a:gd name="T5" fmla="*/ 118 h 118"/>
                    <a:gd name="T6" fmla="*/ 117 w 117"/>
                    <a:gd name="T7" fmla="*/ 59 h 118"/>
                    <a:gd name="T8" fmla="*/ 59 w 117"/>
                    <a:gd name="T9" fmla="*/ 0 h 118"/>
                    <a:gd name="T10" fmla="*/ 59 w 117"/>
                    <a:gd name="T11" fmla="*/ 92 h 118"/>
                    <a:gd name="T12" fmla="*/ 25 w 117"/>
                    <a:gd name="T13" fmla="*/ 59 h 118"/>
                    <a:gd name="T14" fmla="*/ 59 w 117"/>
                    <a:gd name="T15" fmla="*/ 26 h 118"/>
                    <a:gd name="T16" fmla="*/ 92 w 117"/>
                    <a:gd name="T17" fmla="*/ 59 h 118"/>
                    <a:gd name="T18" fmla="*/ 59 w 117"/>
                    <a:gd name="T19"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0"/>
                      </a:moveTo>
                      <a:cubicBezTo>
                        <a:pt x="26" y="0"/>
                        <a:pt x="0" y="27"/>
                        <a:pt x="0" y="59"/>
                      </a:cubicBezTo>
                      <a:cubicBezTo>
                        <a:pt x="0" y="91"/>
                        <a:pt x="26" y="118"/>
                        <a:pt x="59" y="118"/>
                      </a:cubicBezTo>
                      <a:cubicBezTo>
                        <a:pt x="91" y="118"/>
                        <a:pt x="117" y="91"/>
                        <a:pt x="117" y="59"/>
                      </a:cubicBezTo>
                      <a:cubicBezTo>
                        <a:pt x="117" y="27"/>
                        <a:pt x="91" y="0"/>
                        <a:pt x="59" y="0"/>
                      </a:cubicBezTo>
                      <a:close/>
                      <a:moveTo>
                        <a:pt x="59" y="92"/>
                      </a:moveTo>
                      <a:cubicBezTo>
                        <a:pt x="40" y="92"/>
                        <a:pt x="25" y="77"/>
                        <a:pt x="25" y="59"/>
                      </a:cubicBezTo>
                      <a:cubicBezTo>
                        <a:pt x="25" y="41"/>
                        <a:pt x="40" y="26"/>
                        <a:pt x="59" y="26"/>
                      </a:cubicBezTo>
                      <a:cubicBezTo>
                        <a:pt x="77" y="26"/>
                        <a:pt x="92" y="41"/>
                        <a:pt x="92" y="59"/>
                      </a:cubicBezTo>
                      <a:cubicBezTo>
                        <a:pt x="92" y="77"/>
                        <a:pt x="77" y="92"/>
                        <a:pt x="59" y="92"/>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8">
                  <a:extLst>
                    <a:ext uri="{FF2B5EF4-FFF2-40B4-BE49-F238E27FC236}">
                      <a16:creationId xmlns:a16="http://schemas.microsoft.com/office/drawing/2014/main" id="{AF094D59-6598-596E-886E-87238930D53B}"/>
                    </a:ext>
                  </a:extLst>
                </p:cNvPr>
                <p:cNvSpPr>
                  <a:spLocks noEditPoints="1"/>
                </p:cNvSpPr>
                <p:nvPr/>
              </p:nvSpPr>
              <p:spPr bwMode="auto">
                <a:xfrm>
                  <a:off x="1598" y="1712"/>
                  <a:ext cx="1856" cy="3380"/>
                </a:xfrm>
                <a:custGeom>
                  <a:avLst/>
                  <a:gdLst>
                    <a:gd name="T0" fmla="*/ 625 w 783"/>
                    <a:gd name="T1" fmla="*/ 0 h 1429"/>
                    <a:gd name="T2" fmla="*/ 159 w 783"/>
                    <a:gd name="T3" fmla="*/ 0 h 1429"/>
                    <a:gd name="T4" fmla="*/ 0 w 783"/>
                    <a:gd name="T5" fmla="*/ 193 h 1429"/>
                    <a:gd name="T6" fmla="*/ 0 w 783"/>
                    <a:gd name="T7" fmla="*/ 1258 h 1429"/>
                    <a:gd name="T8" fmla="*/ 159 w 783"/>
                    <a:gd name="T9" fmla="*/ 1429 h 1429"/>
                    <a:gd name="T10" fmla="*/ 625 w 783"/>
                    <a:gd name="T11" fmla="*/ 1429 h 1429"/>
                    <a:gd name="T12" fmla="*/ 783 w 783"/>
                    <a:gd name="T13" fmla="*/ 1258 h 1429"/>
                    <a:gd name="T14" fmla="*/ 783 w 783"/>
                    <a:gd name="T15" fmla="*/ 193 h 1429"/>
                    <a:gd name="T16" fmla="*/ 625 w 783"/>
                    <a:gd name="T17" fmla="*/ 0 h 1429"/>
                    <a:gd name="T18" fmla="*/ 392 w 783"/>
                    <a:gd name="T19" fmla="*/ 151 h 1429"/>
                    <a:gd name="T20" fmla="*/ 358 w 783"/>
                    <a:gd name="T21" fmla="*/ 118 h 1429"/>
                    <a:gd name="T22" fmla="*/ 392 w 783"/>
                    <a:gd name="T23" fmla="*/ 85 h 1429"/>
                    <a:gd name="T24" fmla="*/ 425 w 783"/>
                    <a:gd name="T25" fmla="*/ 118 h 1429"/>
                    <a:gd name="T26" fmla="*/ 392 w 783"/>
                    <a:gd name="T27" fmla="*/ 151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3" h="1429">
                      <a:moveTo>
                        <a:pt x="625" y="0"/>
                      </a:moveTo>
                      <a:cubicBezTo>
                        <a:pt x="159" y="0"/>
                        <a:pt x="159" y="0"/>
                        <a:pt x="159" y="0"/>
                      </a:cubicBezTo>
                      <a:cubicBezTo>
                        <a:pt x="0" y="193"/>
                        <a:pt x="0" y="193"/>
                        <a:pt x="0" y="193"/>
                      </a:cubicBezTo>
                      <a:cubicBezTo>
                        <a:pt x="0" y="1258"/>
                        <a:pt x="0" y="1258"/>
                        <a:pt x="0" y="1258"/>
                      </a:cubicBezTo>
                      <a:cubicBezTo>
                        <a:pt x="159" y="1429"/>
                        <a:pt x="159" y="1429"/>
                        <a:pt x="159" y="1429"/>
                      </a:cubicBezTo>
                      <a:cubicBezTo>
                        <a:pt x="625" y="1429"/>
                        <a:pt x="625" y="1429"/>
                        <a:pt x="625" y="1429"/>
                      </a:cubicBezTo>
                      <a:cubicBezTo>
                        <a:pt x="783" y="1258"/>
                        <a:pt x="783" y="1258"/>
                        <a:pt x="783" y="1258"/>
                      </a:cubicBezTo>
                      <a:cubicBezTo>
                        <a:pt x="783" y="193"/>
                        <a:pt x="783" y="193"/>
                        <a:pt x="783" y="193"/>
                      </a:cubicBezTo>
                      <a:lnTo>
                        <a:pt x="625" y="0"/>
                      </a:lnTo>
                      <a:close/>
                      <a:moveTo>
                        <a:pt x="392" y="151"/>
                      </a:moveTo>
                      <a:cubicBezTo>
                        <a:pt x="373" y="151"/>
                        <a:pt x="358" y="136"/>
                        <a:pt x="358" y="118"/>
                      </a:cubicBezTo>
                      <a:cubicBezTo>
                        <a:pt x="358" y="100"/>
                        <a:pt x="373" y="85"/>
                        <a:pt x="392" y="85"/>
                      </a:cubicBezTo>
                      <a:cubicBezTo>
                        <a:pt x="410" y="85"/>
                        <a:pt x="425" y="100"/>
                        <a:pt x="425" y="118"/>
                      </a:cubicBezTo>
                      <a:cubicBezTo>
                        <a:pt x="425" y="136"/>
                        <a:pt x="410" y="151"/>
                        <a:pt x="392" y="151"/>
                      </a:cubicBezTo>
                      <a:close/>
                    </a:path>
                  </a:pathLst>
                </a:custGeom>
                <a:solidFill>
                  <a:srgbClr val="F47A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9">
                  <a:extLst>
                    <a:ext uri="{FF2B5EF4-FFF2-40B4-BE49-F238E27FC236}">
                      <a16:creationId xmlns:a16="http://schemas.microsoft.com/office/drawing/2014/main" id="{F8E75D95-730B-1EE8-CB41-5B07F17E8451}"/>
                    </a:ext>
                  </a:extLst>
                </p:cNvPr>
                <p:cNvSpPr>
                  <a:spLocks noEditPoints="1"/>
                </p:cNvSpPr>
                <p:nvPr/>
              </p:nvSpPr>
              <p:spPr bwMode="auto">
                <a:xfrm>
                  <a:off x="2388" y="1851"/>
                  <a:ext cx="277" cy="279"/>
                </a:xfrm>
                <a:custGeom>
                  <a:avLst/>
                  <a:gdLst>
                    <a:gd name="T0" fmla="*/ 59 w 117"/>
                    <a:gd name="T1" fmla="*/ 0 h 118"/>
                    <a:gd name="T2" fmla="*/ 0 w 117"/>
                    <a:gd name="T3" fmla="*/ 59 h 118"/>
                    <a:gd name="T4" fmla="*/ 59 w 117"/>
                    <a:gd name="T5" fmla="*/ 118 h 118"/>
                    <a:gd name="T6" fmla="*/ 117 w 117"/>
                    <a:gd name="T7" fmla="*/ 59 h 118"/>
                    <a:gd name="T8" fmla="*/ 59 w 117"/>
                    <a:gd name="T9" fmla="*/ 0 h 118"/>
                    <a:gd name="T10" fmla="*/ 59 w 117"/>
                    <a:gd name="T11" fmla="*/ 92 h 118"/>
                    <a:gd name="T12" fmla="*/ 25 w 117"/>
                    <a:gd name="T13" fmla="*/ 59 h 118"/>
                    <a:gd name="T14" fmla="*/ 59 w 117"/>
                    <a:gd name="T15" fmla="*/ 26 h 118"/>
                    <a:gd name="T16" fmla="*/ 92 w 117"/>
                    <a:gd name="T17" fmla="*/ 59 h 118"/>
                    <a:gd name="T18" fmla="*/ 59 w 117"/>
                    <a:gd name="T19"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0"/>
                      </a:moveTo>
                      <a:cubicBezTo>
                        <a:pt x="26" y="0"/>
                        <a:pt x="0" y="27"/>
                        <a:pt x="0" y="59"/>
                      </a:cubicBezTo>
                      <a:cubicBezTo>
                        <a:pt x="0" y="91"/>
                        <a:pt x="26" y="118"/>
                        <a:pt x="59" y="118"/>
                      </a:cubicBezTo>
                      <a:cubicBezTo>
                        <a:pt x="91" y="118"/>
                        <a:pt x="117" y="91"/>
                        <a:pt x="117" y="59"/>
                      </a:cubicBezTo>
                      <a:cubicBezTo>
                        <a:pt x="117" y="27"/>
                        <a:pt x="91" y="0"/>
                        <a:pt x="59" y="0"/>
                      </a:cubicBezTo>
                      <a:close/>
                      <a:moveTo>
                        <a:pt x="59" y="92"/>
                      </a:moveTo>
                      <a:cubicBezTo>
                        <a:pt x="40" y="92"/>
                        <a:pt x="25" y="77"/>
                        <a:pt x="25" y="59"/>
                      </a:cubicBezTo>
                      <a:cubicBezTo>
                        <a:pt x="25" y="41"/>
                        <a:pt x="40" y="26"/>
                        <a:pt x="59" y="26"/>
                      </a:cubicBezTo>
                      <a:cubicBezTo>
                        <a:pt x="77" y="26"/>
                        <a:pt x="92" y="41"/>
                        <a:pt x="92" y="59"/>
                      </a:cubicBezTo>
                      <a:cubicBezTo>
                        <a:pt x="92" y="77"/>
                        <a:pt x="77" y="92"/>
                        <a:pt x="59" y="92"/>
                      </a:cubicBezTo>
                      <a:close/>
                    </a:path>
                  </a:pathLst>
                </a:custGeom>
                <a:solidFill>
                  <a:srgbClr val="F9AF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0">
                  <a:extLst>
                    <a:ext uri="{FF2B5EF4-FFF2-40B4-BE49-F238E27FC236}">
                      <a16:creationId xmlns:a16="http://schemas.microsoft.com/office/drawing/2014/main" id="{2C5F289F-1961-DF80-9C48-7935B599537A}"/>
                    </a:ext>
                  </a:extLst>
                </p:cNvPr>
                <p:cNvSpPr>
                  <a:spLocks noEditPoints="1"/>
                </p:cNvSpPr>
                <p:nvPr/>
              </p:nvSpPr>
              <p:spPr bwMode="auto">
                <a:xfrm>
                  <a:off x="1049" y="1712"/>
                  <a:ext cx="3005" cy="6428"/>
                </a:xfrm>
                <a:prstGeom prst="roundRect">
                  <a:avLst/>
                </a:prstGeom>
                <a:solidFill>
                  <a:srgbClr val="67A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F42EE87F-17D5-A19E-A5DE-CF9BB024A137}"/>
                    </a:ext>
                  </a:extLst>
                </p:cNvPr>
                <p:cNvSpPr>
                  <a:spLocks noEditPoints="1"/>
                </p:cNvSpPr>
                <p:nvPr/>
              </p:nvSpPr>
              <p:spPr bwMode="auto">
                <a:xfrm>
                  <a:off x="2388" y="1851"/>
                  <a:ext cx="277" cy="279"/>
                </a:xfrm>
                <a:custGeom>
                  <a:avLst/>
                  <a:gdLst>
                    <a:gd name="T0" fmla="*/ 59 w 117"/>
                    <a:gd name="T1" fmla="*/ 92 h 118"/>
                    <a:gd name="T2" fmla="*/ 25 w 117"/>
                    <a:gd name="T3" fmla="*/ 59 h 118"/>
                    <a:gd name="T4" fmla="*/ 59 w 117"/>
                    <a:gd name="T5" fmla="*/ 26 h 118"/>
                    <a:gd name="T6" fmla="*/ 92 w 117"/>
                    <a:gd name="T7" fmla="*/ 59 h 118"/>
                    <a:gd name="T8" fmla="*/ 59 w 117"/>
                    <a:gd name="T9" fmla="*/ 92 h 118"/>
                    <a:gd name="T10" fmla="*/ 59 w 117"/>
                    <a:gd name="T11" fmla="*/ 0 h 118"/>
                    <a:gd name="T12" fmla="*/ 0 w 117"/>
                    <a:gd name="T13" fmla="*/ 59 h 118"/>
                    <a:gd name="T14" fmla="*/ 59 w 117"/>
                    <a:gd name="T15" fmla="*/ 118 h 118"/>
                    <a:gd name="T16" fmla="*/ 117 w 117"/>
                    <a:gd name="T17" fmla="*/ 59 h 118"/>
                    <a:gd name="T18" fmla="*/ 59 w 117"/>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92"/>
                      </a:moveTo>
                      <a:cubicBezTo>
                        <a:pt x="40" y="92"/>
                        <a:pt x="25" y="77"/>
                        <a:pt x="25" y="59"/>
                      </a:cubicBezTo>
                      <a:cubicBezTo>
                        <a:pt x="25" y="41"/>
                        <a:pt x="40" y="26"/>
                        <a:pt x="59" y="26"/>
                      </a:cubicBezTo>
                      <a:cubicBezTo>
                        <a:pt x="77" y="26"/>
                        <a:pt x="92" y="41"/>
                        <a:pt x="92" y="59"/>
                      </a:cubicBezTo>
                      <a:cubicBezTo>
                        <a:pt x="92" y="77"/>
                        <a:pt x="77" y="92"/>
                        <a:pt x="59" y="92"/>
                      </a:cubicBezTo>
                      <a:close/>
                      <a:moveTo>
                        <a:pt x="59" y="0"/>
                      </a:moveTo>
                      <a:cubicBezTo>
                        <a:pt x="26" y="0"/>
                        <a:pt x="0" y="27"/>
                        <a:pt x="0" y="59"/>
                      </a:cubicBezTo>
                      <a:cubicBezTo>
                        <a:pt x="0" y="91"/>
                        <a:pt x="26" y="118"/>
                        <a:pt x="59" y="118"/>
                      </a:cubicBezTo>
                      <a:cubicBezTo>
                        <a:pt x="91" y="118"/>
                        <a:pt x="117" y="91"/>
                        <a:pt x="117" y="59"/>
                      </a:cubicBezTo>
                      <a:cubicBezTo>
                        <a:pt x="117" y="27"/>
                        <a:pt x="91" y="0"/>
                        <a:pt x="59" y="0"/>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2">
                  <a:extLst>
                    <a:ext uri="{FF2B5EF4-FFF2-40B4-BE49-F238E27FC236}">
                      <a16:creationId xmlns:a16="http://schemas.microsoft.com/office/drawing/2014/main" id="{3A52749E-7564-E079-23F9-EC32D0A151E1}"/>
                    </a:ext>
                  </a:extLst>
                </p:cNvPr>
                <p:cNvSpPr>
                  <a:spLocks/>
                </p:cNvSpPr>
                <p:nvPr/>
              </p:nvSpPr>
              <p:spPr bwMode="auto">
                <a:xfrm>
                  <a:off x="2497" y="1015"/>
                  <a:ext cx="45" cy="912"/>
                </a:xfrm>
                <a:custGeom>
                  <a:avLst/>
                  <a:gdLst>
                    <a:gd name="T0" fmla="*/ 12 w 12"/>
                    <a:gd name="T1" fmla="*/ 928 h 934"/>
                    <a:gd name="T2" fmla="*/ 12 w 12"/>
                    <a:gd name="T3" fmla="*/ 6 h 934"/>
                    <a:gd name="T4" fmla="*/ 6 w 12"/>
                    <a:gd name="T5" fmla="*/ 0 h 934"/>
                    <a:gd name="T6" fmla="*/ 0 w 12"/>
                    <a:gd name="T7" fmla="*/ 6 h 934"/>
                    <a:gd name="T8" fmla="*/ 0 w 12"/>
                    <a:gd name="T9" fmla="*/ 928 h 934"/>
                    <a:gd name="T10" fmla="*/ 6 w 12"/>
                    <a:gd name="T11" fmla="*/ 934 h 934"/>
                    <a:gd name="T12" fmla="*/ 12 w 12"/>
                    <a:gd name="T13" fmla="*/ 928 h 934"/>
                  </a:gdLst>
                  <a:ahLst/>
                  <a:cxnLst>
                    <a:cxn ang="0">
                      <a:pos x="T0" y="T1"/>
                    </a:cxn>
                    <a:cxn ang="0">
                      <a:pos x="T2" y="T3"/>
                    </a:cxn>
                    <a:cxn ang="0">
                      <a:pos x="T4" y="T5"/>
                    </a:cxn>
                    <a:cxn ang="0">
                      <a:pos x="T6" y="T7"/>
                    </a:cxn>
                    <a:cxn ang="0">
                      <a:pos x="T8" y="T9"/>
                    </a:cxn>
                    <a:cxn ang="0">
                      <a:pos x="T10" y="T11"/>
                    </a:cxn>
                    <a:cxn ang="0">
                      <a:pos x="T12" y="T13"/>
                    </a:cxn>
                  </a:cxnLst>
                  <a:rect l="0" t="0" r="r" b="b"/>
                  <a:pathLst>
                    <a:path w="12" h="934">
                      <a:moveTo>
                        <a:pt x="12" y="928"/>
                      </a:moveTo>
                      <a:cubicBezTo>
                        <a:pt x="12" y="6"/>
                        <a:pt x="12" y="6"/>
                        <a:pt x="12" y="6"/>
                      </a:cubicBezTo>
                      <a:cubicBezTo>
                        <a:pt x="12" y="3"/>
                        <a:pt x="9" y="0"/>
                        <a:pt x="6" y="0"/>
                      </a:cubicBezTo>
                      <a:cubicBezTo>
                        <a:pt x="2" y="0"/>
                        <a:pt x="0" y="3"/>
                        <a:pt x="0" y="6"/>
                      </a:cubicBezTo>
                      <a:cubicBezTo>
                        <a:pt x="0" y="928"/>
                        <a:pt x="0" y="928"/>
                        <a:pt x="0" y="928"/>
                      </a:cubicBezTo>
                      <a:cubicBezTo>
                        <a:pt x="0" y="931"/>
                        <a:pt x="2" y="934"/>
                        <a:pt x="6" y="934"/>
                      </a:cubicBezTo>
                      <a:cubicBezTo>
                        <a:pt x="9" y="934"/>
                        <a:pt x="12" y="931"/>
                        <a:pt x="12" y="928"/>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7" name="Rectangle 46">
                <a:extLst>
                  <a:ext uri="{FF2B5EF4-FFF2-40B4-BE49-F238E27FC236}">
                    <a16:creationId xmlns:a16="http://schemas.microsoft.com/office/drawing/2014/main" id="{735FD2EB-64CB-B21A-1E72-91C2FA8E0A06}"/>
                  </a:ext>
                </a:extLst>
              </p:cNvPr>
              <p:cNvSpPr/>
              <p:nvPr/>
            </p:nvSpPr>
            <p:spPr>
              <a:xfrm>
                <a:off x="4784266" y="3902421"/>
                <a:ext cx="2936514" cy="4940994"/>
              </a:xfrm>
              <a:prstGeom prst="rect">
                <a:avLst/>
              </a:prstGeom>
            </p:spPr>
            <p:txBody>
              <a:bodyPr wrap="square">
                <a:spAutoFit/>
              </a:bodyPr>
              <a:lstStyle/>
              <a:p>
                <a:pPr algn="ctr">
                  <a:lnSpc>
                    <a:spcPct val="150000"/>
                  </a:lnSpc>
                </a:pP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User Interface and User Experience Design:</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 Crafting the layout, wireframes, and interaction flow of the user-facing part of the application</a:t>
                </a:r>
              </a:p>
            </p:txBody>
          </p:sp>
        </p:grpSp>
        <p:grpSp>
          <p:nvGrpSpPr>
            <p:cNvPr id="15" name="Group 14">
              <a:extLst>
                <a:ext uri="{FF2B5EF4-FFF2-40B4-BE49-F238E27FC236}">
                  <a16:creationId xmlns:a16="http://schemas.microsoft.com/office/drawing/2014/main" id="{841E76E9-0F7E-3403-983F-6DFB6D53EA1E}"/>
                </a:ext>
              </a:extLst>
            </p:cNvPr>
            <p:cNvGrpSpPr/>
            <p:nvPr/>
          </p:nvGrpSpPr>
          <p:grpSpPr>
            <a:xfrm>
              <a:off x="8379039" y="3276319"/>
              <a:ext cx="2522843" cy="6718537"/>
              <a:chOff x="8565803" y="2581195"/>
              <a:chExt cx="3032364" cy="8075431"/>
            </a:xfrm>
          </p:grpSpPr>
          <p:grpSp>
            <p:nvGrpSpPr>
              <p:cNvPr id="37" name="Group 4">
                <a:extLst>
                  <a:ext uri="{FF2B5EF4-FFF2-40B4-BE49-F238E27FC236}">
                    <a16:creationId xmlns:a16="http://schemas.microsoft.com/office/drawing/2014/main" id="{306D8E64-B185-3505-754B-09375B0784E5}"/>
                  </a:ext>
                </a:extLst>
              </p:cNvPr>
              <p:cNvGrpSpPr>
                <a:grpSpLocks noChangeAspect="1"/>
              </p:cNvGrpSpPr>
              <p:nvPr/>
            </p:nvGrpSpPr>
            <p:grpSpPr bwMode="auto">
              <a:xfrm>
                <a:off x="8565803" y="2581195"/>
                <a:ext cx="3032364" cy="7155086"/>
                <a:chOff x="1049" y="1051"/>
                <a:chExt cx="2998" cy="7074"/>
              </a:xfrm>
            </p:grpSpPr>
            <p:sp>
              <p:nvSpPr>
                <p:cNvPr id="39" name="Freeform 6">
                  <a:extLst>
                    <a:ext uri="{FF2B5EF4-FFF2-40B4-BE49-F238E27FC236}">
                      <a16:creationId xmlns:a16="http://schemas.microsoft.com/office/drawing/2014/main" id="{733ACF9E-27EE-9033-8FCF-C93588FAC0FA}"/>
                    </a:ext>
                  </a:extLst>
                </p:cNvPr>
                <p:cNvSpPr>
                  <a:spLocks noEditPoints="1"/>
                </p:cNvSpPr>
                <p:nvPr/>
              </p:nvSpPr>
              <p:spPr bwMode="auto">
                <a:xfrm>
                  <a:off x="1598" y="1712"/>
                  <a:ext cx="1856" cy="3380"/>
                </a:xfrm>
                <a:custGeom>
                  <a:avLst/>
                  <a:gdLst>
                    <a:gd name="T0" fmla="*/ 625 w 783"/>
                    <a:gd name="T1" fmla="*/ 0 h 1429"/>
                    <a:gd name="T2" fmla="*/ 159 w 783"/>
                    <a:gd name="T3" fmla="*/ 0 h 1429"/>
                    <a:gd name="T4" fmla="*/ 0 w 783"/>
                    <a:gd name="T5" fmla="*/ 193 h 1429"/>
                    <a:gd name="T6" fmla="*/ 0 w 783"/>
                    <a:gd name="T7" fmla="*/ 1258 h 1429"/>
                    <a:gd name="T8" fmla="*/ 159 w 783"/>
                    <a:gd name="T9" fmla="*/ 1429 h 1429"/>
                    <a:gd name="T10" fmla="*/ 625 w 783"/>
                    <a:gd name="T11" fmla="*/ 1429 h 1429"/>
                    <a:gd name="T12" fmla="*/ 783 w 783"/>
                    <a:gd name="T13" fmla="*/ 1258 h 1429"/>
                    <a:gd name="T14" fmla="*/ 783 w 783"/>
                    <a:gd name="T15" fmla="*/ 193 h 1429"/>
                    <a:gd name="T16" fmla="*/ 625 w 783"/>
                    <a:gd name="T17" fmla="*/ 0 h 1429"/>
                    <a:gd name="T18" fmla="*/ 392 w 783"/>
                    <a:gd name="T19" fmla="*/ 151 h 1429"/>
                    <a:gd name="T20" fmla="*/ 358 w 783"/>
                    <a:gd name="T21" fmla="*/ 118 h 1429"/>
                    <a:gd name="T22" fmla="*/ 392 w 783"/>
                    <a:gd name="T23" fmla="*/ 85 h 1429"/>
                    <a:gd name="T24" fmla="*/ 425 w 783"/>
                    <a:gd name="T25" fmla="*/ 118 h 1429"/>
                    <a:gd name="T26" fmla="*/ 392 w 783"/>
                    <a:gd name="T27" fmla="*/ 151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3" h="1429">
                      <a:moveTo>
                        <a:pt x="625" y="0"/>
                      </a:moveTo>
                      <a:cubicBezTo>
                        <a:pt x="159" y="0"/>
                        <a:pt x="159" y="0"/>
                        <a:pt x="159" y="0"/>
                      </a:cubicBezTo>
                      <a:cubicBezTo>
                        <a:pt x="0" y="193"/>
                        <a:pt x="0" y="193"/>
                        <a:pt x="0" y="193"/>
                      </a:cubicBezTo>
                      <a:cubicBezTo>
                        <a:pt x="0" y="1258"/>
                        <a:pt x="0" y="1258"/>
                        <a:pt x="0" y="1258"/>
                      </a:cubicBezTo>
                      <a:cubicBezTo>
                        <a:pt x="159" y="1429"/>
                        <a:pt x="159" y="1429"/>
                        <a:pt x="159" y="1429"/>
                      </a:cubicBezTo>
                      <a:cubicBezTo>
                        <a:pt x="625" y="1429"/>
                        <a:pt x="625" y="1429"/>
                        <a:pt x="625" y="1429"/>
                      </a:cubicBezTo>
                      <a:cubicBezTo>
                        <a:pt x="783" y="1258"/>
                        <a:pt x="783" y="1258"/>
                        <a:pt x="783" y="1258"/>
                      </a:cubicBezTo>
                      <a:cubicBezTo>
                        <a:pt x="783" y="193"/>
                        <a:pt x="783" y="193"/>
                        <a:pt x="783" y="193"/>
                      </a:cubicBezTo>
                      <a:lnTo>
                        <a:pt x="625" y="0"/>
                      </a:lnTo>
                      <a:close/>
                      <a:moveTo>
                        <a:pt x="392" y="151"/>
                      </a:moveTo>
                      <a:cubicBezTo>
                        <a:pt x="373" y="151"/>
                        <a:pt x="358" y="136"/>
                        <a:pt x="358" y="118"/>
                      </a:cubicBezTo>
                      <a:cubicBezTo>
                        <a:pt x="358" y="100"/>
                        <a:pt x="373" y="85"/>
                        <a:pt x="392" y="85"/>
                      </a:cubicBezTo>
                      <a:cubicBezTo>
                        <a:pt x="410" y="85"/>
                        <a:pt x="425" y="100"/>
                        <a:pt x="425" y="118"/>
                      </a:cubicBezTo>
                      <a:cubicBezTo>
                        <a:pt x="425" y="136"/>
                        <a:pt x="410" y="151"/>
                        <a:pt x="392" y="151"/>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7">
                  <a:extLst>
                    <a:ext uri="{FF2B5EF4-FFF2-40B4-BE49-F238E27FC236}">
                      <a16:creationId xmlns:a16="http://schemas.microsoft.com/office/drawing/2014/main" id="{7519E7DB-80C5-590F-938D-263C19846ED3}"/>
                    </a:ext>
                  </a:extLst>
                </p:cNvPr>
                <p:cNvSpPr>
                  <a:spLocks noEditPoints="1"/>
                </p:cNvSpPr>
                <p:nvPr/>
              </p:nvSpPr>
              <p:spPr bwMode="auto">
                <a:xfrm>
                  <a:off x="2388" y="1851"/>
                  <a:ext cx="277" cy="279"/>
                </a:xfrm>
                <a:custGeom>
                  <a:avLst/>
                  <a:gdLst>
                    <a:gd name="T0" fmla="*/ 59 w 117"/>
                    <a:gd name="T1" fmla="*/ 0 h 118"/>
                    <a:gd name="T2" fmla="*/ 0 w 117"/>
                    <a:gd name="T3" fmla="*/ 59 h 118"/>
                    <a:gd name="T4" fmla="*/ 59 w 117"/>
                    <a:gd name="T5" fmla="*/ 118 h 118"/>
                    <a:gd name="T6" fmla="*/ 117 w 117"/>
                    <a:gd name="T7" fmla="*/ 59 h 118"/>
                    <a:gd name="T8" fmla="*/ 59 w 117"/>
                    <a:gd name="T9" fmla="*/ 0 h 118"/>
                    <a:gd name="T10" fmla="*/ 59 w 117"/>
                    <a:gd name="T11" fmla="*/ 92 h 118"/>
                    <a:gd name="T12" fmla="*/ 25 w 117"/>
                    <a:gd name="T13" fmla="*/ 59 h 118"/>
                    <a:gd name="T14" fmla="*/ 59 w 117"/>
                    <a:gd name="T15" fmla="*/ 26 h 118"/>
                    <a:gd name="T16" fmla="*/ 92 w 117"/>
                    <a:gd name="T17" fmla="*/ 59 h 118"/>
                    <a:gd name="T18" fmla="*/ 59 w 117"/>
                    <a:gd name="T19"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0"/>
                      </a:moveTo>
                      <a:cubicBezTo>
                        <a:pt x="26" y="0"/>
                        <a:pt x="0" y="27"/>
                        <a:pt x="0" y="59"/>
                      </a:cubicBezTo>
                      <a:cubicBezTo>
                        <a:pt x="0" y="91"/>
                        <a:pt x="26" y="118"/>
                        <a:pt x="59" y="118"/>
                      </a:cubicBezTo>
                      <a:cubicBezTo>
                        <a:pt x="91" y="118"/>
                        <a:pt x="117" y="91"/>
                        <a:pt x="117" y="59"/>
                      </a:cubicBezTo>
                      <a:cubicBezTo>
                        <a:pt x="117" y="27"/>
                        <a:pt x="91" y="0"/>
                        <a:pt x="59" y="0"/>
                      </a:cubicBezTo>
                      <a:close/>
                      <a:moveTo>
                        <a:pt x="59" y="92"/>
                      </a:moveTo>
                      <a:cubicBezTo>
                        <a:pt x="40" y="92"/>
                        <a:pt x="25" y="77"/>
                        <a:pt x="25" y="59"/>
                      </a:cubicBezTo>
                      <a:cubicBezTo>
                        <a:pt x="25" y="41"/>
                        <a:pt x="40" y="26"/>
                        <a:pt x="59" y="26"/>
                      </a:cubicBezTo>
                      <a:cubicBezTo>
                        <a:pt x="77" y="26"/>
                        <a:pt x="92" y="41"/>
                        <a:pt x="92" y="59"/>
                      </a:cubicBezTo>
                      <a:cubicBezTo>
                        <a:pt x="92" y="77"/>
                        <a:pt x="77" y="92"/>
                        <a:pt x="59" y="92"/>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8">
                  <a:extLst>
                    <a:ext uri="{FF2B5EF4-FFF2-40B4-BE49-F238E27FC236}">
                      <a16:creationId xmlns:a16="http://schemas.microsoft.com/office/drawing/2014/main" id="{3122D39A-ED57-BDF5-57D9-FB6B1F194E33}"/>
                    </a:ext>
                  </a:extLst>
                </p:cNvPr>
                <p:cNvSpPr>
                  <a:spLocks noEditPoints="1"/>
                </p:cNvSpPr>
                <p:nvPr/>
              </p:nvSpPr>
              <p:spPr bwMode="auto">
                <a:xfrm>
                  <a:off x="1598" y="1712"/>
                  <a:ext cx="1856" cy="3380"/>
                </a:xfrm>
                <a:custGeom>
                  <a:avLst/>
                  <a:gdLst>
                    <a:gd name="T0" fmla="*/ 625 w 783"/>
                    <a:gd name="T1" fmla="*/ 0 h 1429"/>
                    <a:gd name="T2" fmla="*/ 159 w 783"/>
                    <a:gd name="T3" fmla="*/ 0 h 1429"/>
                    <a:gd name="T4" fmla="*/ 0 w 783"/>
                    <a:gd name="T5" fmla="*/ 193 h 1429"/>
                    <a:gd name="T6" fmla="*/ 0 w 783"/>
                    <a:gd name="T7" fmla="*/ 1258 h 1429"/>
                    <a:gd name="T8" fmla="*/ 159 w 783"/>
                    <a:gd name="T9" fmla="*/ 1429 h 1429"/>
                    <a:gd name="T10" fmla="*/ 625 w 783"/>
                    <a:gd name="T11" fmla="*/ 1429 h 1429"/>
                    <a:gd name="T12" fmla="*/ 783 w 783"/>
                    <a:gd name="T13" fmla="*/ 1258 h 1429"/>
                    <a:gd name="T14" fmla="*/ 783 w 783"/>
                    <a:gd name="T15" fmla="*/ 193 h 1429"/>
                    <a:gd name="T16" fmla="*/ 625 w 783"/>
                    <a:gd name="T17" fmla="*/ 0 h 1429"/>
                    <a:gd name="T18" fmla="*/ 392 w 783"/>
                    <a:gd name="T19" fmla="*/ 151 h 1429"/>
                    <a:gd name="T20" fmla="*/ 358 w 783"/>
                    <a:gd name="T21" fmla="*/ 118 h 1429"/>
                    <a:gd name="T22" fmla="*/ 392 w 783"/>
                    <a:gd name="T23" fmla="*/ 85 h 1429"/>
                    <a:gd name="T24" fmla="*/ 425 w 783"/>
                    <a:gd name="T25" fmla="*/ 118 h 1429"/>
                    <a:gd name="T26" fmla="*/ 392 w 783"/>
                    <a:gd name="T27" fmla="*/ 151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3" h="1429">
                      <a:moveTo>
                        <a:pt x="625" y="0"/>
                      </a:moveTo>
                      <a:cubicBezTo>
                        <a:pt x="159" y="0"/>
                        <a:pt x="159" y="0"/>
                        <a:pt x="159" y="0"/>
                      </a:cubicBezTo>
                      <a:cubicBezTo>
                        <a:pt x="0" y="193"/>
                        <a:pt x="0" y="193"/>
                        <a:pt x="0" y="193"/>
                      </a:cubicBezTo>
                      <a:cubicBezTo>
                        <a:pt x="0" y="1258"/>
                        <a:pt x="0" y="1258"/>
                        <a:pt x="0" y="1258"/>
                      </a:cubicBezTo>
                      <a:cubicBezTo>
                        <a:pt x="159" y="1429"/>
                        <a:pt x="159" y="1429"/>
                        <a:pt x="159" y="1429"/>
                      </a:cubicBezTo>
                      <a:cubicBezTo>
                        <a:pt x="625" y="1429"/>
                        <a:pt x="625" y="1429"/>
                        <a:pt x="625" y="1429"/>
                      </a:cubicBezTo>
                      <a:cubicBezTo>
                        <a:pt x="783" y="1258"/>
                        <a:pt x="783" y="1258"/>
                        <a:pt x="783" y="1258"/>
                      </a:cubicBezTo>
                      <a:cubicBezTo>
                        <a:pt x="783" y="193"/>
                        <a:pt x="783" y="193"/>
                        <a:pt x="783" y="193"/>
                      </a:cubicBezTo>
                      <a:lnTo>
                        <a:pt x="625" y="0"/>
                      </a:lnTo>
                      <a:close/>
                      <a:moveTo>
                        <a:pt x="392" y="151"/>
                      </a:moveTo>
                      <a:cubicBezTo>
                        <a:pt x="373" y="151"/>
                        <a:pt x="358" y="136"/>
                        <a:pt x="358" y="118"/>
                      </a:cubicBezTo>
                      <a:cubicBezTo>
                        <a:pt x="358" y="100"/>
                        <a:pt x="373" y="85"/>
                        <a:pt x="392" y="85"/>
                      </a:cubicBezTo>
                      <a:cubicBezTo>
                        <a:pt x="410" y="85"/>
                        <a:pt x="425" y="100"/>
                        <a:pt x="425" y="118"/>
                      </a:cubicBezTo>
                      <a:cubicBezTo>
                        <a:pt x="425" y="136"/>
                        <a:pt x="410" y="151"/>
                        <a:pt x="392" y="151"/>
                      </a:cubicBezTo>
                      <a:close/>
                    </a:path>
                  </a:pathLst>
                </a:custGeom>
                <a:solidFill>
                  <a:srgbClr val="F47A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9">
                  <a:extLst>
                    <a:ext uri="{FF2B5EF4-FFF2-40B4-BE49-F238E27FC236}">
                      <a16:creationId xmlns:a16="http://schemas.microsoft.com/office/drawing/2014/main" id="{ABC29B1D-2BC1-96D6-A5EA-A380C5BEDFAA}"/>
                    </a:ext>
                  </a:extLst>
                </p:cNvPr>
                <p:cNvSpPr>
                  <a:spLocks noEditPoints="1"/>
                </p:cNvSpPr>
                <p:nvPr/>
              </p:nvSpPr>
              <p:spPr bwMode="auto">
                <a:xfrm>
                  <a:off x="2388" y="1851"/>
                  <a:ext cx="277" cy="279"/>
                </a:xfrm>
                <a:custGeom>
                  <a:avLst/>
                  <a:gdLst>
                    <a:gd name="T0" fmla="*/ 59 w 117"/>
                    <a:gd name="T1" fmla="*/ 0 h 118"/>
                    <a:gd name="T2" fmla="*/ 0 w 117"/>
                    <a:gd name="T3" fmla="*/ 59 h 118"/>
                    <a:gd name="T4" fmla="*/ 59 w 117"/>
                    <a:gd name="T5" fmla="*/ 118 h 118"/>
                    <a:gd name="T6" fmla="*/ 117 w 117"/>
                    <a:gd name="T7" fmla="*/ 59 h 118"/>
                    <a:gd name="T8" fmla="*/ 59 w 117"/>
                    <a:gd name="T9" fmla="*/ 0 h 118"/>
                    <a:gd name="T10" fmla="*/ 59 w 117"/>
                    <a:gd name="T11" fmla="*/ 92 h 118"/>
                    <a:gd name="T12" fmla="*/ 25 w 117"/>
                    <a:gd name="T13" fmla="*/ 59 h 118"/>
                    <a:gd name="T14" fmla="*/ 59 w 117"/>
                    <a:gd name="T15" fmla="*/ 26 h 118"/>
                    <a:gd name="T16" fmla="*/ 92 w 117"/>
                    <a:gd name="T17" fmla="*/ 59 h 118"/>
                    <a:gd name="T18" fmla="*/ 59 w 117"/>
                    <a:gd name="T19"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0"/>
                      </a:moveTo>
                      <a:cubicBezTo>
                        <a:pt x="26" y="0"/>
                        <a:pt x="0" y="27"/>
                        <a:pt x="0" y="59"/>
                      </a:cubicBezTo>
                      <a:cubicBezTo>
                        <a:pt x="0" y="91"/>
                        <a:pt x="26" y="118"/>
                        <a:pt x="59" y="118"/>
                      </a:cubicBezTo>
                      <a:cubicBezTo>
                        <a:pt x="91" y="118"/>
                        <a:pt x="117" y="91"/>
                        <a:pt x="117" y="59"/>
                      </a:cubicBezTo>
                      <a:cubicBezTo>
                        <a:pt x="117" y="27"/>
                        <a:pt x="91" y="0"/>
                        <a:pt x="59" y="0"/>
                      </a:cubicBezTo>
                      <a:close/>
                      <a:moveTo>
                        <a:pt x="59" y="92"/>
                      </a:moveTo>
                      <a:cubicBezTo>
                        <a:pt x="40" y="92"/>
                        <a:pt x="25" y="77"/>
                        <a:pt x="25" y="59"/>
                      </a:cubicBezTo>
                      <a:cubicBezTo>
                        <a:pt x="25" y="41"/>
                        <a:pt x="40" y="26"/>
                        <a:pt x="59" y="26"/>
                      </a:cubicBezTo>
                      <a:cubicBezTo>
                        <a:pt x="77" y="26"/>
                        <a:pt x="92" y="41"/>
                        <a:pt x="92" y="59"/>
                      </a:cubicBezTo>
                      <a:cubicBezTo>
                        <a:pt x="92" y="77"/>
                        <a:pt x="77" y="92"/>
                        <a:pt x="59" y="92"/>
                      </a:cubicBezTo>
                      <a:close/>
                    </a:path>
                  </a:pathLst>
                </a:custGeom>
                <a:solidFill>
                  <a:srgbClr val="F9AF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0">
                  <a:extLst>
                    <a:ext uri="{FF2B5EF4-FFF2-40B4-BE49-F238E27FC236}">
                      <a16:creationId xmlns:a16="http://schemas.microsoft.com/office/drawing/2014/main" id="{EA541B29-5231-4569-240C-DBF7EDEEA952}"/>
                    </a:ext>
                  </a:extLst>
                </p:cNvPr>
                <p:cNvSpPr>
                  <a:spLocks noEditPoints="1"/>
                </p:cNvSpPr>
                <p:nvPr/>
              </p:nvSpPr>
              <p:spPr bwMode="auto">
                <a:xfrm>
                  <a:off x="1049" y="1712"/>
                  <a:ext cx="2998" cy="6413"/>
                </a:xfrm>
                <a:prstGeom prst="roundRect">
                  <a:avLst/>
                </a:prstGeom>
                <a:solidFill>
                  <a:srgbClr val="CB7B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1">
                  <a:extLst>
                    <a:ext uri="{FF2B5EF4-FFF2-40B4-BE49-F238E27FC236}">
                      <a16:creationId xmlns:a16="http://schemas.microsoft.com/office/drawing/2014/main" id="{391FAEBB-B9B2-4678-EE0E-C33B7E936A50}"/>
                    </a:ext>
                  </a:extLst>
                </p:cNvPr>
                <p:cNvSpPr>
                  <a:spLocks noEditPoints="1"/>
                </p:cNvSpPr>
                <p:nvPr/>
              </p:nvSpPr>
              <p:spPr bwMode="auto">
                <a:xfrm>
                  <a:off x="2388" y="1851"/>
                  <a:ext cx="277" cy="279"/>
                </a:xfrm>
                <a:custGeom>
                  <a:avLst/>
                  <a:gdLst>
                    <a:gd name="T0" fmla="*/ 59 w 117"/>
                    <a:gd name="T1" fmla="*/ 92 h 118"/>
                    <a:gd name="T2" fmla="*/ 25 w 117"/>
                    <a:gd name="T3" fmla="*/ 59 h 118"/>
                    <a:gd name="T4" fmla="*/ 59 w 117"/>
                    <a:gd name="T5" fmla="*/ 26 h 118"/>
                    <a:gd name="T6" fmla="*/ 92 w 117"/>
                    <a:gd name="T7" fmla="*/ 59 h 118"/>
                    <a:gd name="T8" fmla="*/ 59 w 117"/>
                    <a:gd name="T9" fmla="*/ 92 h 118"/>
                    <a:gd name="T10" fmla="*/ 59 w 117"/>
                    <a:gd name="T11" fmla="*/ 0 h 118"/>
                    <a:gd name="T12" fmla="*/ 0 w 117"/>
                    <a:gd name="T13" fmla="*/ 59 h 118"/>
                    <a:gd name="T14" fmla="*/ 59 w 117"/>
                    <a:gd name="T15" fmla="*/ 118 h 118"/>
                    <a:gd name="T16" fmla="*/ 117 w 117"/>
                    <a:gd name="T17" fmla="*/ 59 h 118"/>
                    <a:gd name="T18" fmla="*/ 59 w 117"/>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92"/>
                      </a:moveTo>
                      <a:cubicBezTo>
                        <a:pt x="40" y="92"/>
                        <a:pt x="25" y="77"/>
                        <a:pt x="25" y="59"/>
                      </a:cubicBezTo>
                      <a:cubicBezTo>
                        <a:pt x="25" y="41"/>
                        <a:pt x="40" y="26"/>
                        <a:pt x="59" y="26"/>
                      </a:cubicBezTo>
                      <a:cubicBezTo>
                        <a:pt x="77" y="26"/>
                        <a:pt x="92" y="41"/>
                        <a:pt x="92" y="59"/>
                      </a:cubicBezTo>
                      <a:cubicBezTo>
                        <a:pt x="92" y="77"/>
                        <a:pt x="77" y="92"/>
                        <a:pt x="59" y="92"/>
                      </a:cubicBezTo>
                      <a:close/>
                      <a:moveTo>
                        <a:pt x="59" y="0"/>
                      </a:moveTo>
                      <a:cubicBezTo>
                        <a:pt x="26" y="0"/>
                        <a:pt x="0" y="27"/>
                        <a:pt x="0" y="59"/>
                      </a:cubicBezTo>
                      <a:cubicBezTo>
                        <a:pt x="0" y="91"/>
                        <a:pt x="26" y="118"/>
                        <a:pt x="59" y="118"/>
                      </a:cubicBezTo>
                      <a:cubicBezTo>
                        <a:pt x="91" y="118"/>
                        <a:pt x="117" y="91"/>
                        <a:pt x="117" y="59"/>
                      </a:cubicBezTo>
                      <a:cubicBezTo>
                        <a:pt x="117" y="27"/>
                        <a:pt x="91" y="0"/>
                        <a:pt x="59" y="0"/>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2">
                  <a:extLst>
                    <a:ext uri="{FF2B5EF4-FFF2-40B4-BE49-F238E27FC236}">
                      <a16:creationId xmlns:a16="http://schemas.microsoft.com/office/drawing/2014/main" id="{B60098F5-1A23-E9CE-E547-1EB8575B6F31}"/>
                    </a:ext>
                  </a:extLst>
                </p:cNvPr>
                <p:cNvSpPr>
                  <a:spLocks/>
                </p:cNvSpPr>
                <p:nvPr/>
              </p:nvSpPr>
              <p:spPr bwMode="auto">
                <a:xfrm>
                  <a:off x="2497" y="1051"/>
                  <a:ext cx="47" cy="876"/>
                </a:xfrm>
                <a:custGeom>
                  <a:avLst/>
                  <a:gdLst>
                    <a:gd name="T0" fmla="*/ 12 w 12"/>
                    <a:gd name="T1" fmla="*/ 928 h 934"/>
                    <a:gd name="T2" fmla="*/ 12 w 12"/>
                    <a:gd name="T3" fmla="*/ 6 h 934"/>
                    <a:gd name="T4" fmla="*/ 6 w 12"/>
                    <a:gd name="T5" fmla="*/ 0 h 934"/>
                    <a:gd name="T6" fmla="*/ 0 w 12"/>
                    <a:gd name="T7" fmla="*/ 6 h 934"/>
                    <a:gd name="T8" fmla="*/ 0 w 12"/>
                    <a:gd name="T9" fmla="*/ 928 h 934"/>
                    <a:gd name="T10" fmla="*/ 6 w 12"/>
                    <a:gd name="T11" fmla="*/ 934 h 934"/>
                    <a:gd name="T12" fmla="*/ 12 w 12"/>
                    <a:gd name="T13" fmla="*/ 928 h 934"/>
                  </a:gdLst>
                  <a:ahLst/>
                  <a:cxnLst>
                    <a:cxn ang="0">
                      <a:pos x="T0" y="T1"/>
                    </a:cxn>
                    <a:cxn ang="0">
                      <a:pos x="T2" y="T3"/>
                    </a:cxn>
                    <a:cxn ang="0">
                      <a:pos x="T4" y="T5"/>
                    </a:cxn>
                    <a:cxn ang="0">
                      <a:pos x="T6" y="T7"/>
                    </a:cxn>
                    <a:cxn ang="0">
                      <a:pos x="T8" y="T9"/>
                    </a:cxn>
                    <a:cxn ang="0">
                      <a:pos x="T10" y="T11"/>
                    </a:cxn>
                    <a:cxn ang="0">
                      <a:pos x="T12" y="T13"/>
                    </a:cxn>
                  </a:cxnLst>
                  <a:rect l="0" t="0" r="r" b="b"/>
                  <a:pathLst>
                    <a:path w="12" h="934">
                      <a:moveTo>
                        <a:pt x="12" y="928"/>
                      </a:moveTo>
                      <a:cubicBezTo>
                        <a:pt x="12" y="6"/>
                        <a:pt x="12" y="6"/>
                        <a:pt x="12" y="6"/>
                      </a:cubicBezTo>
                      <a:cubicBezTo>
                        <a:pt x="12" y="3"/>
                        <a:pt x="9" y="0"/>
                        <a:pt x="6" y="0"/>
                      </a:cubicBezTo>
                      <a:cubicBezTo>
                        <a:pt x="2" y="0"/>
                        <a:pt x="0" y="3"/>
                        <a:pt x="0" y="6"/>
                      </a:cubicBezTo>
                      <a:cubicBezTo>
                        <a:pt x="0" y="928"/>
                        <a:pt x="0" y="928"/>
                        <a:pt x="0" y="928"/>
                      </a:cubicBezTo>
                      <a:cubicBezTo>
                        <a:pt x="0" y="931"/>
                        <a:pt x="2" y="934"/>
                        <a:pt x="6" y="934"/>
                      </a:cubicBezTo>
                      <a:cubicBezTo>
                        <a:pt x="9" y="934"/>
                        <a:pt x="12" y="931"/>
                        <a:pt x="12" y="928"/>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8" name="Rectangle 37">
                <a:extLst>
                  <a:ext uri="{FF2B5EF4-FFF2-40B4-BE49-F238E27FC236}">
                    <a16:creationId xmlns:a16="http://schemas.microsoft.com/office/drawing/2014/main" id="{F44696CC-6F4C-522E-0096-DFD1B81301EE}"/>
                  </a:ext>
                </a:extLst>
              </p:cNvPr>
              <p:cNvSpPr/>
              <p:nvPr/>
            </p:nvSpPr>
            <p:spPr>
              <a:xfrm>
                <a:off x="8750531" y="3896353"/>
                <a:ext cx="2570125" cy="6760273"/>
              </a:xfrm>
              <a:prstGeom prst="rect">
                <a:avLst/>
              </a:prstGeom>
            </p:spPr>
            <p:txBody>
              <a:bodyPr wrap="square">
                <a:spAutoFit/>
              </a:bodyPr>
              <a:lstStyle/>
              <a:p>
                <a:pPr algn="ctr">
                  <a:lnSpc>
                    <a:spcPct val="150000"/>
                  </a:lnSpc>
                </a:pPr>
                <a:r>
                  <a:rPr lang="en-US" sz="2200" b="1" dirty="0">
                    <a:solidFill>
                      <a:schemeClr val="bg1"/>
                    </a:solidFill>
                  </a:rPr>
                  <a:t>Security and API Design</a:t>
                </a:r>
                <a:r>
                  <a:rPr lang="en-US" sz="2200" dirty="0">
                    <a:solidFill>
                      <a:schemeClr val="bg1"/>
                    </a:solidFill>
                  </a:rPr>
                  <a:t>: Defining security measures and creating APIs to ensure secure data flow and communication between system components</a:t>
                </a:r>
                <a:endPar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6" name="Rounded Rectangle 137">
              <a:extLst>
                <a:ext uri="{FF2B5EF4-FFF2-40B4-BE49-F238E27FC236}">
                  <a16:creationId xmlns:a16="http://schemas.microsoft.com/office/drawing/2014/main" id="{B2A52097-EC05-B653-AEEA-0071400EF749}"/>
                </a:ext>
              </a:extLst>
            </p:cNvPr>
            <p:cNvSpPr/>
            <p:nvPr/>
          </p:nvSpPr>
          <p:spPr>
            <a:xfrm>
              <a:off x="2061307" y="3206792"/>
              <a:ext cx="12001500" cy="23157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E3709AA-DF94-4B19-C5C2-6BA85283AA3E}"/>
                </a:ext>
              </a:extLst>
            </p:cNvPr>
            <p:cNvGrpSpPr/>
            <p:nvPr/>
          </p:nvGrpSpPr>
          <p:grpSpPr>
            <a:xfrm>
              <a:off x="2413554" y="3258734"/>
              <a:ext cx="2522642" cy="5981304"/>
              <a:chOff x="4650249" y="2544782"/>
              <a:chExt cx="3039444" cy="7206669"/>
            </a:xfrm>
          </p:grpSpPr>
          <p:grpSp>
            <p:nvGrpSpPr>
              <p:cNvPr id="28" name="Group 4">
                <a:extLst>
                  <a:ext uri="{FF2B5EF4-FFF2-40B4-BE49-F238E27FC236}">
                    <a16:creationId xmlns:a16="http://schemas.microsoft.com/office/drawing/2014/main" id="{2ED55F2B-B4CE-79D9-A972-30E0183A9B8F}"/>
                  </a:ext>
                </a:extLst>
              </p:cNvPr>
              <p:cNvGrpSpPr>
                <a:grpSpLocks noChangeAspect="1"/>
              </p:cNvGrpSpPr>
              <p:nvPr/>
            </p:nvGrpSpPr>
            <p:grpSpPr bwMode="auto">
              <a:xfrm>
                <a:off x="4650249" y="2544782"/>
                <a:ext cx="3039444" cy="7206669"/>
                <a:chOff x="959" y="1015"/>
                <a:chExt cx="3005" cy="7125"/>
              </a:xfrm>
            </p:grpSpPr>
            <p:sp>
              <p:nvSpPr>
                <p:cNvPr id="30" name="Freeform 6">
                  <a:extLst>
                    <a:ext uri="{FF2B5EF4-FFF2-40B4-BE49-F238E27FC236}">
                      <a16:creationId xmlns:a16="http://schemas.microsoft.com/office/drawing/2014/main" id="{D7C9E83C-3454-5D51-9747-E178583572AA}"/>
                    </a:ext>
                  </a:extLst>
                </p:cNvPr>
                <p:cNvSpPr>
                  <a:spLocks noEditPoints="1"/>
                </p:cNvSpPr>
                <p:nvPr/>
              </p:nvSpPr>
              <p:spPr bwMode="auto">
                <a:xfrm>
                  <a:off x="1598" y="1712"/>
                  <a:ext cx="1856" cy="3380"/>
                </a:xfrm>
                <a:custGeom>
                  <a:avLst/>
                  <a:gdLst>
                    <a:gd name="T0" fmla="*/ 625 w 783"/>
                    <a:gd name="T1" fmla="*/ 0 h 1429"/>
                    <a:gd name="T2" fmla="*/ 159 w 783"/>
                    <a:gd name="T3" fmla="*/ 0 h 1429"/>
                    <a:gd name="T4" fmla="*/ 0 w 783"/>
                    <a:gd name="T5" fmla="*/ 193 h 1429"/>
                    <a:gd name="T6" fmla="*/ 0 w 783"/>
                    <a:gd name="T7" fmla="*/ 1258 h 1429"/>
                    <a:gd name="T8" fmla="*/ 159 w 783"/>
                    <a:gd name="T9" fmla="*/ 1429 h 1429"/>
                    <a:gd name="T10" fmla="*/ 625 w 783"/>
                    <a:gd name="T11" fmla="*/ 1429 h 1429"/>
                    <a:gd name="T12" fmla="*/ 783 w 783"/>
                    <a:gd name="T13" fmla="*/ 1258 h 1429"/>
                    <a:gd name="T14" fmla="*/ 783 w 783"/>
                    <a:gd name="T15" fmla="*/ 193 h 1429"/>
                    <a:gd name="T16" fmla="*/ 625 w 783"/>
                    <a:gd name="T17" fmla="*/ 0 h 1429"/>
                    <a:gd name="T18" fmla="*/ 392 w 783"/>
                    <a:gd name="T19" fmla="*/ 151 h 1429"/>
                    <a:gd name="T20" fmla="*/ 358 w 783"/>
                    <a:gd name="T21" fmla="*/ 118 h 1429"/>
                    <a:gd name="T22" fmla="*/ 392 w 783"/>
                    <a:gd name="T23" fmla="*/ 85 h 1429"/>
                    <a:gd name="T24" fmla="*/ 425 w 783"/>
                    <a:gd name="T25" fmla="*/ 118 h 1429"/>
                    <a:gd name="T26" fmla="*/ 392 w 783"/>
                    <a:gd name="T27" fmla="*/ 151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3" h="1429">
                      <a:moveTo>
                        <a:pt x="625" y="0"/>
                      </a:moveTo>
                      <a:cubicBezTo>
                        <a:pt x="159" y="0"/>
                        <a:pt x="159" y="0"/>
                        <a:pt x="159" y="0"/>
                      </a:cubicBezTo>
                      <a:cubicBezTo>
                        <a:pt x="0" y="193"/>
                        <a:pt x="0" y="193"/>
                        <a:pt x="0" y="193"/>
                      </a:cubicBezTo>
                      <a:cubicBezTo>
                        <a:pt x="0" y="1258"/>
                        <a:pt x="0" y="1258"/>
                        <a:pt x="0" y="1258"/>
                      </a:cubicBezTo>
                      <a:cubicBezTo>
                        <a:pt x="159" y="1429"/>
                        <a:pt x="159" y="1429"/>
                        <a:pt x="159" y="1429"/>
                      </a:cubicBezTo>
                      <a:cubicBezTo>
                        <a:pt x="625" y="1429"/>
                        <a:pt x="625" y="1429"/>
                        <a:pt x="625" y="1429"/>
                      </a:cubicBezTo>
                      <a:cubicBezTo>
                        <a:pt x="783" y="1258"/>
                        <a:pt x="783" y="1258"/>
                        <a:pt x="783" y="1258"/>
                      </a:cubicBezTo>
                      <a:cubicBezTo>
                        <a:pt x="783" y="193"/>
                        <a:pt x="783" y="193"/>
                        <a:pt x="783" y="193"/>
                      </a:cubicBezTo>
                      <a:lnTo>
                        <a:pt x="625" y="0"/>
                      </a:lnTo>
                      <a:close/>
                      <a:moveTo>
                        <a:pt x="392" y="151"/>
                      </a:moveTo>
                      <a:cubicBezTo>
                        <a:pt x="373" y="151"/>
                        <a:pt x="358" y="136"/>
                        <a:pt x="358" y="118"/>
                      </a:cubicBezTo>
                      <a:cubicBezTo>
                        <a:pt x="358" y="100"/>
                        <a:pt x="373" y="85"/>
                        <a:pt x="392" y="85"/>
                      </a:cubicBezTo>
                      <a:cubicBezTo>
                        <a:pt x="410" y="85"/>
                        <a:pt x="425" y="100"/>
                        <a:pt x="425" y="118"/>
                      </a:cubicBezTo>
                      <a:cubicBezTo>
                        <a:pt x="425" y="136"/>
                        <a:pt x="410" y="151"/>
                        <a:pt x="392" y="151"/>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7">
                  <a:extLst>
                    <a:ext uri="{FF2B5EF4-FFF2-40B4-BE49-F238E27FC236}">
                      <a16:creationId xmlns:a16="http://schemas.microsoft.com/office/drawing/2014/main" id="{7E96AB2D-0080-0E56-D4AA-A91D469AEE6C}"/>
                    </a:ext>
                  </a:extLst>
                </p:cNvPr>
                <p:cNvSpPr>
                  <a:spLocks noEditPoints="1"/>
                </p:cNvSpPr>
                <p:nvPr/>
              </p:nvSpPr>
              <p:spPr bwMode="auto">
                <a:xfrm>
                  <a:off x="2388" y="1851"/>
                  <a:ext cx="277" cy="279"/>
                </a:xfrm>
                <a:custGeom>
                  <a:avLst/>
                  <a:gdLst>
                    <a:gd name="T0" fmla="*/ 59 w 117"/>
                    <a:gd name="T1" fmla="*/ 0 h 118"/>
                    <a:gd name="T2" fmla="*/ 0 w 117"/>
                    <a:gd name="T3" fmla="*/ 59 h 118"/>
                    <a:gd name="T4" fmla="*/ 59 w 117"/>
                    <a:gd name="T5" fmla="*/ 118 h 118"/>
                    <a:gd name="T6" fmla="*/ 117 w 117"/>
                    <a:gd name="T7" fmla="*/ 59 h 118"/>
                    <a:gd name="T8" fmla="*/ 59 w 117"/>
                    <a:gd name="T9" fmla="*/ 0 h 118"/>
                    <a:gd name="T10" fmla="*/ 59 w 117"/>
                    <a:gd name="T11" fmla="*/ 92 h 118"/>
                    <a:gd name="T12" fmla="*/ 25 w 117"/>
                    <a:gd name="T13" fmla="*/ 59 h 118"/>
                    <a:gd name="T14" fmla="*/ 59 w 117"/>
                    <a:gd name="T15" fmla="*/ 26 h 118"/>
                    <a:gd name="T16" fmla="*/ 92 w 117"/>
                    <a:gd name="T17" fmla="*/ 59 h 118"/>
                    <a:gd name="T18" fmla="*/ 59 w 117"/>
                    <a:gd name="T19"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0"/>
                      </a:moveTo>
                      <a:cubicBezTo>
                        <a:pt x="26" y="0"/>
                        <a:pt x="0" y="27"/>
                        <a:pt x="0" y="59"/>
                      </a:cubicBezTo>
                      <a:cubicBezTo>
                        <a:pt x="0" y="91"/>
                        <a:pt x="26" y="118"/>
                        <a:pt x="59" y="118"/>
                      </a:cubicBezTo>
                      <a:cubicBezTo>
                        <a:pt x="91" y="118"/>
                        <a:pt x="117" y="91"/>
                        <a:pt x="117" y="59"/>
                      </a:cubicBezTo>
                      <a:cubicBezTo>
                        <a:pt x="117" y="27"/>
                        <a:pt x="91" y="0"/>
                        <a:pt x="59" y="0"/>
                      </a:cubicBezTo>
                      <a:close/>
                      <a:moveTo>
                        <a:pt x="59" y="92"/>
                      </a:moveTo>
                      <a:cubicBezTo>
                        <a:pt x="40" y="92"/>
                        <a:pt x="25" y="77"/>
                        <a:pt x="25" y="59"/>
                      </a:cubicBezTo>
                      <a:cubicBezTo>
                        <a:pt x="25" y="41"/>
                        <a:pt x="40" y="26"/>
                        <a:pt x="59" y="26"/>
                      </a:cubicBezTo>
                      <a:cubicBezTo>
                        <a:pt x="77" y="26"/>
                        <a:pt x="92" y="41"/>
                        <a:pt x="92" y="59"/>
                      </a:cubicBezTo>
                      <a:cubicBezTo>
                        <a:pt x="92" y="77"/>
                        <a:pt x="77" y="92"/>
                        <a:pt x="59" y="92"/>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8">
                  <a:extLst>
                    <a:ext uri="{FF2B5EF4-FFF2-40B4-BE49-F238E27FC236}">
                      <a16:creationId xmlns:a16="http://schemas.microsoft.com/office/drawing/2014/main" id="{CEDE54A8-AFA2-3203-35C6-7D04BA61E466}"/>
                    </a:ext>
                  </a:extLst>
                </p:cNvPr>
                <p:cNvSpPr>
                  <a:spLocks noEditPoints="1"/>
                </p:cNvSpPr>
                <p:nvPr/>
              </p:nvSpPr>
              <p:spPr bwMode="auto">
                <a:xfrm>
                  <a:off x="1598" y="1712"/>
                  <a:ext cx="1856" cy="3380"/>
                </a:xfrm>
                <a:custGeom>
                  <a:avLst/>
                  <a:gdLst>
                    <a:gd name="T0" fmla="*/ 625 w 783"/>
                    <a:gd name="T1" fmla="*/ 0 h 1429"/>
                    <a:gd name="T2" fmla="*/ 159 w 783"/>
                    <a:gd name="T3" fmla="*/ 0 h 1429"/>
                    <a:gd name="T4" fmla="*/ 0 w 783"/>
                    <a:gd name="T5" fmla="*/ 193 h 1429"/>
                    <a:gd name="T6" fmla="*/ 0 w 783"/>
                    <a:gd name="T7" fmla="*/ 1258 h 1429"/>
                    <a:gd name="T8" fmla="*/ 159 w 783"/>
                    <a:gd name="T9" fmla="*/ 1429 h 1429"/>
                    <a:gd name="T10" fmla="*/ 625 w 783"/>
                    <a:gd name="T11" fmla="*/ 1429 h 1429"/>
                    <a:gd name="T12" fmla="*/ 783 w 783"/>
                    <a:gd name="T13" fmla="*/ 1258 h 1429"/>
                    <a:gd name="T14" fmla="*/ 783 w 783"/>
                    <a:gd name="T15" fmla="*/ 193 h 1429"/>
                    <a:gd name="T16" fmla="*/ 625 w 783"/>
                    <a:gd name="T17" fmla="*/ 0 h 1429"/>
                    <a:gd name="T18" fmla="*/ 392 w 783"/>
                    <a:gd name="T19" fmla="*/ 151 h 1429"/>
                    <a:gd name="T20" fmla="*/ 358 w 783"/>
                    <a:gd name="T21" fmla="*/ 118 h 1429"/>
                    <a:gd name="T22" fmla="*/ 392 w 783"/>
                    <a:gd name="T23" fmla="*/ 85 h 1429"/>
                    <a:gd name="T24" fmla="*/ 425 w 783"/>
                    <a:gd name="T25" fmla="*/ 118 h 1429"/>
                    <a:gd name="T26" fmla="*/ 392 w 783"/>
                    <a:gd name="T27" fmla="*/ 151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3" h="1429">
                      <a:moveTo>
                        <a:pt x="625" y="0"/>
                      </a:moveTo>
                      <a:cubicBezTo>
                        <a:pt x="159" y="0"/>
                        <a:pt x="159" y="0"/>
                        <a:pt x="159" y="0"/>
                      </a:cubicBezTo>
                      <a:cubicBezTo>
                        <a:pt x="0" y="193"/>
                        <a:pt x="0" y="193"/>
                        <a:pt x="0" y="193"/>
                      </a:cubicBezTo>
                      <a:cubicBezTo>
                        <a:pt x="0" y="1258"/>
                        <a:pt x="0" y="1258"/>
                        <a:pt x="0" y="1258"/>
                      </a:cubicBezTo>
                      <a:cubicBezTo>
                        <a:pt x="159" y="1429"/>
                        <a:pt x="159" y="1429"/>
                        <a:pt x="159" y="1429"/>
                      </a:cubicBezTo>
                      <a:cubicBezTo>
                        <a:pt x="625" y="1429"/>
                        <a:pt x="625" y="1429"/>
                        <a:pt x="625" y="1429"/>
                      </a:cubicBezTo>
                      <a:cubicBezTo>
                        <a:pt x="783" y="1258"/>
                        <a:pt x="783" y="1258"/>
                        <a:pt x="783" y="1258"/>
                      </a:cubicBezTo>
                      <a:cubicBezTo>
                        <a:pt x="783" y="193"/>
                        <a:pt x="783" y="193"/>
                        <a:pt x="783" y="193"/>
                      </a:cubicBezTo>
                      <a:lnTo>
                        <a:pt x="625" y="0"/>
                      </a:lnTo>
                      <a:close/>
                      <a:moveTo>
                        <a:pt x="392" y="151"/>
                      </a:moveTo>
                      <a:cubicBezTo>
                        <a:pt x="373" y="151"/>
                        <a:pt x="358" y="136"/>
                        <a:pt x="358" y="118"/>
                      </a:cubicBezTo>
                      <a:cubicBezTo>
                        <a:pt x="358" y="100"/>
                        <a:pt x="373" y="85"/>
                        <a:pt x="392" y="85"/>
                      </a:cubicBezTo>
                      <a:cubicBezTo>
                        <a:pt x="410" y="85"/>
                        <a:pt x="425" y="100"/>
                        <a:pt x="425" y="118"/>
                      </a:cubicBezTo>
                      <a:cubicBezTo>
                        <a:pt x="425" y="136"/>
                        <a:pt x="410" y="151"/>
                        <a:pt x="392" y="151"/>
                      </a:cubicBezTo>
                      <a:close/>
                    </a:path>
                  </a:pathLst>
                </a:custGeom>
                <a:solidFill>
                  <a:srgbClr val="F47A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9">
                  <a:extLst>
                    <a:ext uri="{FF2B5EF4-FFF2-40B4-BE49-F238E27FC236}">
                      <a16:creationId xmlns:a16="http://schemas.microsoft.com/office/drawing/2014/main" id="{AF28DCCB-7609-07C5-9033-2515C7A16690}"/>
                    </a:ext>
                  </a:extLst>
                </p:cNvPr>
                <p:cNvSpPr>
                  <a:spLocks noEditPoints="1"/>
                </p:cNvSpPr>
                <p:nvPr/>
              </p:nvSpPr>
              <p:spPr bwMode="auto">
                <a:xfrm>
                  <a:off x="2388" y="1851"/>
                  <a:ext cx="277" cy="279"/>
                </a:xfrm>
                <a:custGeom>
                  <a:avLst/>
                  <a:gdLst>
                    <a:gd name="T0" fmla="*/ 59 w 117"/>
                    <a:gd name="T1" fmla="*/ 0 h 118"/>
                    <a:gd name="T2" fmla="*/ 0 w 117"/>
                    <a:gd name="T3" fmla="*/ 59 h 118"/>
                    <a:gd name="T4" fmla="*/ 59 w 117"/>
                    <a:gd name="T5" fmla="*/ 118 h 118"/>
                    <a:gd name="T6" fmla="*/ 117 w 117"/>
                    <a:gd name="T7" fmla="*/ 59 h 118"/>
                    <a:gd name="T8" fmla="*/ 59 w 117"/>
                    <a:gd name="T9" fmla="*/ 0 h 118"/>
                    <a:gd name="T10" fmla="*/ 59 w 117"/>
                    <a:gd name="T11" fmla="*/ 92 h 118"/>
                    <a:gd name="T12" fmla="*/ 25 w 117"/>
                    <a:gd name="T13" fmla="*/ 59 h 118"/>
                    <a:gd name="T14" fmla="*/ 59 w 117"/>
                    <a:gd name="T15" fmla="*/ 26 h 118"/>
                    <a:gd name="T16" fmla="*/ 92 w 117"/>
                    <a:gd name="T17" fmla="*/ 59 h 118"/>
                    <a:gd name="T18" fmla="*/ 59 w 117"/>
                    <a:gd name="T19"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0"/>
                      </a:moveTo>
                      <a:cubicBezTo>
                        <a:pt x="26" y="0"/>
                        <a:pt x="0" y="27"/>
                        <a:pt x="0" y="59"/>
                      </a:cubicBezTo>
                      <a:cubicBezTo>
                        <a:pt x="0" y="91"/>
                        <a:pt x="26" y="118"/>
                        <a:pt x="59" y="118"/>
                      </a:cubicBezTo>
                      <a:cubicBezTo>
                        <a:pt x="91" y="118"/>
                        <a:pt x="117" y="91"/>
                        <a:pt x="117" y="59"/>
                      </a:cubicBezTo>
                      <a:cubicBezTo>
                        <a:pt x="117" y="27"/>
                        <a:pt x="91" y="0"/>
                        <a:pt x="59" y="0"/>
                      </a:cubicBezTo>
                      <a:close/>
                      <a:moveTo>
                        <a:pt x="59" y="92"/>
                      </a:moveTo>
                      <a:cubicBezTo>
                        <a:pt x="40" y="92"/>
                        <a:pt x="25" y="77"/>
                        <a:pt x="25" y="59"/>
                      </a:cubicBezTo>
                      <a:cubicBezTo>
                        <a:pt x="25" y="41"/>
                        <a:pt x="40" y="26"/>
                        <a:pt x="59" y="26"/>
                      </a:cubicBezTo>
                      <a:cubicBezTo>
                        <a:pt x="77" y="26"/>
                        <a:pt x="92" y="41"/>
                        <a:pt x="92" y="59"/>
                      </a:cubicBezTo>
                      <a:cubicBezTo>
                        <a:pt x="92" y="77"/>
                        <a:pt x="77" y="92"/>
                        <a:pt x="59" y="92"/>
                      </a:cubicBezTo>
                      <a:close/>
                    </a:path>
                  </a:pathLst>
                </a:custGeom>
                <a:solidFill>
                  <a:srgbClr val="F9AF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0">
                  <a:extLst>
                    <a:ext uri="{FF2B5EF4-FFF2-40B4-BE49-F238E27FC236}">
                      <a16:creationId xmlns:a16="http://schemas.microsoft.com/office/drawing/2014/main" id="{994BD299-E5AF-029E-A33B-68F5EC174D88}"/>
                    </a:ext>
                  </a:extLst>
                </p:cNvPr>
                <p:cNvSpPr>
                  <a:spLocks noEditPoints="1"/>
                </p:cNvSpPr>
                <p:nvPr/>
              </p:nvSpPr>
              <p:spPr bwMode="auto">
                <a:xfrm>
                  <a:off x="959" y="1712"/>
                  <a:ext cx="3005" cy="6428"/>
                </a:xfrm>
                <a:prstGeom prst="roundRect">
                  <a:avLst/>
                </a:prstGeom>
                <a:solidFill>
                  <a:srgbClr val="AA64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1">
                  <a:extLst>
                    <a:ext uri="{FF2B5EF4-FFF2-40B4-BE49-F238E27FC236}">
                      <a16:creationId xmlns:a16="http://schemas.microsoft.com/office/drawing/2014/main" id="{1D94675D-065A-6BA7-9A64-AD77153325ED}"/>
                    </a:ext>
                  </a:extLst>
                </p:cNvPr>
                <p:cNvSpPr>
                  <a:spLocks noEditPoints="1"/>
                </p:cNvSpPr>
                <p:nvPr/>
              </p:nvSpPr>
              <p:spPr bwMode="auto">
                <a:xfrm>
                  <a:off x="2388" y="1851"/>
                  <a:ext cx="277" cy="279"/>
                </a:xfrm>
                <a:custGeom>
                  <a:avLst/>
                  <a:gdLst>
                    <a:gd name="T0" fmla="*/ 59 w 117"/>
                    <a:gd name="T1" fmla="*/ 92 h 118"/>
                    <a:gd name="T2" fmla="*/ 25 w 117"/>
                    <a:gd name="T3" fmla="*/ 59 h 118"/>
                    <a:gd name="T4" fmla="*/ 59 w 117"/>
                    <a:gd name="T5" fmla="*/ 26 h 118"/>
                    <a:gd name="T6" fmla="*/ 92 w 117"/>
                    <a:gd name="T7" fmla="*/ 59 h 118"/>
                    <a:gd name="T8" fmla="*/ 59 w 117"/>
                    <a:gd name="T9" fmla="*/ 92 h 118"/>
                    <a:gd name="T10" fmla="*/ 59 w 117"/>
                    <a:gd name="T11" fmla="*/ 0 h 118"/>
                    <a:gd name="T12" fmla="*/ 0 w 117"/>
                    <a:gd name="T13" fmla="*/ 59 h 118"/>
                    <a:gd name="T14" fmla="*/ 59 w 117"/>
                    <a:gd name="T15" fmla="*/ 118 h 118"/>
                    <a:gd name="T16" fmla="*/ 117 w 117"/>
                    <a:gd name="T17" fmla="*/ 59 h 118"/>
                    <a:gd name="T18" fmla="*/ 59 w 117"/>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92"/>
                      </a:moveTo>
                      <a:cubicBezTo>
                        <a:pt x="40" y="92"/>
                        <a:pt x="25" y="77"/>
                        <a:pt x="25" y="59"/>
                      </a:cubicBezTo>
                      <a:cubicBezTo>
                        <a:pt x="25" y="41"/>
                        <a:pt x="40" y="26"/>
                        <a:pt x="59" y="26"/>
                      </a:cubicBezTo>
                      <a:cubicBezTo>
                        <a:pt x="77" y="26"/>
                        <a:pt x="92" y="41"/>
                        <a:pt x="92" y="59"/>
                      </a:cubicBezTo>
                      <a:cubicBezTo>
                        <a:pt x="92" y="77"/>
                        <a:pt x="77" y="92"/>
                        <a:pt x="59" y="92"/>
                      </a:cubicBezTo>
                      <a:close/>
                      <a:moveTo>
                        <a:pt x="59" y="0"/>
                      </a:moveTo>
                      <a:cubicBezTo>
                        <a:pt x="26" y="0"/>
                        <a:pt x="0" y="27"/>
                        <a:pt x="0" y="59"/>
                      </a:cubicBezTo>
                      <a:cubicBezTo>
                        <a:pt x="0" y="91"/>
                        <a:pt x="26" y="118"/>
                        <a:pt x="59" y="118"/>
                      </a:cubicBezTo>
                      <a:cubicBezTo>
                        <a:pt x="91" y="118"/>
                        <a:pt x="117" y="91"/>
                        <a:pt x="117" y="59"/>
                      </a:cubicBezTo>
                      <a:cubicBezTo>
                        <a:pt x="117" y="27"/>
                        <a:pt x="91" y="0"/>
                        <a:pt x="59" y="0"/>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2">
                  <a:extLst>
                    <a:ext uri="{FF2B5EF4-FFF2-40B4-BE49-F238E27FC236}">
                      <a16:creationId xmlns:a16="http://schemas.microsoft.com/office/drawing/2014/main" id="{178B2C11-B604-FD06-0EAA-9EBF47156EDC}"/>
                    </a:ext>
                  </a:extLst>
                </p:cNvPr>
                <p:cNvSpPr>
                  <a:spLocks/>
                </p:cNvSpPr>
                <p:nvPr/>
              </p:nvSpPr>
              <p:spPr bwMode="auto">
                <a:xfrm>
                  <a:off x="2497" y="1015"/>
                  <a:ext cx="45" cy="912"/>
                </a:xfrm>
                <a:custGeom>
                  <a:avLst/>
                  <a:gdLst>
                    <a:gd name="T0" fmla="*/ 12 w 12"/>
                    <a:gd name="T1" fmla="*/ 928 h 934"/>
                    <a:gd name="T2" fmla="*/ 12 w 12"/>
                    <a:gd name="T3" fmla="*/ 6 h 934"/>
                    <a:gd name="T4" fmla="*/ 6 w 12"/>
                    <a:gd name="T5" fmla="*/ 0 h 934"/>
                    <a:gd name="T6" fmla="*/ 0 w 12"/>
                    <a:gd name="T7" fmla="*/ 6 h 934"/>
                    <a:gd name="T8" fmla="*/ 0 w 12"/>
                    <a:gd name="T9" fmla="*/ 928 h 934"/>
                    <a:gd name="T10" fmla="*/ 6 w 12"/>
                    <a:gd name="T11" fmla="*/ 934 h 934"/>
                    <a:gd name="T12" fmla="*/ 12 w 12"/>
                    <a:gd name="T13" fmla="*/ 928 h 934"/>
                  </a:gdLst>
                  <a:ahLst/>
                  <a:cxnLst>
                    <a:cxn ang="0">
                      <a:pos x="T0" y="T1"/>
                    </a:cxn>
                    <a:cxn ang="0">
                      <a:pos x="T2" y="T3"/>
                    </a:cxn>
                    <a:cxn ang="0">
                      <a:pos x="T4" y="T5"/>
                    </a:cxn>
                    <a:cxn ang="0">
                      <a:pos x="T6" y="T7"/>
                    </a:cxn>
                    <a:cxn ang="0">
                      <a:pos x="T8" y="T9"/>
                    </a:cxn>
                    <a:cxn ang="0">
                      <a:pos x="T10" y="T11"/>
                    </a:cxn>
                    <a:cxn ang="0">
                      <a:pos x="T12" y="T13"/>
                    </a:cxn>
                  </a:cxnLst>
                  <a:rect l="0" t="0" r="r" b="b"/>
                  <a:pathLst>
                    <a:path w="12" h="934">
                      <a:moveTo>
                        <a:pt x="12" y="928"/>
                      </a:moveTo>
                      <a:cubicBezTo>
                        <a:pt x="12" y="6"/>
                        <a:pt x="12" y="6"/>
                        <a:pt x="12" y="6"/>
                      </a:cubicBezTo>
                      <a:cubicBezTo>
                        <a:pt x="12" y="3"/>
                        <a:pt x="9" y="0"/>
                        <a:pt x="6" y="0"/>
                      </a:cubicBezTo>
                      <a:cubicBezTo>
                        <a:pt x="2" y="0"/>
                        <a:pt x="0" y="3"/>
                        <a:pt x="0" y="6"/>
                      </a:cubicBezTo>
                      <a:cubicBezTo>
                        <a:pt x="0" y="928"/>
                        <a:pt x="0" y="928"/>
                        <a:pt x="0" y="928"/>
                      </a:cubicBezTo>
                      <a:cubicBezTo>
                        <a:pt x="0" y="931"/>
                        <a:pt x="2" y="934"/>
                        <a:pt x="6" y="934"/>
                      </a:cubicBezTo>
                      <a:cubicBezTo>
                        <a:pt x="9" y="934"/>
                        <a:pt x="12" y="931"/>
                        <a:pt x="12" y="928"/>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Rectangle 28">
                <a:extLst>
                  <a:ext uri="{FF2B5EF4-FFF2-40B4-BE49-F238E27FC236}">
                    <a16:creationId xmlns:a16="http://schemas.microsoft.com/office/drawing/2014/main" id="{99482174-4A84-22CB-4336-2CB4C4EF7603}"/>
                  </a:ext>
                </a:extLst>
              </p:cNvPr>
              <p:cNvSpPr/>
              <p:nvPr/>
            </p:nvSpPr>
            <p:spPr>
              <a:xfrm>
                <a:off x="4788700" y="3902421"/>
                <a:ext cx="2887814" cy="4329124"/>
              </a:xfrm>
              <a:prstGeom prst="rect">
                <a:avLst/>
              </a:prstGeom>
            </p:spPr>
            <p:txBody>
              <a:bodyPr wrap="square">
                <a:spAutoFit/>
              </a:bodyPr>
              <a:lstStyle/>
              <a:p>
                <a:pPr algn="ctr">
                  <a:lnSpc>
                    <a:spcPct val="150000"/>
                  </a:lnSpc>
                </a:pPr>
                <a:r>
                  <a:rPr lang="en-US" sz="2200" b="1" dirty="0">
                    <a:solidFill>
                      <a:schemeClr val="bg1"/>
                    </a:solidFill>
                  </a:rPr>
                  <a:t>System and Architecture Design:</a:t>
                </a:r>
                <a:r>
                  <a:rPr lang="en-US" sz="2200" dirty="0">
                    <a:solidFill>
                      <a:schemeClr val="bg1"/>
                    </a:solidFill>
                  </a:rPr>
                  <a:t> Establishing the overall structure and technology stack of the application</a:t>
                </a:r>
                <a:endPar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8" name="Group 17">
              <a:extLst>
                <a:ext uri="{FF2B5EF4-FFF2-40B4-BE49-F238E27FC236}">
                  <a16:creationId xmlns:a16="http://schemas.microsoft.com/office/drawing/2014/main" id="{91EF7B47-2BD8-C036-3C7F-EB9B83AE94A3}"/>
                </a:ext>
              </a:extLst>
            </p:cNvPr>
            <p:cNvGrpSpPr/>
            <p:nvPr/>
          </p:nvGrpSpPr>
          <p:grpSpPr>
            <a:xfrm>
              <a:off x="11330210" y="3322577"/>
              <a:ext cx="2522843" cy="5952835"/>
              <a:chOff x="8565803" y="2581195"/>
              <a:chExt cx="3032364" cy="7155086"/>
            </a:xfrm>
          </p:grpSpPr>
          <p:grpSp>
            <p:nvGrpSpPr>
              <p:cNvPr id="19" name="Group 4">
                <a:extLst>
                  <a:ext uri="{FF2B5EF4-FFF2-40B4-BE49-F238E27FC236}">
                    <a16:creationId xmlns:a16="http://schemas.microsoft.com/office/drawing/2014/main" id="{83B54B33-584C-B821-6D7B-BB18C8892E38}"/>
                  </a:ext>
                </a:extLst>
              </p:cNvPr>
              <p:cNvGrpSpPr>
                <a:grpSpLocks noChangeAspect="1"/>
              </p:cNvGrpSpPr>
              <p:nvPr/>
            </p:nvGrpSpPr>
            <p:grpSpPr bwMode="auto">
              <a:xfrm>
                <a:off x="8565803" y="2581195"/>
                <a:ext cx="3032364" cy="7155086"/>
                <a:chOff x="1049" y="1051"/>
                <a:chExt cx="2998" cy="7074"/>
              </a:xfrm>
            </p:grpSpPr>
            <p:sp>
              <p:nvSpPr>
                <p:cNvPr id="21" name="Freeform 6">
                  <a:extLst>
                    <a:ext uri="{FF2B5EF4-FFF2-40B4-BE49-F238E27FC236}">
                      <a16:creationId xmlns:a16="http://schemas.microsoft.com/office/drawing/2014/main" id="{B9C19142-8144-CF39-B146-7C7B516807C5}"/>
                    </a:ext>
                  </a:extLst>
                </p:cNvPr>
                <p:cNvSpPr>
                  <a:spLocks noEditPoints="1"/>
                </p:cNvSpPr>
                <p:nvPr/>
              </p:nvSpPr>
              <p:spPr bwMode="auto">
                <a:xfrm>
                  <a:off x="1598" y="1712"/>
                  <a:ext cx="1856" cy="3380"/>
                </a:xfrm>
                <a:custGeom>
                  <a:avLst/>
                  <a:gdLst>
                    <a:gd name="T0" fmla="*/ 625 w 783"/>
                    <a:gd name="T1" fmla="*/ 0 h 1429"/>
                    <a:gd name="T2" fmla="*/ 159 w 783"/>
                    <a:gd name="T3" fmla="*/ 0 h 1429"/>
                    <a:gd name="T4" fmla="*/ 0 w 783"/>
                    <a:gd name="T5" fmla="*/ 193 h 1429"/>
                    <a:gd name="T6" fmla="*/ 0 w 783"/>
                    <a:gd name="T7" fmla="*/ 1258 h 1429"/>
                    <a:gd name="T8" fmla="*/ 159 w 783"/>
                    <a:gd name="T9" fmla="*/ 1429 h 1429"/>
                    <a:gd name="T10" fmla="*/ 625 w 783"/>
                    <a:gd name="T11" fmla="*/ 1429 h 1429"/>
                    <a:gd name="T12" fmla="*/ 783 w 783"/>
                    <a:gd name="T13" fmla="*/ 1258 h 1429"/>
                    <a:gd name="T14" fmla="*/ 783 w 783"/>
                    <a:gd name="T15" fmla="*/ 193 h 1429"/>
                    <a:gd name="T16" fmla="*/ 625 w 783"/>
                    <a:gd name="T17" fmla="*/ 0 h 1429"/>
                    <a:gd name="T18" fmla="*/ 392 w 783"/>
                    <a:gd name="T19" fmla="*/ 151 h 1429"/>
                    <a:gd name="T20" fmla="*/ 358 w 783"/>
                    <a:gd name="T21" fmla="*/ 118 h 1429"/>
                    <a:gd name="T22" fmla="*/ 392 w 783"/>
                    <a:gd name="T23" fmla="*/ 85 h 1429"/>
                    <a:gd name="T24" fmla="*/ 425 w 783"/>
                    <a:gd name="T25" fmla="*/ 118 h 1429"/>
                    <a:gd name="T26" fmla="*/ 392 w 783"/>
                    <a:gd name="T27" fmla="*/ 151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3" h="1429">
                      <a:moveTo>
                        <a:pt x="625" y="0"/>
                      </a:moveTo>
                      <a:cubicBezTo>
                        <a:pt x="159" y="0"/>
                        <a:pt x="159" y="0"/>
                        <a:pt x="159" y="0"/>
                      </a:cubicBezTo>
                      <a:cubicBezTo>
                        <a:pt x="0" y="193"/>
                        <a:pt x="0" y="193"/>
                        <a:pt x="0" y="193"/>
                      </a:cubicBezTo>
                      <a:cubicBezTo>
                        <a:pt x="0" y="1258"/>
                        <a:pt x="0" y="1258"/>
                        <a:pt x="0" y="1258"/>
                      </a:cubicBezTo>
                      <a:cubicBezTo>
                        <a:pt x="159" y="1429"/>
                        <a:pt x="159" y="1429"/>
                        <a:pt x="159" y="1429"/>
                      </a:cubicBezTo>
                      <a:cubicBezTo>
                        <a:pt x="625" y="1429"/>
                        <a:pt x="625" y="1429"/>
                        <a:pt x="625" y="1429"/>
                      </a:cubicBezTo>
                      <a:cubicBezTo>
                        <a:pt x="783" y="1258"/>
                        <a:pt x="783" y="1258"/>
                        <a:pt x="783" y="1258"/>
                      </a:cubicBezTo>
                      <a:cubicBezTo>
                        <a:pt x="783" y="193"/>
                        <a:pt x="783" y="193"/>
                        <a:pt x="783" y="193"/>
                      </a:cubicBezTo>
                      <a:lnTo>
                        <a:pt x="625" y="0"/>
                      </a:lnTo>
                      <a:close/>
                      <a:moveTo>
                        <a:pt x="392" y="151"/>
                      </a:moveTo>
                      <a:cubicBezTo>
                        <a:pt x="373" y="151"/>
                        <a:pt x="358" y="136"/>
                        <a:pt x="358" y="118"/>
                      </a:cubicBezTo>
                      <a:cubicBezTo>
                        <a:pt x="358" y="100"/>
                        <a:pt x="373" y="85"/>
                        <a:pt x="392" y="85"/>
                      </a:cubicBezTo>
                      <a:cubicBezTo>
                        <a:pt x="410" y="85"/>
                        <a:pt x="425" y="100"/>
                        <a:pt x="425" y="118"/>
                      </a:cubicBezTo>
                      <a:cubicBezTo>
                        <a:pt x="425" y="136"/>
                        <a:pt x="410" y="151"/>
                        <a:pt x="392" y="151"/>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7">
                  <a:extLst>
                    <a:ext uri="{FF2B5EF4-FFF2-40B4-BE49-F238E27FC236}">
                      <a16:creationId xmlns:a16="http://schemas.microsoft.com/office/drawing/2014/main" id="{FCCB588D-18E5-005C-4153-B3C4A1B55CA9}"/>
                    </a:ext>
                  </a:extLst>
                </p:cNvPr>
                <p:cNvSpPr>
                  <a:spLocks noEditPoints="1"/>
                </p:cNvSpPr>
                <p:nvPr/>
              </p:nvSpPr>
              <p:spPr bwMode="auto">
                <a:xfrm>
                  <a:off x="2388" y="1851"/>
                  <a:ext cx="277" cy="279"/>
                </a:xfrm>
                <a:custGeom>
                  <a:avLst/>
                  <a:gdLst>
                    <a:gd name="T0" fmla="*/ 59 w 117"/>
                    <a:gd name="T1" fmla="*/ 0 h 118"/>
                    <a:gd name="T2" fmla="*/ 0 w 117"/>
                    <a:gd name="T3" fmla="*/ 59 h 118"/>
                    <a:gd name="T4" fmla="*/ 59 w 117"/>
                    <a:gd name="T5" fmla="*/ 118 h 118"/>
                    <a:gd name="T6" fmla="*/ 117 w 117"/>
                    <a:gd name="T7" fmla="*/ 59 h 118"/>
                    <a:gd name="T8" fmla="*/ 59 w 117"/>
                    <a:gd name="T9" fmla="*/ 0 h 118"/>
                    <a:gd name="T10" fmla="*/ 59 w 117"/>
                    <a:gd name="T11" fmla="*/ 92 h 118"/>
                    <a:gd name="T12" fmla="*/ 25 w 117"/>
                    <a:gd name="T13" fmla="*/ 59 h 118"/>
                    <a:gd name="T14" fmla="*/ 59 w 117"/>
                    <a:gd name="T15" fmla="*/ 26 h 118"/>
                    <a:gd name="T16" fmla="*/ 92 w 117"/>
                    <a:gd name="T17" fmla="*/ 59 h 118"/>
                    <a:gd name="T18" fmla="*/ 59 w 117"/>
                    <a:gd name="T19"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0"/>
                      </a:moveTo>
                      <a:cubicBezTo>
                        <a:pt x="26" y="0"/>
                        <a:pt x="0" y="27"/>
                        <a:pt x="0" y="59"/>
                      </a:cubicBezTo>
                      <a:cubicBezTo>
                        <a:pt x="0" y="91"/>
                        <a:pt x="26" y="118"/>
                        <a:pt x="59" y="118"/>
                      </a:cubicBezTo>
                      <a:cubicBezTo>
                        <a:pt x="91" y="118"/>
                        <a:pt x="117" y="91"/>
                        <a:pt x="117" y="59"/>
                      </a:cubicBezTo>
                      <a:cubicBezTo>
                        <a:pt x="117" y="27"/>
                        <a:pt x="91" y="0"/>
                        <a:pt x="59" y="0"/>
                      </a:cubicBezTo>
                      <a:close/>
                      <a:moveTo>
                        <a:pt x="59" y="92"/>
                      </a:moveTo>
                      <a:cubicBezTo>
                        <a:pt x="40" y="92"/>
                        <a:pt x="25" y="77"/>
                        <a:pt x="25" y="59"/>
                      </a:cubicBezTo>
                      <a:cubicBezTo>
                        <a:pt x="25" y="41"/>
                        <a:pt x="40" y="26"/>
                        <a:pt x="59" y="26"/>
                      </a:cubicBezTo>
                      <a:cubicBezTo>
                        <a:pt x="77" y="26"/>
                        <a:pt x="92" y="41"/>
                        <a:pt x="92" y="59"/>
                      </a:cubicBezTo>
                      <a:cubicBezTo>
                        <a:pt x="92" y="77"/>
                        <a:pt x="77" y="92"/>
                        <a:pt x="59" y="92"/>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8">
                  <a:extLst>
                    <a:ext uri="{FF2B5EF4-FFF2-40B4-BE49-F238E27FC236}">
                      <a16:creationId xmlns:a16="http://schemas.microsoft.com/office/drawing/2014/main" id="{50A19C85-F634-7DE6-C5C8-C127904A5BAE}"/>
                    </a:ext>
                  </a:extLst>
                </p:cNvPr>
                <p:cNvSpPr>
                  <a:spLocks noEditPoints="1"/>
                </p:cNvSpPr>
                <p:nvPr/>
              </p:nvSpPr>
              <p:spPr bwMode="auto">
                <a:xfrm>
                  <a:off x="1598" y="1712"/>
                  <a:ext cx="1856" cy="3380"/>
                </a:xfrm>
                <a:custGeom>
                  <a:avLst/>
                  <a:gdLst>
                    <a:gd name="T0" fmla="*/ 625 w 783"/>
                    <a:gd name="T1" fmla="*/ 0 h 1429"/>
                    <a:gd name="T2" fmla="*/ 159 w 783"/>
                    <a:gd name="T3" fmla="*/ 0 h 1429"/>
                    <a:gd name="T4" fmla="*/ 0 w 783"/>
                    <a:gd name="T5" fmla="*/ 193 h 1429"/>
                    <a:gd name="T6" fmla="*/ 0 w 783"/>
                    <a:gd name="T7" fmla="*/ 1258 h 1429"/>
                    <a:gd name="T8" fmla="*/ 159 w 783"/>
                    <a:gd name="T9" fmla="*/ 1429 h 1429"/>
                    <a:gd name="T10" fmla="*/ 625 w 783"/>
                    <a:gd name="T11" fmla="*/ 1429 h 1429"/>
                    <a:gd name="T12" fmla="*/ 783 w 783"/>
                    <a:gd name="T13" fmla="*/ 1258 h 1429"/>
                    <a:gd name="T14" fmla="*/ 783 w 783"/>
                    <a:gd name="T15" fmla="*/ 193 h 1429"/>
                    <a:gd name="T16" fmla="*/ 625 w 783"/>
                    <a:gd name="T17" fmla="*/ 0 h 1429"/>
                    <a:gd name="T18" fmla="*/ 392 w 783"/>
                    <a:gd name="T19" fmla="*/ 151 h 1429"/>
                    <a:gd name="T20" fmla="*/ 358 w 783"/>
                    <a:gd name="T21" fmla="*/ 118 h 1429"/>
                    <a:gd name="T22" fmla="*/ 392 w 783"/>
                    <a:gd name="T23" fmla="*/ 85 h 1429"/>
                    <a:gd name="T24" fmla="*/ 425 w 783"/>
                    <a:gd name="T25" fmla="*/ 118 h 1429"/>
                    <a:gd name="T26" fmla="*/ 392 w 783"/>
                    <a:gd name="T27" fmla="*/ 151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3" h="1429">
                      <a:moveTo>
                        <a:pt x="625" y="0"/>
                      </a:moveTo>
                      <a:cubicBezTo>
                        <a:pt x="159" y="0"/>
                        <a:pt x="159" y="0"/>
                        <a:pt x="159" y="0"/>
                      </a:cubicBezTo>
                      <a:cubicBezTo>
                        <a:pt x="0" y="193"/>
                        <a:pt x="0" y="193"/>
                        <a:pt x="0" y="193"/>
                      </a:cubicBezTo>
                      <a:cubicBezTo>
                        <a:pt x="0" y="1258"/>
                        <a:pt x="0" y="1258"/>
                        <a:pt x="0" y="1258"/>
                      </a:cubicBezTo>
                      <a:cubicBezTo>
                        <a:pt x="159" y="1429"/>
                        <a:pt x="159" y="1429"/>
                        <a:pt x="159" y="1429"/>
                      </a:cubicBezTo>
                      <a:cubicBezTo>
                        <a:pt x="625" y="1429"/>
                        <a:pt x="625" y="1429"/>
                        <a:pt x="625" y="1429"/>
                      </a:cubicBezTo>
                      <a:cubicBezTo>
                        <a:pt x="783" y="1258"/>
                        <a:pt x="783" y="1258"/>
                        <a:pt x="783" y="1258"/>
                      </a:cubicBezTo>
                      <a:cubicBezTo>
                        <a:pt x="783" y="193"/>
                        <a:pt x="783" y="193"/>
                        <a:pt x="783" y="193"/>
                      </a:cubicBezTo>
                      <a:lnTo>
                        <a:pt x="625" y="0"/>
                      </a:lnTo>
                      <a:close/>
                      <a:moveTo>
                        <a:pt x="392" y="151"/>
                      </a:moveTo>
                      <a:cubicBezTo>
                        <a:pt x="373" y="151"/>
                        <a:pt x="358" y="136"/>
                        <a:pt x="358" y="118"/>
                      </a:cubicBezTo>
                      <a:cubicBezTo>
                        <a:pt x="358" y="100"/>
                        <a:pt x="373" y="85"/>
                        <a:pt x="392" y="85"/>
                      </a:cubicBezTo>
                      <a:cubicBezTo>
                        <a:pt x="410" y="85"/>
                        <a:pt x="425" y="100"/>
                        <a:pt x="425" y="118"/>
                      </a:cubicBezTo>
                      <a:cubicBezTo>
                        <a:pt x="425" y="136"/>
                        <a:pt x="410" y="151"/>
                        <a:pt x="392" y="151"/>
                      </a:cubicBezTo>
                      <a:close/>
                    </a:path>
                  </a:pathLst>
                </a:custGeom>
                <a:solidFill>
                  <a:srgbClr val="F47A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9">
                  <a:extLst>
                    <a:ext uri="{FF2B5EF4-FFF2-40B4-BE49-F238E27FC236}">
                      <a16:creationId xmlns:a16="http://schemas.microsoft.com/office/drawing/2014/main" id="{93041EB8-494C-AD6A-1A89-04B2332F31EF}"/>
                    </a:ext>
                  </a:extLst>
                </p:cNvPr>
                <p:cNvSpPr>
                  <a:spLocks noEditPoints="1"/>
                </p:cNvSpPr>
                <p:nvPr/>
              </p:nvSpPr>
              <p:spPr bwMode="auto">
                <a:xfrm>
                  <a:off x="2388" y="1851"/>
                  <a:ext cx="277" cy="279"/>
                </a:xfrm>
                <a:custGeom>
                  <a:avLst/>
                  <a:gdLst>
                    <a:gd name="T0" fmla="*/ 59 w 117"/>
                    <a:gd name="T1" fmla="*/ 0 h 118"/>
                    <a:gd name="T2" fmla="*/ 0 w 117"/>
                    <a:gd name="T3" fmla="*/ 59 h 118"/>
                    <a:gd name="T4" fmla="*/ 59 w 117"/>
                    <a:gd name="T5" fmla="*/ 118 h 118"/>
                    <a:gd name="T6" fmla="*/ 117 w 117"/>
                    <a:gd name="T7" fmla="*/ 59 h 118"/>
                    <a:gd name="T8" fmla="*/ 59 w 117"/>
                    <a:gd name="T9" fmla="*/ 0 h 118"/>
                    <a:gd name="T10" fmla="*/ 59 w 117"/>
                    <a:gd name="T11" fmla="*/ 92 h 118"/>
                    <a:gd name="T12" fmla="*/ 25 w 117"/>
                    <a:gd name="T13" fmla="*/ 59 h 118"/>
                    <a:gd name="T14" fmla="*/ 59 w 117"/>
                    <a:gd name="T15" fmla="*/ 26 h 118"/>
                    <a:gd name="T16" fmla="*/ 92 w 117"/>
                    <a:gd name="T17" fmla="*/ 59 h 118"/>
                    <a:gd name="T18" fmla="*/ 59 w 117"/>
                    <a:gd name="T19"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0"/>
                      </a:moveTo>
                      <a:cubicBezTo>
                        <a:pt x="26" y="0"/>
                        <a:pt x="0" y="27"/>
                        <a:pt x="0" y="59"/>
                      </a:cubicBezTo>
                      <a:cubicBezTo>
                        <a:pt x="0" y="91"/>
                        <a:pt x="26" y="118"/>
                        <a:pt x="59" y="118"/>
                      </a:cubicBezTo>
                      <a:cubicBezTo>
                        <a:pt x="91" y="118"/>
                        <a:pt x="117" y="91"/>
                        <a:pt x="117" y="59"/>
                      </a:cubicBezTo>
                      <a:cubicBezTo>
                        <a:pt x="117" y="27"/>
                        <a:pt x="91" y="0"/>
                        <a:pt x="59" y="0"/>
                      </a:cubicBezTo>
                      <a:close/>
                      <a:moveTo>
                        <a:pt x="59" y="92"/>
                      </a:moveTo>
                      <a:cubicBezTo>
                        <a:pt x="40" y="92"/>
                        <a:pt x="25" y="77"/>
                        <a:pt x="25" y="59"/>
                      </a:cubicBezTo>
                      <a:cubicBezTo>
                        <a:pt x="25" y="41"/>
                        <a:pt x="40" y="26"/>
                        <a:pt x="59" y="26"/>
                      </a:cubicBezTo>
                      <a:cubicBezTo>
                        <a:pt x="77" y="26"/>
                        <a:pt x="92" y="41"/>
                        <a:pt x="92" y="59"/>
                      </a:cubicBezTo>
                      <a:cubicBezTo>
                        <a:pt x="92" y="77"/>
                        <a:pt x="77" y="92"/>
                        <a:pt x="59" y="92"/>
                      </a:cubicBezTo>
                      <a:close/>
                    </a:path>
                  </a:pathLst>
                </a:custGeom>
                <a:solidFill>
                  <a:srgbClr val="F9AF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0">
                  <a:extLst>
                    <a:ext uri="{FF2B5EF4-FFF2-40B4-BE49-F238E27FC236}">
                      <a16:creationId xmlns:a16="http://schemas.microsoft.com/office/drawing/2014/main" id="{74DB86F7-8F95-48ED-A878-A7542A53A7E5}"/>
                    </a:ext>
                  </a:extLst>
                </p:cNvPr>
                <p:cNvSpPr>
                  <a:spLocks noEditPoints="1"/>
                </p:cNvSpPr>
                <p:nvPr/>
              </p:nvSpPr>
              <p:spPr bwMode="auto">
                <a:xfrm>
                  <a:off x="1049" y="1712"/>
                  <a:ext cx="2998" cy="6413"/>
                </a:xfrm>
                <a:prstGeom prst="roundRect">
                  <a:avLst/>
                </a:prstGeom>
                <a:solidFill>
                  <a:srgbClr val="A3AB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1">
                  <a:extLst>
                    <a:ext uri="{FF2B5EF4-FFF2-40B4-BE49-F238E27FC236}">
                      <a16:creationId xmlns:a16="http://schemas.microsoft.com/office/drawing/2014/main" id="{0FC1124A-D816-7A58-3C08-BA609A314163}"/>
                    </a:ext>
                  </a:extLst>
                </p:cNvPr>
                <p:cNvSpPr>
                  <a:spLocks noEditPoints="1"/>
                </p:cNvSpPr>
                <p:nvPr/>
              </p:nvSpPr>
              <p:spPr bwMode="auto">
                <a:xfrm>
                  <a:off x="2388" y="1851"/>
                  <a:ext cx="277" cy="279"/>
                </a:xfrm>
                <a:custGeom>
                  <a:avLst/>
                  <a:gdLst>
                    <a:gd name="T0" fmla="*/ 59 w 117"/>
                    <a:gd name="T1" fmla="*/ 92 h 118"/>
                    <a:gd name="T2" fmla="*/ 25 w 117"/>
                    <a:gd name="T3" fmla="*/ 59 h 118"/>
                    <a:gd name="T4" fmla="*/ 59 w 117"/>
                    <a:gd name="T5" fmla="*/ 26 h 118"/>
                    <a:gd name="T6" fmla="*/ 92 w 117"/>
                    <a:gd name="T7" fmla="*/ 59 h 118"/>
                    <a:gd name="T8" fmla="*/ 59 w 117"/>
                    <a:gd name="T9" fmla="*/ 92 h 118"/>
                    <a:gd name="T10" fmla="*/ 59 w 117"/>
                    <a:gd name="T11" fmla="*/ 0 h 118"/>
                    <a:gd name="T12" fmla="*/ 0 w 117"/>
                    <a:gd name="T13" fmla="*/ 59 h 118"/>
                    <a:gd name="T14" fmla="*/ 59 w 117"/>
                    <a:gd name="T15" fmla="*/ 118 h 118"/>
                    <a:gd name="T16" fmla="*/ 117 w 117"/>
                    <a:gd name="T17" fmla="*/ 59 h 118"/>
                    <a:gd name="T18" fmla="*/ 59 w 117"/>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8">
                      <a:moveTo>
                        <a:pt x="59" y="92"/>
                      </a:moveTo>
                      <a:cubicBezTo>
                        <a:pt x="40" y="92"/>
                        <a:pt x="25" y="77"/>
                        <a:pt x="25" y="59"/>
                      </a:cubicBezTo>
                      <a:cubicBezTo>
                        <a:pt x="25" y="41"/>
                        <a:pt x="40" y="26"/>
                        <a:pt x="59" y="26"/>
                      </a:cubicBezTo>
                      <a:cubicBezTo>
                        <a:pt x="77" y="26"/>
                        <a:pt x="92" y="41"/>
                        <a:pt x="92" y="59"/>
                      </a:cubicBezTo>
                      <a:cubicBezTo>
                        <a:pt x="92" y="77"/>
                        <a:pt x="77" y="92"/>
                        <a:pt x="59" y="92"/>
                      </a:cubicBezTo>
                      <a:close/>
                      <a:moveTo>
                        <a:pt x="59" y="0"/>
                      </a:moveTo>
                      <a:cubicBezTo>
                        <a:pt x="26" y="0"/>
                        <a:pt x="0" y="27"/>
                        <a:pt x="0" y="59"/>
                      </a:cubicBezTo>
                      <a:cubicBezTo>
                        <a:pt x="0" y="91"/>
                        <a:pt x="26" y="118"/>
                        <a:pt x="59" y="118"/>
                      </a:cubicBezTo>
                      <a:cubicBezTo>
                        <a:pt x="91" y="118"/>
                        <a:pt x="117" y="91"/>
                        <a:pt x="117" y="59"/>
                      </a:cubicBezTo>
                      <a:cubicBezTo>
                        <a:pt x="117" y="27"/>
                        <a:pt x="91" y="0"/>
                        <a:pt x="59" y="0"/>
                      </a:cubicBezTo>
                      <a:close/>
                    </a:path>
                  </a:pathLst>
                </a:custGeom>
                <a:solidFill>
                  <a:srgbClr val="F2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2">
                  <a:extLst>
                    <a:ext uri="{FF2B5EF4-FFF2-40B4-BE49-F238E27FC236}">
                      <a16:creationId xmlns:a16="http://schemas.microsoft.com/office/drawing/2014/main" id="{66DD0D1B-29CF-4F2B-C6BC-923403217FFB}"/>
                    </a:ext>
                  </a:extLst>
                </p:cNvPr>
                <p:cNvSpPr>
                  <a:spLocks/>
                </p:cNvSpPr>
                <p:nvPr/>
              </p:nvSpPr>
              <p:spPr bwMode="auto">
                <a:xfrm>
                  <a:off x="2497" y="1051"/>
                  <a:ext cx="47" cy="876"/>
                </a:xfrm>
                <a:custGeom>
                  <a:avLst/>
                  <a:gdLst>
                    <a:gd name="T0" fmla="*/ 12 w 12"/>
                    <a:gd name="T1" fmla="*/ 928 h 934"/>
                    <a:gd name="T2" fmla="*/ 12 w 12"/>
                    <a:gd name="T3" fmla="*/ 6 h 934"/>
                    <a:gd name="T4" fmla="*/ 6 w 12"/>
                    <a:gd name="T5" fmla="*/ 0 h 934"/>
                    <a:gd name="T6" fmla="*/ 0 w 12"/>
                    <a:gd name="T7" fmla="*/ 6 h 934"/>
                    <a:gd name="T8" fmla="*/ 0 w 12"/>
                    <a:gd name="T9" fmla="*/ 928 h 934"/>
                    <a:gd name="T10" fmla="*/ 6 w 12"/>
                    <a:gd name="T11" fmla="*/ 934 h 934"/>
                    <a:gd name="T12" fmla="*/ 12 w 12"/>
                    <a:gd name="T13" fmla="*/ 928 h 934"/>
                  </a:gdLst>
                  <a:ahLst/>
                  <a:cxnLst>
                    <a:cxn ang="0">
                      <a:pos x="T0" y="T1"/>
                    </a:cxn>
                    <a:cxn ang="0">
                      <a:pos x="T2" y="T3"/>
                    </a:cxn>
                    <a:cxn ang="0">
                      <a:pos x="T4" y="T5"/>
                    </a:cxn>
                    <a:cxn ang="0">
                      <a:pos x="T6" y="T7"/>
                    </a:cxn>
                    <a:cxn ang="0">
                      <a:pos x="T8" y="T9"/>
                    </a:cxn>
                    <a:cxn ang="0">
                      <a:pos x="T10" y="T11"/>
                    </a:cxn>
                    <a:cxn ang="0">
                      <a:pos x="T12" y="T13"/>
                    </a:cxn>
                  </a:cxnLst>
                  <a:rect l="0" t="0" r="r" b="b"/>
                  <a:pathLst>
                    <a:path w="12" h="934">
                      <a:moveTo>
                        <a:pt x="12" y="928"/>
                      </a:moveTo>
                      <a:cubicBezTo>
                        <a:pt x="12" y="6"/>
                        <a:pt x="12" y="6"/>
                        <a:pt x="12" y="6"/>
                      </a:cubicBezTo>
                      <a:cubicBezTo>
                        <a:pt x="12" y="3"/>
                        <a:pt x="9" y="0"/>
                        <a:pt x="6" y="0"/>
                      </a:cubicBezTo>
                      <a:cubicBezTo>
                        <a:pt x="2" y="0"/>
                        <a:pt x="0" y="3"/>
                        <a:pt x="0" y="6"/>
                      </a:cubicBezTo>
                      <a:cubicBezTo>
                        <a:pt x="0" y="928"/>
                        <a:pt x="0" y="928"/>
                        <a:pt x="0" y="928"/>
                      </a:cubicBezTo>
                      <a:cubicBezTo>
                        <a:pt x="0" y="931"/>
                        <a:pt x="2" y="934"/>
                        <a:pt x="6" y="934"/>
                      </a:cubicBezTo>
                      <a:cubicBezTo>
                        <a:pt x="9" y="934"/>
                        <a:pt x="12" y="931"/>
                        <a:pt x="12" y="928"/>
                      </a:cubicBezTo>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Rectangle 19">
                <a:extLst>
                  <a:ext uri="{FF2B5EF4-FFF2-40B4-BE49-F238E27FC236}">
                    <a16:creationId xmlns:a16="http://schemas.microsoft.com/office/drawing/2014/main" id="{89443BCF-7E6E-50CD-040E-ADE6151FCA48}"/>
                  </a:ext>
                </a:extLst>
              </p:cNvPr>
              <p:cNvSpPr/>
              <p:nvPr/>
            </p:nvSpPr>
            <p:spPr>
              <a:xfrm>
                <a:off x="8750531" y="3896353"/>
                <a:ext cx="2570125" cy="5539483"/>
              </a:xfrm>
              <a:prstGeom prst="rect">
                <a:avLst/>
              </a:prstGeom>
            </p:spPr>
            <p:txBody>
              <a:bodyPr wrap="square">
                <a:spAutoFit/>
              </a:bodyPr>
              <a:lstStyle/>
              <a:p>
                <a:pPr algn="ctr">
                  <a:lnSpc>
                    <a:spcPct val="150000"/>
                  </a:lnSpc>
                </a:pPr>
                <a:r>
                  <a:rPr lang="en-US" sz="2200" b="1" dirty="0">
                    <a:solidFill>
                      <a:schemeClr val="bg1"/>
                    </a:solidFill>
                  </a:rPr>
                  <a:t>Prototyping and Documentation</a:t>
                </a:r>
                <a:r>
                  <a:rPr lang="en-US" sz="2200" dirty="0">
                    <a:solidFill>
                      <a:schemeClr val="bg1"/>
                    </a:solidFill>
                  </a:rPr>
                  <a:t>: Developing prototypes to validate design decisions and preparing comprehensive documentation</a:t>
                </a:r>
                <a:endPar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spTree>
    <p:custDataLst>
      <p:tags r:id="rId1"/>
    </p:custDataLst>
    <p:extLst>
      <p:ext uri="{BB962C8B-B14F-4D97-AF65-F5344CB8AC3E}">
        <p14:creationId xmlns:p14="http://schemas.microsoft.com/office/powerpoint/2010/main" val="5473909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AhyyJCxm"/>
  <p:tag name="ARTICULATE_DESIGN_ID_CUSTOM DESIGN" val="Jpw3zL3z"/>
  <p:tag name="ARTICULATE_DESIGN_ID_2024_LVC" val="svEMZ810"/>
  <p:tag name="ARTICULATE_SLIDE_THUMBNAIL_REFRESH" val="1"/>
  <p:tag name="ARTICULATE_PROJECT_OPEN" val="0"/>
  <p:tag name="ARTICULATE_SLIDE_COUNT" val="2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4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e4e51f4bd971dec5bc45998c259d552d">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113c05ee444d9afbab46cff3a0589b82"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description="" ma:hidden="true" ma:indexed="true" ma:internalName="MediaServiceDateTaken"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Props1.xml><?xml version="1.0" encoding="utf-8"?>
<ds:datastoreItem xmlns:ds="http://schemas.openxmlformats.org/officeDocument/2006/customXml" ds:itemID="{F6B0770A-D363-43C1-9D2D-55F4ED8672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1c2a13-0740-49b5-a03d-96af0a780283"/>
    <ds:schemaRef ds:uri="13f9a36d-0581-4bbd-819e-2fae61811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EE7C40-65A8-4A6E-911E-51151F573A59}">
  <ds:schemaRefs>
    <ds:schemaRef ds:uri="http://schemas.microsoft.com/sharepoint/v3/contenttype/forms"/>
  </ds:schemaRefs>
</ds:datastoreItem>
</file>

<file path=customXml/itemProps3.xml><?xml version="1.0" encoding="utf-8"?>
<ds:datastoreItem xmlns:ds="http://schemas.openxmlformats.org/officeDocument/2006/customXml" ds:itemID="{93710CA7-1677-4FEF-BB79-0D184B93C257}">
  <ds:schemaRefs>
    <ds:schemaRef ds:uri="http://schemas.microsoft.com/office/2006/metadata/properties"/>
    <ds:schemaRef ds:uri="http://purl.org/dc/elements/1.1/"/>
    <ds:schemaRef ds:uri="13f9a36d-0581-4bbd-819e-2fae6181123e"/>
    <ds:schemaRef ds:uri="http://purl.org/dc/terms/"/>
    <ds:schemaRef ds:uri="http://purl.org/dc/dcmitype/"/>
    <ds:schemaRef ds:uri="9e1c2a13-0740-49b5-a03d-96af0a780283"/>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TotalTime>
  <Words>9853</Words>
  <Application>Microsoft Office PowerPoint</Application>
  <PresentationFormat>Custom</PresentationFormat>
  <Paragraphs>762</Paragraphs>
  <Slides>60</Slides>
  <Notes>57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Arial</vt:lpstr>
      <vt:lpstr>Calibri</vt:lpstr>
      <vt:lpstr>Courier New</vt:lpstr>
      <vt:lpstr>Montserrat</vt:lpstr>
      <vt:lpstr>Open Sans</vt:lpstr>
      <vt:lpstr>Open Sans Semibold</vt:lpstr>
      <vt:lpstr>Open Sans Semibold</vt:lpstr>
      <vt:lpstr>Poppins</vt:lpstr>
      <vt:lpstr>Segoe UI</vt:lpstr>
      <vt:lpstr>Söhne</vt:lpstr>
      <vt:lpstr>Space Grotesk</vt:lpstr>
      <vt:lpstr>WordVisi_MSFontService</vt:lpstr>
      <vt:lpstr>2024_LVC</vt:lpstr>
      <vt:lpstr>PowerPoint Presentation</vt:lpstr>
      <vt:lpstr>PowerPoint Presentation</vt:lpstr>
      <vt:lpstr>PowerPoint Presentation</vt:lpstr>
      <vt:lpstr>PowerPoint Presentation</vt:lpstr>
      <vt:lpstr>PowerPoint Presentation</vt:lpstr>
      <vt:lpstr>PowerPoint Presentation</vt:lpstr>
      <vt:lpstr>Phases in Software Development</vt:lpstr>
      <vt:lpstr>Design Phase in Software Development</vt:lpstr>
      <vt:lpstr>Design Phase Activities</vt:lpstr>
      <vt:lpstr>How Can Generative AI Help?</vt:lpstr>
      <vt:lpstr>Popular Generative AI Tools for Design Phase</vt:lpstr>
      <vt:lpstr>Popular Generative AI Tools for Code Generation</vt:lpstr>
      <vt:lpstr>Industries Using Generative AI</vt:lpstr>
      <vt:lpstr>Business Benefits of Generative AI in Design Phase</vt:lpstr>
      <vt:lpstr>Generative AI in Design Phase: Example</vt:lpstr>
      <vt:lpstr>PowerPoint Presentation</vt:lpstr>
      <vt:lpstr>Requirements of Architectural Design</vt:lpstr>
      <vt:lpstr>Requirements of Architectural Design</vt:lpstr>
      <vt:lpstr>What Is Architectural Design?</vt:lpstr>
      <vt:lpstr>Example: Generative AI for Architectural Design</vt:lpstr>
      <vt:lpstr>Example: Generative AI for Architectural Design</vt:lpstr>
      <vt:lpstr>Generating Microservice Architecture Using Generative AI </vt:lpstr>
      <vt:lpstr>PowerPoint Presentation</vt:lpstr>
      <vt:lpstr>User Interface (UI) Design</vt:lpstr>
      <vt:lpstr>Example of a UI Design</vt:lpstr>
      <vt:lpstr>User Experience (UX) Design</vt:lpstr>
      <vt:lpstr>Example of a UX Design</vt:lpstr>
      <vt:lpstr>Interdependence of UI and UX</vt:lpstr>
      <vt:lpstr>Generative AI in UI/UX Design</vt:lpstr>
      <vt:lpstr>Generative AI in UI/UX Design</vt:lpstr>
      <vt:lpstr>Generating UI Design Using Uizard </vt:lpstr>
      <vt:lpstr>Generating Cards Using Microsoft Designer </vt:lpstr>
      <vt:lpstr>PowerPoint Presentation</vt:lpstr>
      <vt:lpstr>PowerPoint Presentation</vt:lpstr>
      <vt:lpstr>Personalization in UI and UX Design </vt:lpstr>
      <vt:lpstr>Customization in UI and UX Design </vt:lpstr>
      <vt:lpstr>Examples</vt:lpstr>
      <vt:lpstr>Types of Personalization</vt:lpstr>
      <vt:lpstr>Example: Enhancing UX with Personalization and Customization</vt:lpstr>
      <vt:lpstr>PowerPoint Presentation</vt:lpstr>
      <vt:lpstr>PowerPoint Presentation</vt:lpstr>
      <vt:lpstr>Importance of User Flow and Navigation in UI and UX Design</vt:lpstr>
      <vt:lpstr>Techniques for Enhancing User Flow and Navigation through Design</vt:lpstr>
      <vt:lpstr>Navigation Patterns</vt:lpstr>
      <vt:lpstr>Navigation Patterns</vt:lpstr>
      <vt:lpstr>Navigation Patterns</vt:lpstr>
      <vt:lpstr>Design Tips</vt:lpstr>
      <vt:lpstr>Simplification and Consistency</vt:lpstr>
      <vt:lpstr>Responsive Navigation and Testing</vt:lpstr>
      <vt:lpstr>Generating an Attention Insight Using Figma </vt:lpstr>
      <vt:lpstr>Wireframing</vt:lpstr>
      <vt:lpstr>Importance of Wireframing and Prototyping in Design Workflows</vt:lpstr>
      <vt:lpstr>Generative AI Accelerates Wireframing and Prototyping</vt:lpstr>
      <vt:lpstr>PowerPoint Presentation</vt:lpstr>
      <vt:lpstr>PowerPoint Presentation</vt:lpstr>
      <vt:lpstr>Implementing Generative AI in Framer for   E-commerce Prototyping </vt:lpstr>
      <vt:lpstr>Building and Enhancing a PHP E-Commerce Website Using Generative AI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Sachidanand Yadav</dc:creator>
  <cp:lastModifiedBy>Rewa Pimpalkar</cp:lastModifiedBy>
  <cp:revision>3</cp:revision>
  <dcterms:modified xsi:type="dcterms:W3CDTF">2024-11-12T10:02:53Z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0x010100730F2DDABBDF49409AAC83A5FD91EC22</vt:lpwstr>
  </property>
  <property fmtid="{D5CDD505-2E9C-101B-9397-08002B2CF9AE}" pid="4" name="ArticulateGUID">
    <vt:lpwstr>B652525E-EED5-4C91-8592-5DBEF40DB197</vt:lpwstr>
  </property>
  <property fmtid="{D5CDD505-2E9C-101B-9397-08002B2CF9AE}" pid="5" name="ArticulatePath">
    <vt:lpwstr>https://simplilearnsolution-my.sharepoint.com/personal/pistorage_simplilearn_com/Documents/Simplilearn Project Backup/Templates/01_Simplilearn Templates/LVC/2023_LVC/AIML_DS_LVC_Template_2023</vt:lpwstr>
  </property>
</Properties>
</file>